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4" r:id="rId5"/>
  </p:sldMasterIdLst>
  <p:notesMasterIdLst>
    <p:notesMasterId r:id="rId31"/>
  </p:notesMasterIdLst>
  <p:sldIdLst>
    <p:sldId id="4363" r:id="rId6"/>
    <p:sldId id="4362" r:id="rId7"/>
    <p:sldId id="4330" r:id="rId8"/>
    <p:sldId id="261" r:id="rId9"/>
    <p:sldId id="4323" r:id="rId10"/>
    <p:sldId id="4331" r:id="rId11"/>
    <p:sldId id="4332" r:id="rId12"/>
    <p:sldId id="4333" r:id="rId13"/>
    <p:sldId id="4334" r:id="rId14"/>
    <p:sldId id="4337" r:id="rId15"/>
    <p:sldId id="4338" r:id="rId16"/>
    <p:sldId id="4343" r:id="rId17"/>
    <p:sldId id="4344" r:id="rId18"/>
    <p:sldId id="4345" r:id="rId19"/>
    <p:sldId id="4347" r:id="rId20"/>
    <p:sldId id="4348" r:id="rId21"/>
    <p:sldId id="4350" r:id="rId22"/>
    <p:sldId id="4351" r:id="rId23"/>
    <p:sldId id="4352" r:id="rId24"/>
    <p:sldId id="4353" r:id="rId25"/>
    <p:sldId id="4354" r:id="rId26"/>
    <p:sldId id="4355" r:id="rId27"/>
    <p:sldId id="4357" r:id="rId28"/>
    <p:sldId id="4359" r:id="rId29"/>
    <p:sldId id="4360" r:id="rId3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83"/>
    <p:restoredTop sz="94673"/>
  </p:normalViewPr>
  <p:slideViewPr>
    <p:cSldViewPr snapToGrid="0">
      <p:cViewPr varScale="1">
        <p:scale>
          <a:sx n="68" d="100"/>
          <a:sy n="68" d="100"/>
        </p:scale>
        <p:origin x="58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DCEBC-9F79-F34A-A79A-67173ED1B68B}" type="doc">
      <dgm:prSet loTypeId="urn:microsoft.com/office/officeart/2005/8/layout/process2" loCatId="" qsTypeId="urn:microsoft.com/office/officeart/2005/8/quickstyle/simple1" qsCatId="simple" csTypeId="urn:microsoft.com/office/officeart/2005/8/colors/colorful5" csCatId="colorful" phldr="1"/>
      <dgm:spPr/>
    </dgm:pt>
    <dgm:pt modelId="{2E5D79C9-6936-514B-A5DD-273194DEE7DB}">
      <dgm:prSet phldrT="[Texto]"/>
      <dgm:spPr/>
      <dgm:t>
        <a:bodyPr/>
        <a:lstStyle/>
        <a:p>
          <a:r>
            <a:rPr lang="es-ES" dirty="0"/>
            <a:t>Tema Dominante</a:t>
          </a:r>
        </a:p>
      </dgm:t>
    </dgm:pt>
    <dgm:pt modelId="{9EA14339-3EFA-BB4B-9B27-F6B20F1E46D1}" type="parTrans" cxnId="{8641C92C-0AF6-B447-95EC-A99709045734}">
      <dgm:prSet/>
      <dgm:spPr/>
      <dgm:t>
        <a:bodyPr/>
        <a:lstStyle/>
        <a:p>
          <a:endParaRPr lang="es-ES"/>
        </a:p>
      </dgm:t>
    </dgm:pt>
    <dgm:pt modelId="{6CDEC68C-E2EC-7F4A-9E3A-7C6D517E2B8C}" type="sibTrans" cxnId="{8641C92C-0AF6-B447-95EC-A99709045734}">
      <dgm:prSet/>
      <dgm:spPr/>
      <dgm:t>
        <a:bodyPr/>
        <a:lstStyle/>
        <a:p>
          <a:endParaRPr lang="es-ES"/>
        </a:p>
      </dgm:t>
    </dgm:pt>
    <dgm:pt modelId="{35BA45D9-766C-FF41-9433-1DCD85D34959}">
      <dgm:prSet phldrT="[Texto]"/>
      <dgm:spPr/>
      <dgm:t>
        <a:bodyPr/>
        <a:lstStyle/>
        <a:p>
          <a:r>
            <a:rPr lang="es-ES" dirty="0"/>
            <a:t>MEGA</a:t>
          </a:r>
        </a:p>
      </dgm:t>
    </dgm:pt>
    <dgm:pt modelId="{8175E390-9B40-184D-B344-09EDDB19FBC2}" type="parTrans" cxnId="{B413DEFD-EBB5-FE4B-AAEF-D6D1987C8D7E}">
      <dgm:prSet/>
      <dgm:spPr/>
      <dgm:t>
        <a:bodyPr/>
        <a:lstStyle/>
        <a:p>
          <a:endParaRPr lang="es-ES"/>
        </a:p>
      </dgm:t>
    </dgm:pt>
    <dgm:pt modelId="{9CAC3152-46D7-D34C-93B7-72CF7D0C65EB}" type="sibTrans" cxnId="{B413DEFD-EBB5-FE4B-AAEF-D6D1987C8D7E}">
      <dgm:prSet/>
      <dgm:spPr/>
      <dgm:t>
        <a:bodyPr/>
        <a:lstStyle/>
        <a:p>
          <a:endParaRPr lang="es-ES"/>
        </a:p>
      </dgm:t>
    </dgm:pt>
    <dgm:pt modelId="{A4EB45D4-6BF8-294E-9B06-50DB8448A0B9}">
      <dgm:prSet phldrT="[Texto]"/>
      <dgm:spPr/>
      <dgm:t>
        <a:bodyPr/>
        <a:lstStyle/>
        <a:p>
          <a:r>
            <a:rPr lang="es-ES" dirty="0"/>
            <a:t>Plan Reactiva</a:t>
          </a:r>
        </a:p>
      </dgm:t>
    </dgm:pt>
    <dgm:pt modelId="{DD42AC8D-5E52-3845-A8A6-B52337ABB7B5}" type="parTrans" cxnId="{E98C977C-5923-D940-B9B4-9EF10A19D608}">
      <dgm:prSet/>
      <dgm:spPr/>
      <dgm:t>
        <a:bodyPr/>
        <a:lstStyle/>
        <a:p>
          <a:endParaRPr lang="es-ES"/>
        </a:p>
      </dgm:t>
    </dgm:pt>
    <dgm:pt modelId="{98291416-DC31-AD45-81F1-CD494B803D70}" type="sibTrans" cxnId="{E98C977C-5923-D940-B9B4-9EF10A19D608}">
      <dgm:prSet/>
      <dgm:spPr/>
      <dgm:t>
        <a:bodyPr/>
        <a:lstStyle/>
        <a:p>
          <a:endParaRPr lang="es-ES"/>
        </a:p>
      </dgm:t>
    </dgm:pt>
    <dgm:pt modelId="{0BB87890-EA30-7445-8DDE-C9CC6337A534}">
      <dgm:prSet phldrT="[Texto]"/>
      <dgm:spPr/>
      <dgm:t>
        <a:bodyPr/>
        <a:lstStyle/>
        <a:p>
          <a:r>
            <a:rPr lang="es-ES" dirty="0"/>
            <a:t>Matriz de Alineación  y POA </a:t>
          </a:r>
        </a:p>
      </dgm:t>
    </dgm:pt>
    <dgm:pt modelId="{D273B8A4-6899-7742-9CCB-07FE7BAC8F16}" type="parTrans" cxnId="{5ECC7EDE-436D-7F4C-9EEC-B3BFDC9CB9BC}">
      <dgm:prSet/>
      <dgm:spPr/>
      <dgm:t>
        <a:bodyPr/>
        <a:lstStyle/>
        <a:p>
          <a:endParaRPr lang="es-ES"/>
        </a:p>
      </dgm:t>
    </dgm:pt>
    <dgm:pt modelId="{E1995D94-5450-6E4A-B7D9-DFD8BEB4E132}" type="sibTrans" cxnId="{5ECC7EDE-436D-7F4C-9EEC-B3BFDC9CB9BC}">
      <dgm:prSet/>
      <dgm:spPr/>
      <dgm:t>
        <a:bodyPr/>
        <a:lstStyle/>
        <a:p>
          <a:endParaRPr lang="es-ES"/>
        </a:p>
      </dgm:t>
    </dgm:pt>
    <dgm:pt modelId="{D793DC44-86EA-D84D-8987-DA7004B7B7FE}">
      <dgm:prSet phldrT="[Texto]"/>
      <dgm:spPr/>
      <dgm:t>
        <a:bodyPr/>
        <a:lstStyle/>
        <a:p>
          <a:r>
            <a:rPr lang="es-ES" dirty="0"/>
            <a:t>Indicadores de Gestión</a:t>
          </a:r>
        </a:p>
      </dgm:t>
    </dgm:pt>
    <dgm:pt modelId="{F9435AD0-FC7C-4E4D-A0A5-C5BD9E82C8E5}" type="parTrans" cxnId="{1A6FE9E1-DA7D-9748-AD8B-D29E28BD77FB}">
      <dgm:prSet/>
      <dgm:spPr/>
      <dgm:t>
        <a:bodyPr/>
        <a:lstStyle/>
        <a:p>
          <a:endParaRPr lang="es-ES"/>
        </a:p>
      </dgm:t>
    </dgm:pt>
    <dgm:pt modelId="{88EC15BB-055D-CE49-97A8-64E8C4820B89}" type="sibTrans" cxnId="{1A6FE9E1-DA7D-9748-AD8B-D29E28BD77FB}">
      <dgm:prSet/>
      <dgm:spPr/>
      <dgm:t>
        <a:bodyPr/>
        <a:lstStyle/>
        <a:p>
          <a:endParaRPr lang="es-ES"/>
        </a:p>
      </dgm:t>
    </dgm:pt>
    <dgm:pt modelId="{1949356E-77EA-D64B-A819-17408DC23240}" type="pres">
      <dgm:prSet presAssocID="{D1FDCEBC-9F79-F34A-A79A-67173ED1B68B}" presName="linearFlow" presStyleCnt="0">
        <dgm:presLayoutVars>
          <dgm:resizeHandles val="exact"/>
        </dgm:presLayoutVars>
      </dgm:prSet>
      <dgm:spPr/>
    </dgm:pt>
    <dgm:pt modelId="{408C304A-9AD0-104D-8FD9-71F21585B1AD}" type="pres">
      <dgm:prSet presAssocID="{2E5D79C9-6936-514B-A5DD-273194DEE7DB}" presName="node" presStyleLbl="node1" presStyleIdx="0" presStyleCnt="5" custScaleX="194567">
        <dgm:presLayoutVars>
          <dgm:bulletEnabled val="1"/>
        </dgm:presLayoutVars>
      </dgm:prSet>
      <dgm:spPr/>
    </dgm:pt>
    <dgm:pt modelId="{454D1761-8F8E-6149-A8DF-F802E63B8719}" type="pres">
      <dgm:prSet presAssocID="{6CDEC68C-E2EC-7F4A-9E3A-7C6D517E2B8C}" presName="sibTrans" presStyleLbl="sibTrans2D1" presStyleIdx="0" presStyleCnt="4"/>
      <dgm:spPr/>
    </dgm:pt>
    <dgm:pt modelId="{08AF91B5-3EAB-A645-B3DB-79F6C8C66BDB}" type="pres">
      <dgm:prSet presAssocID="{6CDEC68C-E2EC-7F4A-9E3A-7C6D517E2B8C}" presName="connectorText" presStyleLbl="sibTrans2D1" presStyleIdx="0" presStyleCnt="4"/>
      <dgm:spPr/>
    </dgm:pt>
    <dgm:pt modelId="{AC685DDF-F7EA-9548-BC62-32E60A75E794}" type="pres">
      <dgm:prSet presAssocID="{35BA45D9-766C-FF41-9433-1DCD85D34959}" presName="node" presStyleLbl="node1" presStyleIdx="1" presStyleCnt="5" custScaleX="162801">
        <dgm:presLayoutVars>
          <dgm:bulletEnabled val="1"/>
        </dgm:presLayoutVars>
      </dgm:prSet>
      <dgm:spPr/>
    </dgm:pt>
    <dgm:pt modelId="{99881069-52D7-E74A-9377-4217A1246281}" type="pres">
      <dgm:prSet presAssocID="{9CAC3152-46D7-D34C-93B7-72CF7D0C65EB}" presName="sibTrans" presStyleLbl="sibTrans2D1" presStyleIdx="1" presStyleCnt="4"/>
      <dgm:spPr/>
    </dgm:pt>
    <dgm:pt modelId="{4F8F46CC-7FE9-8344-9C9D-A9408E43526C}" type="pres">
      <dgm:prSet presAssocID="{9CAC3152-46D7-D34C-93B7-72CF7D0C65EB}" presName="connectorText" presStyleLbl="sibTrans2D1" presStyleIdx="1" presStyleCnt="4"/>
      <dgm:spPr/>
    </dgm:pt>
    <dgm:pt modelId="{BAFF6F62-4D6A-D047-9619-E40BC72C4A5D}" type="pres">
      <dgm:prSet presAssocID="{A4EB45D4-6BF8-294E-9B06-50DB8448A0B9}" presName="node" presStyleLbl="node1" presStyleIdx="2" presStyleCnt="5" custScaleX="131035">
        <dgm:presLayoutVars>
          <dgm:bulletEnabled val="1"/>
        </dgm:presLayoutVars>
      </dgm:prSet>
      <dgm:spPr/>
    </dgm:pt>
    <dgm:pt modelId="{F5C8EA5E-470B-0A42-9C92-F39FE5D37E7D}" type="pres">
      <dgm:prSet presAssocID="{98291416-DC31-AD45-81F1-CD494B803D70}" presName="sibTrans" presStyleLbl="sibTrans2D1" presStyleIdx="2" presStyleCnt="4"/>
      <dgm:spPr/>
    </dgm:pt>
    <dgm:pt modelId="{F3DB961E-8100-F244-8C93-87B7898E6127}" type="pres">
      <dgm:prSet presAssocID="{98291416-DC31-AD45-81F1-CD494B803D70}" presName="connectorText" presStyleLbl="sibTrans2D1" presStyleIdx="2" presStyleCnt="4"/>
      <dgm:spPr/>
    </dgm:pt>
    <dgm:pt modelId="{6DEC45AA-B2D8-5649-8982-4B127DE80F05}" type="pres">
      <dgm:prSet presAssocID="{0BB87890-EA30-7445-8DDE-C9CC6337A534}" presName="node" presStyleLbl="node1" presStyleIdx="3" presStyleCnt="5">
        <dgm:presLayoutVars>
          <dgm:bulletEnabled val="1"/>
        </dgm:presLayoutVars>
      </dgm:prSet>
      <dgm:spPr/>
    </dgm:pt>
    <dgm:pt modelId="{3E85CB22-C39F-9F4C-B0CD-F59905B62481}" type="pres">
      <dgm:prSet presAssocID="{E1995D94-5450-6E4A-B7D9-DFD8BEB4E132}" presName="sibTrans" presStyleLbl="sibTrans2D1" presStyleIdx="3" presStyleCnt="4"/>
      <dgm:spPr/>
    </dgm:pt>
    <dgm:pt modelId="{38D1E0B1-9354-394E-8AFB-B23C9ECDEC3C}" type="pres">
      <dgm:prSet presAssocID="{E1995D94-5450-6E4A-B7D9-DFD8BEB4E132}" presName="connectorText" presStyleLbl="sibTrans2D1" presStyleIdx="3" presStyleCnt="4"/>
      <dgm:spPr/>
    </dgm:pt>
    <dgm:pt modelId="{ADC1D350-E0AA-164A-9562-441A0067E398}" type="pres">
      <dgm:prSet presAssocID="{D793DC44-86EA-D84D-8987-DA7004B7B7FE}" presName="node" presStyleLbl="node1" presStyleIdx="4" presStyleCnt="5">
        <dgm:presLayoutVars>
          <dgm:bulletEnabled val="1"/>
        </dgm:presLayoutVars>
      </dgm:prSet>
      <dgm:spPr/>
    </dgm:pt>
  </dgm:ptLst>
  <dgm:cxnLst>
    <dgm:cxn modelId="{2C345414-7612-5C49-B50B-6606997371E2}" type="presOf" srcId="{E1995D94-5450-6E4A-B7D9-DFD8BEB4E132}" destId="{3E85CB22-C39F-9F4C-B0CD-F59905B62481}" srcOrd="0" destOrd="0" presId="urn:microsoft.com/office/officeart/2005/8/layout/process2"/>
    <dgm:cxn modelId="{2D86A117-966A-394C-8D37-267D30233353}" type="presOf" srcId="{E1995D94-5450-6E4A-B7D9-DFD8BEB4E132}" destId="{38D1E0B1-9354-394E-8AFB-B23C9ECDEC3C}" srcOrd="1" destOrd="0" presId="urn:microsoft.com/office/officeart/2005/8/layout/process2"/>
    <dgm:cxn modelId="{E3B19A1F-103A-AB4C-89F9-F0A767BD3B44}" type="presOf" srcId="{6CDEC68C-E2EC-7F4A-9E3A-7C6D517E2B8C}" destId="{454D1761-8F8E-6149-A8DF-F802E63B8719}" srcOrd="0" destOrd="0" presId="urn:microsoft.com/office/officeart/2005/8/layout/process2"/>
    <dgm:cxn modelId="{8641C92C-0AF6-B447-95EC-A99709045734}" srcId="{D1FDCEBC-9F79-F34A-A79A-67173ED1B68B}" destId="{2E5D79C9-6936-514B-A5DD-273194DEE7DB}" srcOrd="0" destOrd="0" parTransId="{9EA14339-3EFA-BB4B-9B27-F6B20F1E46D1}" sibTransId="{6CDEC68C-E2EC-7F4A-9E3A-7C6D517E2B8C}"/>
    <dgm:cxn modelId="{85BAE06F-590F-C84A-BA65-BB50CD25CE09}" type="presOf" srcId="{D793DC44-86EA-D84D-8987-DA7004B7B7FE}" destId="{ADC1D350-E0AA-164A-9562-441A0067E398}" srcOrd="0" destOrd="0" presId="urn:microsoft.com/office/officeart/2005/8/layout/process2"/>
    <dgm:cxn modelId="{63034156-DDB3-A64A-A39A-A32083AB54DA}" type="presOf" srcId="{98291416-DC31-AD45-81F1-CD494B803D70}" destId="{F3DB961E-8100-F244-8C93-87B7898E6127}" srcOrd="1" destOrd="0" presId="urn:microsoft.com/office/officeart/2005/8/layout/process2"/>
    <dgm:cxn modelId="{C634A079-B4A2-9041-87F9-61F71B2BB6FE}" type="presOf" srcId="{2E5D79C9-6936-514B-A5DD-273194DEE7DB}" destId="{408C304A-9AD0-104D-8FD9-71F21585B1AD}" srcOrd="0" destOrd="0" presId="urn:microsoft.com/office/officeart/2005/8/layout/process2"/>
    <dgm:cxn modelId="{E98C977C-5923-D940-B9B4-9EF10A19D608}" srcId="{D1FDCEBC-9F79-F34A-A79A-67173ED1B68B}" destId="{A4EB45D4-6BF8-294E-9B06-50DB8448A0B9}" srcOrd="2" destOrd="0" parTransId="{DD42AC8D-5E52-3845-A8A6-B52337ABB7B5}" sibTransId="{98291416-DC31-AD45-81F1-CD494B803D70}"/>
    <dgm:cxn modelId="{82A0437E-E50E-E94C-A513-8130DBD1C93C}" type="presOf" srcId="{0BB87890-EA30-7445-8DDE-C9CC6337A534}" destId="{6DEC45AA-B2D8-5649-8982-4B127DE80F05}" srcOrd="0" destOrd="0" presId="urn:microsoft.com/office/officeart/2005/8/layout/process2"/>
    <dgm:cxn modelId="{ADA9C68A-7400-234F-8ED5-45A8BA8CB1D8}" type="presOf" srcId="{6CDEC68C-E2EC-7F4A-9E3A-7C6D517E2B8C}" destId="{08AF91B5-3EAB-A645-B3DB-79F6C8C66BDB}" srcOrd="1" destOrd="0" presId="urn:microsoft.com/office/officeart/2005/8/layout/process2"/>
    <dgm:cxn modelId="{716AD192-4284-5F47-81E2-1FDD3F590DAE}" type="presOf" srcId="{35BA45D9-766C-FF41-9433-1DCD85D34959}" destId="{AC685DDF-F7EA-9548-BC62-32E60A75E794}" srcOrd="0" destOrd="0" presId="urn:microsoft.com/office/officeart/2005/8/layout/process2"/>
    <dgm:cxn modelId="{61358897-A33D-9D40-9C78-1E79960B2F8C}" type="presOf" srcId="{9CAC3152-46D7-D34C-93B7-72CF7D0C65EB}" destId="{4F8F46CC-7FE9-8344-9C9D-A9408E43526C}" srcOrd="1" destOrd="0" presId="urn:microsoft.com/office/officeart/2005/8/layout/process2"/>
    <dgm:cxn modelId="{4042109F-3791-104F-84F1-F0FA10A538C9}" type="presOf" srcId="{98291416-DC31-AD45-81F1-CD494B803D70}" destId="{F5C8EA5E-470B-0A42-9C92-F39FE5D37E7D}" srcOrd="0" destOrd="0" presId="urn:microsoft.com/office/officeart/2005/8/layout/process2"/>
    <dgm:cxn modelId="{C9F047A3-EF2B-7749-8D87-E0C294DBB2A3}" type="presOf" srcId="{A4EB45D4-6BF8-294E-9B06-50DB8448A0B9}" destId="{BAFF6F62-4D6A-D047-9619-E40BC72C4A5D}" srcOrd="0" destOrd="0" presId="urn:microsoft.com/office/officeart/2005/8/layout/process2"/>
    <dgm:cxn modelId="{2A22B1A4-7566-9B4D-925E-2E88B482BB27}" type="presOf" srcId="{D1FDCEBC-9F79-F34A-A79A-67173ED1B68B}" destId="{1949356E-77EA-D64B-A819-17408DC23240}" srcOrd="0" destOrd="0" presId="urn:microsoft.com/office/officeart/2005/8/layout/process2"/>
    <dgm:cxn modelId="{E076C5C7-A713-C54C-B20A-2D8EF4F6F50F}" type="presOf" srcId="{9CAC3152-46D7-D34C-93B7-72CF7D0C65EB}" destId="{99881069-52D7-E74A-9377-4217A1246281}" srcOrd="0" destOrd="0" presId="urn:microsoft.com/office/officeart/2005/8/layout/process2"/>
    <dgm:cxn modelId="{5ECC7EDE-436D-7F4C-9EEC-B3BFDC9CB9BC}" srcId="{D1FDCEBC-9F79-F34A-A79A-67173ED1B68B}" destId="{0BB87890-EA30-7445-8DDE-C9CC6337A534}" srcOrd="3" destOrd="0" parTransId="{D273B8A4-6899-7742-9CCB-07FE7BAC8F16}" sibTransId="{E1995D94-5450-6E4A-B7D9-DFD8BEB4E132}"/>
    <dgm:cxn modelId="{1A6FE9E1-DA7D-9748-AD8B-D29E28BD77FB}" srcId="{D1FDCEBC-9F79-F34A-A79A-67173ED1B68B}" destId="{D793DC44-86EA-D84D-8987-DA7004B7B7FE}" srcOrd="4" destOrd="0" parTransId="{F9435AD0-FC7C-4E4D-A0A5-C5BD9E82C8E5}" sibTransId="{88EC15BB-055D-CE49-97A8-64E8C4820B89}"/>
    <dgm:cxn modelId="{B413DEFD-EBB5-FE4B-AAEF-D6D1987C8D7E}" srcId="{D1FDCEBC-9F79-F34A-A79A-67173ED1B68B}" destId="{35BA45D9-766C-FF41-9433-1DCD85D34959}" srcOrd="1" destOrd="0" parTransId="{8175E390-9B40-184D-B344-09EDDB19FBC2}" sibTransId="{9CAC3152-46D7-D34C-93B7-72CF7D0C65EB}"/>
    <dgm:cxn modelId="{AF28D028-73FA-9A43-847E-07B69416982A}" type="presParOf" srcId="{1949356E-77EA-D64B-A819-17408DC23240}" destId="{408C304A-9AD0-104D-8FD9-71F21585B1AD}" srcOrd="0" destOrd="0" presId="urn:microsoft.com/office/officeart/2005/8/layout/process2"/>
    <dgm:cxn modelId="{6FFF6164-9A37-4440-8DDD-4416FF94E53C}" type="presParOf" srcId="{1949356E-77EA-D64B-A819-17408DC23240}" destId="{454D1761-8F8E-6149-A8DF-F802E63B8719}" srcOrd="1" destOrd="0" presId="urn:microsoft.com/office/officeart/2005/8/layout/process2"/>
    <dgm:cxn modelId="{2CDD1AE5-69DC-F948-8A7F-AA9BEE446C20}" type="presParOf" srcId="{454D1761-8F8E-6149-A8DF-F802E63B8719}" destId="{08AF91B5-3EAB-A645-B3DB-79F6C8C66BDB}" srcOrd="0" destOrd="0" presId="urn:microsoft.com/office/officeart/2005/8/layout/process2"/>
    <dgm:cxn modelId="{7CE571C9-2B6C-FF40-A203-9C077584CAE4}" type="presParOf" srcId="{1949356E-77EA-D64B-A819-17408DC23240}" destId="{AC685DDF-F7EA-9548-BC62-32E60A75E794}" srcOrd="2" destOrd="0" presId="urn:microsoft.com/office/officeart/2005/8/layout/process2"/>
    <dgm:cxn modelId="{007FCD09-6DF2-8349-94D1-67F9F35ACC81}" type="presParOf" srcId="{1949356E-77EA-D64B-A819-17408DC23240}" destId="{99881069-52D7-E74A-9377-4217A1246281}" srcOrd="3" destOrd="0" presId="urn:microsoft.com/office/officeart/2005/8/layout/process2"/>
    <dgm:cxn modelId="{0E64DA7F-D468-DC41-A503-1FA50AB4DBA5}" type="presParOf" srcId="{99881069-52D7-E74A-9377-4217A1246281}" destId="{4F8F46CC-7FE9-8344-9C9D-A9408E43526C}" srcOrd="0" destOrd="0" presId="urn:microsoft.com/office/officeart/2005/8/layout/process2"/>
    <dgm:cxn modelId="{834CD7B9-49BA-FD4A-BEA2-E4D34F19CD32}" type="presParOf" srcId="{1949356E-77EA-D64B-A819-17408DC23240}" destId="{BAFF6F62-4D6A-D047-9619-E40BC72C4A5D}" srcOrd="4" destOrd="0" presId="urn:microsoft.com/office/officeart/2005/8/layout/process2"/>
    <dgm:cxn modelId="{41C27311-EB96-CD47-928C-05ED4D517173}" type="presParOf" srcId="{1949356E-77EA-D64B-A819-17408DC23240}" destId="{F5C8EA5E-470B-0A42-9C92-F39FE5D37E7D}" srcOrd="5" destOrd="0" presId="urn:microsoft.com/office/officeart/2005/8/layout/process2"/>
    <dgm:cxn modelId="{A42004E4-8E9B-6B4F-8BFA-05DE26344AA7}" type="presParOf" srcId="{F5C8EA5E-470B-0A42-9C92-F39FE5D37E7D}" destId="{F3DB961E-8100-F244-8C93-87B7898E6127}" srcOrd="0" destOrd="0" presId="urn:microsoft.com/office/officeart/2005/8/layout/process2"/>
    <dgm:cxn modelId="{B62D002E-A2B4-A947-8719-862AFFF5BAD8}" type="presParOf" srcId="{1949356E-77EA-D64B-A819-17408DC23240}" destId="{6DEC45AA-B2D8-5649-8982-4B127DE80F05}" srcOrd="6" destOrd="0" presId="urn:microsoft.com/office/officeart/2005/8/layout/process2"/>
    <dgm:cxn modelId="{0A7BE790-4D00-6949-9404-E26D4324013A}" type="presParOf" srcId="{1949356E-77EA-D64B-A819-17408DC23240}" destId="{3E85CB22-C39F-9F4C-B0CD-F59905B62481}" srcOrd="7" destOrd="0" presId="urn:microsoft.com/office/officeart/2005/8/layout/process2"/>
    <dgm:cxn modelId="{18D80AF3-587D-8E46-9E53-63F3A305290C}" type="presParOf" srcId="{3E85CB22-C39F-9F4C-B0CD-F59905B62481}" destId="{38D1E0B1-9354-394E-8AFB-B23C9ECDEC3C}" srcOrd="0" destOrd="0" presId="urn:microsoft.com/office/officeart/2005/8/layout/process2"/>
    <dgm:cxn modelId="{5F4538B4-E898-6C49-8D76-9117A8E68462}" type="presParOf" srcId="{1949356E-77EA-D64B-A819-17408DC23240}" destId="{ADC1D350-E0AA-164A-9562-441A0067E398}"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C50B53-093E-4397-A539-08431BF6DAB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6B7F873-C1A9-4998-BA53-7CDF182C6A48}">
      <dgm:prSet/>
      <dgm:spPr>
        <a:solidFill>
          <a:schemeClr val="accent5">
            <a:lumMod val="60000"/>
            <a:lumOff val="40000"/>
          </a:schemeClr>
        </a:solidFill>
      </dgm:spPr>
      <dgm:t>
        <a:bodyPr/>
        <a:lstStyle/>
        <a:p>
          <a:r>
            <a:rPr lang="es-CO" b="1">
              <a:solidFill>
                <a:srgbClr val="002060"/>
              </a:solidFill>
            </a:rPr>
            <a:t>1. Esquema General Plan Reactiva</a:t>
          </a:r>
          <a:endParaRPr lang="en-US" b="1">
            <a:solidFill>
              <a:srgbClr val="002060"/>
            </a:solidFill>
          </a:endParaRPr>
        </a:p>
      </dgm:t>
    </dgm:pt>
    <dgm:pt modelId="{4AF73F5E-F6C1-43E3-A2AC-D6A1A859961C}" type="parTrans" cxnId="{836F7432-85D2-4F19-A25E-10374BC9720B}">
      <dgm:prSet/>
      <dgm:spPr/>
      <dgm:t>
        <a:bodyPr/>
        <a:lstStyle/>
        <a:p>
          <a:endParaRPr lang="en-US"/>
        </a:p>
      </dgm:t>
    </dgm:pt>
    <dgm:pt modelId="{B19E4BE2-0351-4C0F-9CDD-B05CBC676F25}" type="sibTrans" cxnId="{836F7432-85D2-4F19-A25E-10374BC9720B}">
      <dgm:prSet/>
      <dgm:spPr/>
      <dgm:t>
        <a:bodyPr/>
        <a:lstStyle/>
        <a:p>
          <a:endParaRPr lang="en-US"/>
        </a:p>
      </dgm:t>
    </dgm:pt>
    <dgm:pt modelId="{502E3CD1-C287-48EE-A020-0EEA725EB6E0}">
      <dgm:prSet/>
      <dgm:spPr>
        <a:solidFill>
          <a:srgbClr val="FFC000"/>
        </a:solidFill>
      </dgm:spPr>
      <dgm:t>
        <a:bodyPr/>
        <a:lstStyle/>
        <a:p>
          <a:r>
            <a:rPr lang="es-CO" b="1">
              <a:solidFill>
                <a:srgbClr val="002060"/>
              </a:solidFill>
            </a:rPr>
            <a:t>2. Componentes del Plan Reactiva</a:t>
          </a:r>
          <a:endParaRPr lang="en-US" b="1">
            <a:solidFill>
              <a:srgbClr val="002060"/>
            </a:solidFill>
          </a:endParaRPr>
        </a:p>
      </dgm:t>
    </dgm:pt>
    <dgm:pt modelId="{63A4BED6-73ED-405D-97C8-406F00D8581C}" type="parTrans" cxnId="{4C0DAC7B-7EF1-4610-9B9A-9BDA04AD38DC}">
      <dgm:prSet/>
      <dgm:spPr/>
      <dgm:t>
        <a:bodyPr/>
        <a:lstStyle/>
        <a:p>
          <a:endParaRPr lang="en-US"/>
        </a:p>
      </dgm:t>
    </dgm:pt>
    <dgm:pt modelId="{BBEDE5CD-4864-4986-AA78-1F9C3F90AACF}" type="sibTrans" cxnId="{4C0DAC7B-7EF1-4610-9B9A-9BDA04AD38DC}">
      <dgm:prSet/>
      <dgm:spPr/>
      <dgm:t>
        <a:bodyPr/>
        <a:lstStyle/>
        <a:p>
          <a:endParaRPr lang="en-US"/>
        </a:p>
      </dgm:t>
    </dgm:pt>
    <dgm:pt modelId="{364791F8-3F2C-4B88-BFC0-44DF4EFFB338}">
      <dgm:prSet/>
      <dgm:spPr>
        <a:noFill/>
        <a:ln>
          <a:solidFill>
            <a:schemeClr val="accent4"/>
          </a:solidFill>
        </a:ln>
      </dgm:spPr>
      <dgm:t>
        <a:bodyPr/>
        <a:lstStyle/>
        <a:p>
          <a:pPr>
            <a:buFontTx/>
            <a:buNone/>
          </a:pPr>
          <a:r>
            <a:rPr lang="es-CO">
              <a:solidFill>
                <a:srgbClr val="002060"/>
              </a:solidFill>
            </a:rPr>
            <a:t>2.1. Consultoría y Fortalecimiento Empresarial</a:t>
          </a:r>
          <a:endParaRPr lang="en-US">
            <a:solidFill>
              <a:srgbClr val="002060"/>
            </a:solidFill>
          </a:endParaRPr>
        </a:p>
      </dgm:t>
    </dgm:pt>
    <dgm:pt modelId="{0C3F0908-1C91-4A2C-99C6-50400B73EE7D}" type="parTrans" cxnId="{33682F66-5D79-41D7-8FE9-A5188D4DBFD0}">
      <dgm:prSet/>
      <dgm:spPr/>
      <dgm:t>
        <a:bodyPr/>
        <a:lstStyle/>
        <a:p>
          <a:endParaRPr lang="en-US"/>
        </a:p>
      </dgm:t>
    </dgm:pt>
    <dgm:pt modelId="{36B70581-2752-40FE-BF4B-3D5902897887}" type="sibTrans" cxnId="{33682F66-5D79-41D7-8FE9-A5188D4DBFD0}">
      <dgm:prSet/>
      <dgm:spPr/>
      <dgm:t>
        <a:bodyPr/>
        <a:lstStyle/>
        <a:p>
          <a:endParaRPr lang="en-US"/>
        </a:p>
      </dgm:t>
    </dgm:pt>
    <dgm:pt modelId="{1CA3B253-F376-4963-BF59-BDEFB6F9CB5B}">
      <dgm:prSet/>
      <dgm:spPr>
        <a:noFill/>
        <a:ln>
          <a:solidFill>
            <a:schemeClr val="accent4"/>
          </a:solidFill>
        </a:ln>
      </dgm:spPr>
      <dgm:t>
        <a:bodyPr/>
        <a:lstStyle/>
        <a:p>
          <a:pPr>
            <a:buFontTx/>
            <a:buNone/>
          </a:pPr>
          <a:r>
            <a:rPr lang="es-CO">
              <a:solidFill>
                <a:srgbClr val="002060"/>
              </a:solidFill>
            </a:rPr>
            <a:t>2.2. Servicios y Plataformas de Apoyo Virtual </a:t>
          </a:r>
          <a:endParaRPr lang="en-US">
            <a:solidFill>
              <a:srgbClr val="002060"/>
            </a:solidFill>
          </a:endParaRPr>
        </a:p>
      </dgm:t>
    </dgm:pt>
    <dgm:pt modelId="{FAC8F65C-E7BB-43B5-9C66-79257F5EE5E3}" type="parTrans" cxnId="{435B727C-F613-45D6-AD53-98EA0FC0EDE5}">
      <dgm:prSet/>
      <dgm:spPr/>
      <dgm:t>
        <a:bodyPr/>
        <a:lstStyle/>
        <a:p>
          <a:endParaRPr lang="en-US"/>
        </a:p>
      </dgm:t>
    </dgm:pt>
    <dgm:pt modelId="{FAB2E0A9-E3F6-4166-921F-05D8D04D5B03}" type="sibTrans" cxnId="{435B727C-F613-45D6-AD53-98EA0FC0EDE5}">
      <dgm:prSet/>
      <dgm:spPr/>
      <dgm:t>
        <a:bodyPr/>
        <a:lstStyle/>
        <a:p>
          <a:endParaRPr lang="en-US"/>
        </a:p>
      </dgm:t>
    </dgm:pt>
    <dgm:pt modelId="{61E54447-FBE0-4154-9CA3-AE32441533BA}">
      <dgm:prSet/>
      <dgm:spPr>
        <a:noFill/>
        <a:ln>
          <a:solidFill>
            <a:schemeClr val="accent4"/>
          </a:solidFill>
        </a:ln>
      </dgm:spPr>
      <dgm:t>
        <a:bodyPr/>
        <a:lstStyle/>
        <a:p>
          <a:pPr>
            <a:buFontTx/>
            <a:buNone/>
          </a:pPr>
          <a:r>
            <a:rPr lang="es-CO">
              <a:solidFill>
                <a:srgbClr val="002060"/>
              </a:solidFill>
            </a:rPr>
            <a:t>2.3. Gestión Público Privada para el Desarrollo Regional </a:t>
          </a:r>
          <a:endParaRPr lang="en-US">
            <a:solidFill>
              <a:srgbClr val="002060"/>
            </a:solidFill>
          </a:endParaRPr>
        </a:p>
      </dgm:t>
    </dgm:pt>
    <dgm:pt modelId="{6C204F7E-0BBC-470D-B327-B7F5DFCCD7EC}" type="parTrans" cxnId="{DC9F094F-1EAA-4FDD-9C64-CCA98241877A}">
      <dgm:prSet/>
      <dgm:spPr/>
      <dgm:t>
        <a:bodyPr/>
        <a:lstStyle/>
        <a:p>
          <a:endParaRPr lang="en-US"/>
        </a:p>
      </dgm:t>
    </dgm:pt>
    <dgm:pt modelId="{CECB6349-2FD2-4AA8-B6AE-2683A081FCA1}" type="sibTrans" cxnId="{DC9F094F-1EAA-4FDD-9C64-CCA98241877A}">
      <dgm:prSet/>
      <dgm:spPr/>
      <dgm:t>
        <a:bodyPr/>
        <a:lstStyle/>
        <a:p>
          <a:endParaRPr lang="en-US"/>
        </a:p>
      </dgm:t>
    </dgm:pt>
    <dgm:pt modelId="{3FE99A76-CDA9-4C71-BF0A-EC95807DEB2D}">
      <dgm:prSet/>
      <dgm:spPr>
        <a:noFill/>
        <a:ln>
          <a:solidFill>
            <a:schemeClr val="accent4"/>
          </a:solidFill>
        </a:ln>
      </dgm:spPr>
      <dgm:t>
        <a:bodyPr/>
        <a:lstStyle/>
        <a:p>
          <a:pPr>
            <a:buFontTx/>
            <a:buNone/>
          </a:pPr>
          <a:r>
            <a:rPr lang="es-CO">
              <a:solidFill>
                <a:srgbClr val="002060"/>
              </a:solidFill>
            </a:rPr>
            <a:t>2.4. Estrategia de Relacionamiento de la CCB</a:t>
          </a:r>
          <a:endParaRPr lang="en-US">
            <a:solidFill>
              <a:srgbClr val="002060"/>
            </a:solidFill>
          </a:endParaRPr>
        </a:p>
      </dgm:t>
    </dgm:pt>
    <dgm:pt modelId="{86FFB820-E024-4B71-B84A-63314BDD4E50}" type="parTrans" cxnId="{B7FD6A3E-21F3-401C-9979-9A4757F613EB}">
      <dgm:prSet/>
      <dgm:spPr/>
      <dgm:t>
        <a:bodyPr/>
        <a:lstStyle/>
        <a:p>
          <a:endParaRPr lang="en-US"/>
        </a:p>
      </dgm:t>
    </dgm:pt>
    <dgm:pt modelId="{79034FA5-18DB-4AFE-9652-E2BFD1C2B463}" type="sibTrans" cxnId="{B7FD6A3E-21F3-401C-9979-9A4757F613EB}">
      <dgm:prSet/>
      <dgm:spPr/>
      <dgm:t>
        <a:bodyPr/>
        <a:lstStyle/>
        <a:p>
          <a:endParaRPr lang="en-US"/>
        </a:p>
      </dgm:t>
    </dgm:pt>
    <dgm:pt modelId="{92854DF1-5DAB-491A-8AB0-65890E6DB985}">
      <dgm:prSet/>
      <dgm:spPr>
        <a:noFill/>
        <a:ln>
          <a:solidFill>
            <a:schemeClr val="accent4"/>
          </a:solidFill>
        </a:ln>
      </dgm:spPr>
      <dgm:t>
        <a:bodyPr/>
        <a:lstStyle/>
        <a:p>
          <a:pPr>
            <a:buFontTx/>
            <a:buNone/>
          </a:pPr>
          <a:r>
            <a:rPr lang="en-US">
              <a:solidFill>
                <a:srgbClr val="002060"/>
              </a:solidFill>
            </a:rPr>
            <a:t>2.5. Otras Fuentes de Ingresos </a:t>
          </a:r>
        </a:p>
      </dgm:t>
    </dgm:pt>
    <dgm:pt modelId="{0F9AEC81-D832-4EA1-A2DF-8CCC3ED517D6}" type="parTrans" cxnId="{6C873E2E-2BC4-4BC8-943A-208D6D78694E}">
      <dgm:prSet/>
      <dgm:spPr/>
      <dgm:t>
        <a:bodyPr/>
        <a:lstStyle/>
        <a:p>
          <a:endParaRPr lang="es-CO"/>
        </a:p>
      </dgm:t>
    </dgm:pt>
    <dgm:pt modelId="{5E2B7194-BD74-4A4F-B7C5-E6F6CEAF35A3}" type="sibTrans" cxnId="{6C873E2E-2BC4-4BC8-943A-208D6D78694E}">
      <dgm:prSet/>
      <dgm:spPr/>
      <dgm:t>
        <a:bodyPr/>
        <a:lstStyle/>
        <a:p>
          <a:endParaRPr lang="es-CO"/>
        </a:p>
      </dgm:t>
    </dgm:pt>
    <dgm:pt modelId="{52F04AB7-8168-43C6-B694-3061A86988DC}" type="pres">
      <dgm:prSet presAssocID="{12C50B53-093E-4397-A539-08431BF6DABD}" presName="linear" presStyleCnt="0">
        <dgm:presLayoutVars>
          <dgm:dir/>
          <dgm:animLvl val="lvl"/>
          <dgm:resizeHandles val="exact"/>
        </dgm:presLayoutVars>
      </dgm:prSet>
      <dgm:spPr/>
    </dgm:pt>
    <dgm:pt modelId="{C6A0BDB8-C890-43BF-8A45-B7963553D2EE}" type="pres">
      <dgm:prSet presAssocID="{56B7F873-C1A9-4998-BA53-7CDF182C6A48}" presName="parentLin" presStyleCnt="0"/>
      <dgm:spPr/>
    </dgm:pt>
    <dgm:pt modelId="{FD107275-436E-41BF-8C7C-3C68089957BD}" type="pres">
      <dgm:prSet presAssocID="{56B7F873-C1A9-4998-BA53-7CDF182C6A48}" presName="parentLeftMargin" presStyleLbl="node1" presStyleIdx="0" presStyleCnt="2"/>
      <dgm:spPr/>
    </dgm:pt>
    <dgm:pt modelId="{5B777E2D-54B5-4458-811E-35585105C5C8}" type="pres">
      <dgm:prSet presAssocID="{56B7F873-C1A9-4998-BA53-7CDF182C6A48}" presName="parentText" presStyleLbl="node1" presStyleIdx="0" presStyleCnt="2">
        <dgm:presLayoutVars>
          <dgm:chMax val="0"/>
          <dgm:bulletEnabled val="1"/>
        </dgm:presLayoutVars>
      </dgm:prSet>
      <dgm:spPr/>
    </dgm:pt>
    <dgm:pt modelId="{833B979D-3B70-48BC-8677-E65907B1E370}" type="pres">
      <dgm:prSet presAssocID="{56B7F873-C1A9-4998-BA53-7CDF182C6A48}" presName="negativeSpace" presStyleCnt="0"/>
      <dgm:spPr/>
    </dgm:pt>
    <dgm:pt modelId="{1C7DEE8C-E4CE-49A1-99F9-0E05DE2F1631}" type="pres">
      <dgm:prSet presAssocID="{56B7F873-C1A9-4998-BA53-7CDF182C6A48}" presName="childText" presStyleLbl="conFgAcc1" presStyleIdx="0" presStyleCnt="2">
        <dgm:presLayoutVars>
          <dgm:bulletEnabled val="1"/>
        </dgm:presLayoutVars>
      </dgm:prSet>
      <dgm:spPr>
        <a:noFill/>
        <a:ln>
          <a:solidFill>
            <a:schemeClr val="accent5"/>
          </a:solidFill>
        </a:ln>
      </dgm:spPr>
    </dgm:pt>
    <dgm:pt modelId="{FBD1572D-63F4-4241-8E79-45F3679C4BB3}" type="pres">
      <dgm:prSet presAssocID="{B19E4BE2-0351-4C0F-9CDD-B05CBC676F25}" presName="spaceBetweenRectangles" presStyleCnt="0"/>
      <dgm:spPr/>
    </dgm:pt>
    <dgm:pt modelId="{1CD18AB8-C5FF-4D76-8D2F-03725C176D07}" type="pres">
      <dgm:prSet presAssocID="{502E3CD1-C287-48EE-A020-0EEA725EB6E0}" presName="parentLin" presStyleCnt="0"/>
      <dgm:spPr/>
    </dgm:pt>
    <dgm:pt modelId="{35059375-C82B-4537-8421-32E4934A3D7C}" type="pres">
      <dgm:prSet presAssocID="{502E3CD1-C287-48EE-A020-0EEA725EB6E0}" presName="parentLeftMargin" presStyleLbl="node1" presStyleIdx="0" presStyleCnt="2"/>
      <dgm:spPr/>
    </dgm:pt>
    <dgm:pt modelId="{4D58C3BE-114D-445F-92DD-F1998A88C541}" type="pres">
      <dgm:prSet presAssocID="{502E3CD1-C287-48EE-A020-0EEA725EB6E0}" presName="parentText" presStyleLbl="node1" presStyleIdx="1" presStyleCnt="2">
        <dgm:presLayoutVars>
          <dgm:chMax val="0"/>
          <dgm:bulletEnabled val="1"/>
        </dgm:presLayoutVars>
      </dgm:prSet>
      <dgm:spPr/>
    </dgm:pt>
    <dgm:pt modelId="{FFD2C98E-DB20-4B61-90D6-774306BFB362}" type="pres">
      <dgm:prSet presAssocID="{502E3CD1-C287-48EE-A020-0EEA725EB6E0}" presName="negativeSpace" presStyleCnt="0"/>
      <dgm:spPr/>
    </dgm:pt>
    <dgm:pt modelId="{54DC34B0-DEEC-47CD-AADA-EFD0C3426F79}" type="pres">
      <dgm:prSet presAssocID="{502E3CD1-C287-48EE-A020-0EEA725EB6E0}" presName="childText" presStyleLbl="conFgAcc1" presStyleIdx="1" presStyleCnt="2">
        <dgm:presLayoutVars>
          <dgm:bulletEnabled val="1"/>
        </dgm:presLayoutVars>
      </dgm:prSet>
      <dgm:spPr/>
    </dgm:pt>
  </dgm:ptLst>
  <dgm:cxnLst>
    <dgm:cxn modelId="{FFAC2521-D6DE-4B30-9523-45285FB3901C}" type="presOf" srcId="{56B7F873-C1A9-4998-BA53-7CDF182C6A48}" destId="{FD107275-436E-41BF-8C7C-3C68089957BD}" srcOrd="0" destOrd="0" presId="urn:microsoft.com/office/officeart/2005/8/layout/list1"/>
    <dgm:cxn modelId="{6614D329-D556-4AEB-903B-CD11A70384C6}" type="presOf" srcId="{364791F8-3F2C-4B88-BFC0-44DF4EFFB338}" destId="{54DC34B0-DEEC-47CD-AADA-EFD0C3426F79}" srcOrd="0" destOrd="0" presId="urn:microsoft.com/office/officeart/2005/8/layout/list1"/>
    <dgm:cxn modelId="{6C873E2E-2BC4-4BC8-943A-208D6D78694E}" srcId="{502E3CD1-C287-48EE-A020-0EEA725EB6E0}" destId="{92854DF1-5DAB-491A-8AB0-65890E6DB985}" srcOrd="4" destOrd="0" parTransId="{0F9AEC81-D832-4EA1-A2DF-8CCC3ED517D6}" sibTransId="{5E2B7194-BD74-4A4F-B7C5-E6F6CEAF35A3}"/>
    <dgm:cxn modelId="{48D9EB30-1448-4D18-95E9-5A7D8DE88ED5}" type="presOf" srcId="{56B7F873-C1A9-4998-BA53-7CDF182C6A48}" destId="{5B777E2D-54B5-4458-811E-35585105C5C8}" srcOrd="1" destOrd="0" presId="urn:microsoft.com/office/officeart/2005/8/layout/list1"/>
    <dgm:cxn modelId="{836F7432-85D2-4F19-A25E-10374BC9720B}" srcId="{12C50B53-093E-4397-A539-08431BF6DABD}" destId="{56B7F873-C1A9-4998-BA53-7CDF182C6A48}" srcOrd="0" destOrd="0" parTransId="{4AF73F5E-F6C1-43E3-A2AC-D6A1A859961C}" sibTransId="{B19E4BE2-0351-4C0F-9CDD-B05CBC676F25}"/>
    <dgm:cxn modelId="{B7FD6A3E-21F3-401C-9979-9A4757F613EB}" srcId="{502E3CD1-C287-48EE-A020-0EEA725EB6E0}" destId="{3FE99A76-CDA9-4C71-BF0A-EC95807DEB2D}" srcOrd="3" destOrd="0" parTransId="{86FFB820-E024-4B71-B84A-63314BDD4E50}" sibTransId="{79034FA5-18DB-4AFE-9652-E2BFD1C2B463}"/>
    <dgm:cxn modelId="{33682F66-5D79-41D7-8FE9-A5188D4DBFD0}" srcId="{502E3CD1-C287-48EE-A020-0EEA725EB6E0}" destId="{364791F8-3F2C-4B88-BFC0-44DF4EFFB338}" srcOrd="0" destOrd="0" parTransId="{0C3F0908-1C91-4A2C-99C6-50400B73EE7D}" sibTransId="{36B70581-2752-40FE-BF4B-3D5902897887}"/>
    <dgm:cxn modelId="{7675504A-CBF3-4E0F-B5EA-E1B8D843EAAC}" type="presOf" srcId="{61E54447-FBE0-4154-9CA3-AE32441533BA}" destId="{54DC34B0-DEEC-47CD-AADA-EFD0C3426F79}" srcOrd="0" destOrd="2" presId="urn:microsoft.com/office/officeart/2005/8/layout/list1"/>
    <dgm:cxn modelId="{DC9F094F-1EAA-4FDD-9C64-CCA98241877A}" srcId="{502E3CD1-C287-48EE-A020-0EEA725EB6E0}" destId="{61E54447-FBE0-4154-9CA3-AE32441533BA}" srcOrd="2" destOrd="0" parTransId="{6C204F7E-0BBC-470D-B327-B7F5DFCCD7EC}" sibTransId="{CECB6349-2FD2-4AA8-B6AE-2683A081FCA1}"/>
    <dgm:cxn modelId="{4C0DAC7B-7EF1-4610-9B9A-9BDA04AD38DC}" srcId="{12C50B53-093E-4397-A539-08431BF6DABD}" destId="{502E3CD1-C287-48EE-A020-0EEA725EB6E0}" srcOrd="1" destOrd="0" parTransId="{63A4BED6-73ED-405D-97C8-406F00D8581C}" sibTransId="{BBEDE5CD-4864-4986-AA78-1F9C3F90AACF}"/>
    <dgm:cxn modelId="{435B727C-F613-45D6-AD53-98EA0FC0EDE5}" srcId="{502E3CD1-C287-48EE-A020-0EEA725EB6E0}" destId="{1CA3B253-F376-4963-BF59-BDEFB6F9CB5B}" srcOrd="1" destOrd="0" parTransId="{FAC8F65C-E7BB-43B5-9C66-79257F5EE5E3}" sibTransId="{FAB2E0A9-E3F6-4166-921F-05D8D04D5B03}"/>
    <dgm:cxn modelId="{9F0CF78C-74C2-491E-B95A-62EC86FE4CDA}" type="presOf" srcId="{12C50B53-093E-4397-A539-08431BF6DABD}" destId="{52F04AB7-8168-43C6-B694-3061A86988DC}" srcOrd="0" destOrd="0" presId="urn:microsoft.com/office/officeart/2005/8/layout/list1"/>
    <dgm:cxn modelId="{DB678591-6088-47C2-9457-039FFD977F3B}" type="presOf" srcId="{3FE99A76-CDA9-4C71-BF0A-EC95807DEB2D}" destId="{54DC34B0-DEEC-47CD-AADA-EFD0C3426F79}" srcOrd="0" destOrd="3" presId="urn:microsoft.com/office/officeart/2005/8/layout/list1"/>
    <dgm:cxn modelId="{E8465EA2-A1D4-4EC3-9EA6-714260F671EC}" type="presOf" srcId="{502E3CD1-C287-48EE-A020-0EEA725EB6E0}" destId="{35059375-C82B-4537-8421-32E4934A3D7C}" srcOrd="0" destOrd="0" presId="urn:microsoft.com/office/officeart/2005/8/layout/list1"/>
    <dgm:cxn modelId="{88CAE7B0-D8CD-4BB0-AEE7-57D6DFD39C04}" type="presOf" srcId="{92854DF1-5DAB-491A-8AB0-65890E6DB985}" destId="{54DC34B0-DEEC-47CD-AADA-EFD0C3426F79}" srcOrd="0" destOrd="4" presId="urn:microsoft.com/office/officeart/2005/8/layout/list1"/>
    <dgm:cxn modelId="{BEFE65D6-B0CD-4E35-B73B-F38F9D018FB6}" type="presOf" srcId="{502E3CD1-C287-48EE-A020-0EEA725EB6E0}" destId="{4D58C3BE-114D-445F-92DD-F1998A88C541}" srcOrd="1" destOrd="0" presId="urn:microsoft.com/office/officeart/2005/8/layout/list1"/>
    <dgm:cxn modelId="{85EEE6DF-63E6-46E1-9B04-E0AF208F0ED4}" type="presOf" srcId="{1CA3B253-F376-4963-BF59-BDEFB6F9CB5B}" destId="{54DC34B0-DEEC-47CD-AADA-EFD0C3426F79}" srcOrd="0" destOrd="1" presId="urn:microsoft.com/office/officeart/2005/8/layout/list1"/>
    <dgm:cxn modelId="{5D459EF7-68B6-44D5-AA2C-C4E43FFA20FC}" type="presParOf" srcId="{52F04AB7-8168-43C6-B694-3061A86988DC}" destId="{C6A0BDB8-C890-43BF-8A45-B7963553D2EE}" srcOrd="0" destOrd="0" presId="urn:microsoft.com/office/officeart/2005/8/layout/list1"/>
    <dgm:cxn modelId="{D3D95E45-BF31-4A24-AC79-8001ED2001DD}" type="presParOf" srcId="{C6A0BDB8-C890-43BF-8A45-B7963553D2EE}" destId="{FD107275-436E-41BF-8C7C-3C68089957BD}" srcOrd="0" destOrd="0" presId="urn:microsoft.com/office/officeart/2005/8/layout/list1"/>
    <dgm:cxn modelId="{CCFCE5CC-9480-49E7-BF4A-6E8404F8202D}" type="presParOf" srcId="{C6A0BDB8-C890-43BF-8A45-B7963553D2EE}" destId="{5B777E2D-54B5-4458-811E-35585105C5C8}" srcOrd="1" destOrd="0" presId="urn:microsoft.com/office/officeart/2005/8/layout/list1"/>
    <dgm:cxn modelId="{094EF1AD-77CA-4C60-BFF0-B2459B2E01ED}" type="presParOf" srcId="{52F04AB7-8168-43C6-B694-3061A86988DC}" destId="{833B979D-3B70-48BC-8677-E65907B1E370}" srcOrd="1" destOrd="0" presId="urn:microsoft.com/office/officeart/2005/8/layout/list1"/>
    <dgm:cxn modelId="{977F755A-3DE4-4812-8C4F-595C96884E6F}" type="presParOf" srcId="{52F04AB7-8168-43C6-B694-3061A86988DC}" destId="{1C7DEE8C-E4CE-49A1-99F9-0E05DE2F1631}" srcOrd="2" destOrd="0" presId="urn:microsoft.com/office/officeart/2005/8/layout/list1"/>
    <dgm:cxn modelId="{686B41FC-98B0-41A8-A997-E9D56277640C}" type="presParOf" srcId="{52F04AB7-8168-43C6-B694-3061A86988DC}" destId="{FBD1572D-63F4-4241-8E79-45F3679C4BB3}" srcOrd="3" destOrd="0" presId="urn:microsoft.com/office/officeart/2005/8/layout/list1"/>
    <dgm:cxn modelId="{B427C585-0B4A-430B-B1C0-6E9B39ABE0D7}" type="presParOf" srcId="{52F04AB7-8168-43C6-B694-3061A86988DC}" destId="{1CD18AB8-C5FF-4D76-8D2F-03725C176D07}" srcOrd="4" destOrd="0" presId="urn:microsoft.com/office/officeart/2005/8/layout/list1"/>
    <dgm:cxn modelId="{20BD7631-F0D2-4146-956D-B3CAEAC3CB55}" type="presParOf" srcId="{1CD18AB8-C5FF-4D76-8D2F-03725C176D07}" destId="{35059375-C82B-4537-8421-32E4934A3D7C}" srcOrd="0" destOrd="0" presId="urn:microsoft.com/office/officeart/2005/8/layout/list1"/>
    <dgm:cxn modelId="{530062F8-A71B-4C12-98D5-7523DDFC558D}" type="presParOf" srcId="{1CD18AB8-C5FF-4D76-8D2F-03725C176D07}" destId="{4D58C3BE-114D-445F-92DD-F1998A88C541}" srcOrd="1" destOrd="0" presId="urn:microsoft.com/office/officeart/2005/8/layout/list1"/>
    <dgm:cxn modelId="{AEE2D83E-5404-4BDF-BFEC-6C88BC96A2A3}" type="presParOf" srcId="{52F04AB7-8168-43C6-B694-3061A86988DC}" destId="{FFD2C98E-DB20-4B61-90D6-774306BFB362}" srcOrd="5" destOrd="0" presId="urn:microsoft.com/office/officeart/2005/8/layout/list1"/>
    <dgm:cxn modelId="{892252E7-BBB3-4693-AA3A-3D1EF0E2113D}" type="presParOf" srcId="{52F04AB7-8168-43C6-B694-3061A86988DC}" destId="{54DC34B0-DEEC-47CD-AADA-EFD0C3426F7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C304A-9AD0-104D-8FD9-71F21585B1AD}">
      <dsp:nvSpPr>
        <dsp:cNvPr id="0" name=""/>
        <dsp:cNvSpPr/>
      </dsp:nvSpPr>
      <dsp:spPr>
        <a:xfrm>
          <a:off x="398754" y="645"/>
          <a:ext cx="3553439" cy="75507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Tema Dominante</a:t>
          </a:r>
        </a:p>
      </dsp:txBody>
      <dsp:txXfrm>
        <a:off x="420869" y="22760"/>
        <a:ext cx="3509209" cy="710842"/>
      </dsp:txXfrm>
    </dsp:sp>
    <dsp:sp modelId="{454D1761-8F8E-6149-A8DF-F802E63B8719}">
      <dsp:nvSpPr>
        <dsp:cNvPr id="0" name=""/>
        <dsp:cNvSpPr/>
      </dsp:nvSpPr>
      <dsp:spPr>
        <a:xfrm rot="5400000">
          <a:off x="2033898" y="774594"/>
          <a:ext cx="283152" cy="33978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2073539" y="802909"/>
        <a:ext cx="203870" cy="198206"/>
      </dsp:txXfrm>
    </dsp:sp>
    <dsp:sp modelId="{AC685DDF-F7EA-9548-BC62-32E60A75E794}">
      <dsp:nvSpPr>
        <dsp:cNvPr id="0" name=""/>
        <dsp:cNvSpPr/>
      </dsp:nvSpPr>
      <dsp:spPr>
        <a:xfrm>
          <a:off x="688830" y="1133254"/>
          <a:ext cx="2973287" cy="755072"/>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MEGA</a:t>
          </a:r>
        </a:p>
      </dsp:txBody>
      <dsp:txXfrm>
        <a:off x="710945" y="1155369"/>
        <a:ext cx="2929057" cy="710842"/>
      </dsp:txXfrm>
    </dsp:sp>
    <dsp:sp modelId="{99881069-52D7-E74A-9377-4217A1246281}">
      <dsp:nvSpPr>
        <dsp:cNvPr id="0" name=""/>
        <dsp:cNvSpPr/>
      </dsp:nvSpPr>
      <dsp:spPr>
        <a:xfrm rot="5400000">
          <a:off x="2033898" y="1907204"/>
          <a:ext cx="283152" cy="339782"/>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2073539" y="1935519"/>
        <a:ext cx="203870" cy="198206"/>
      </dsp:txXfrm>
    </dsp:sp>
    <dsp:sp modelId="{BAFF6F62-4D6A-D047-9619-E40BC72C4A5D}">
      <dsp:nvSpPr>
        <dsp:cNvPr id="0" name=""/>
        <dsp:cNvSpPr/>
      </dsp:nvSpPr>
      <dsp:spPr>
        <a:xfrm>
          <a:off x="978907" y="2265863"/>
          <a:ext cx="2393134" cy="75507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Plan Reactiva</a:t>
          </a:r>
        </a:p>
      </dsp:txBody>
      <dsp:txXfrm>
        <a:off x="1001022" y="2287978"/>
        <a:ext cx="2348904" cy="710842"/>
      </dsp:txXfrm>
    </dsp:sp>
    <dsp:sp modelId="{F5C8EA5E-470B-0A42-9C92-F39FE5D37E7D}">
      <dsp:nvSpPr>
        <dsp:cNvPr id="0" name=""/>
        <dsp:cNvSpPr/>
      </dsp:nvSpPr>
      <dsp:spPr>
        <a:xfrm rot="5400000">
          <a:off x="2033898" y="3039813"/>
          <a:ext cx="283152" cy="339782"/>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2073539" y="3068128"/>
        <a:ext cx="203870" cy="198206"/>
      </dsp:txXfrm>
    </dsp:sp>
    <dsp:sp modelId="{6DEC45AA-B2D8-5649-8982-4B127DE80F05}">
      <dsp:nvSpPr>
        <dsp:cNvPr id="0" name=""/>
        <dsp:cNvSpPr/>
      </dsp:nvSpPr>
      <dsp:spPr>
        <a:xfrm>
          <a:off x="1262308" y="3398472"/>
          <a:ext cx="1826332" cy="755072"/>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Matriz de Alineación  y POA </a:t>
          </a:r>
        </a:p>
      </dsp:txBody>
      <dsp:txXfrm>
        <a:off x="1284423" y="3420587"/>
        <a:ext cx="1782102" cy="710842"/>
      </dsp:txXfrm>
    </dsp:sp>
    <dsp:sp modelId="{3E85CB22-C39F-9F4C-B0CD-F59905B62481}">
      <dsp:nvSpPr>
        <dsp:cNvPr id="0" name=""/>
        <dsp:cNvSpPr/>
      </dsp:nvSpPr>
      <dsp:spPr>
        <a:xfrm rot="5400000">
          <a:off x="2033898" y="4172422"/>
          <a:ext cx="283152" cy="339782"/>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2073539" y="4200737"/>
        <a:ext cx="203870" cy="198206"/>
      </dsp:txXfrm>
    </dsp:sp>
    <dsp:sp modelId="{ADC1D350-E0AA-164A-9562-441A0067E398}">
      <dsp:nvSpPr>
        <dsp:cNvPr id="0" name=""/>
        <dsp:cNvSpPr/>
      </dsp:nvSpPr>
      <dsp:spPr>
        <a:xfrm>
          <a:off x="1262308" y="4531081"/>
          <a:ext cx="1826332" cy="75507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Indicadores de Gestión</a:t>
          </a:r>
        </a:p>
      </dsp:txBody>
      <dsp:txXfrm>
        <a:off x="1284423" y="4553196"/>
        <a:ext cx="1782102" cy="710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EE8C-E4CE-49A1-99F9-0E05DE2F1631}">
      <dsp:nvSpPr>
        <dsp:cNvPr id="0" name=""/>
        <dsp:cNvSpPr/>
      </dsp:nvSpPr>
      <dsp:spPr>
        <a:xfrm>
          <a:off x="0" y="385568"/>
          <a:ext cx="10515600" cy="655200"/>
        </a:xfrm>
        <a:prstGeom prst="rect">
          <a:avLst/>
        </a:prstGeom>
        <a:no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5B777E2D-54B5-4458-811E-35585105C5C8}">
      <dsp:nvSpPr>
        <dsp:cNvPr id="0" name=""/>
        <dsp:cNvSpPr/>
      </dsp:nvSpPr>
      <dsp:spPr>
        <a:xfrm>
          <a:off x="525780" y="1808"/>
          <a:ext cx="7360920" cy="76752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es-CO" sz="2600" b="1" kern="1200">
              <a:solidFill>
                <a:srgbClr val="002060"/>
              </a:solidFill>
            </a:rPr>
            <a:t>1. Esquema General Plan Reactiva</a:t>
          </a:r>
          <a:endParaRPr lang="en-US" sz="2600" b="1" kern="1200">
            <a:solidFill>
              <a:srgbClr val="002060"/>
            </a:solidFill>
          </a:endParaRPr>
        </a:p>
      </dsp:txBody>
      <dsp:txXfrm>
        <a:off x="563247" y="39275"/>
        <a:ext cx="7285986" cy="692586"/>
      </dsp:txXfrm>
    </dsp:sp>
    <dsp:sp modelId="{54DC34B0-DEEC-47CD-AADA-EFD0C3426F79}">
      <dsp:nvSpPr>
        <dsp:cNvPr id="0" name=""/>
        <dsp:cNvSpPr/>
      </dsp:nvSpPr>
      <dsp:spPr>
        <a:xfrm>
          <a:off x="0" y="1564929"/>
          <a:ext cx="10515600" cy="2784600"/>
        </a:xfrm>
        <a:prstGeom prst="rect">
          <a:avLst/>
        </a:prstGeom>
        <a:no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41528" rIns="816127" bIns="184912" numCol="1" spcCol="1270" anchor="t" anchorCtr="0">
          <a:noAutofit/>
        </a:bodyPr>
        <a:lstStyle/>
        <a:p>
          <a:pPr marL="228600" lvl="1" indent="-228600" algn="l" defTabSz="1155700">
            <a:lnSpc>
              <a:spcPct val="90000"/>
            </a:lnSpc>
            <a:spcBef>
              <a:spcPct val="0"/>
            </a:spcBef>
            <a:spcAft>
              <a:spcPct val="15000"/>
            </a:spcAft>
            <a:buFontTx/>
            <a:buNone/>
          </a:pPr>
          <a:r>
            <a:rPr lang="es-CO" sz="2600" kern="1200">
              <a:solidFill>
                <a:srgbClr val="002060"/>
              </a:solidFill>
            </a:rPr>
            <a:t>2.1. Consultoría y Fortalecimiento Empresarial</a:t>
          </a:r>
          <a:endParaRPr lang="en-US" sz="2600" kern="1200">
            <a:solidFill>
              <a:srgbClr val="002060"/>
            </a:solidFill>
          </a:endParaRPr>
        </a:p>
        <a:p>
          <a:pPr marL="228600" lvl="1" indent="-228600" algn="l" defTabSz="1155700">
            <a:lnSpc>
              <a:spcPct val="90000"/>
            </a:lnSpc>
            <a:spcBef>
              <a:spcPct val="0"/>
            </a:spcBef>
            <a:spcAft>
              <a:spcPct val="15000"/>
            </a:spcAft>
            <a:buFontTx/>
            <a:buNone/>
          </a:pPr>
          <a:r>
            <a:rPr lang="es-CO" sz="2600" kern="1200">
              <a:solidFill>
                <a:srgbClr val="002060"/>
              </a:solidFill>
            </a:rPr>
            <a:t>2.2. Servicios y Plataformas de Apoyo Virtual </a:t>
          </a:r>
          <a:endParaRPr lang="en-US" sz="2600" kern="1200">
            <a:solidFill>
              <a:srgbClr val="002060"/>
            </a:solidFill>
          </a:endParaRPr>
        </a:p>
        <a:p>
          <a:pPr marL="228600" lvl="1" indent="-228600" algn="l" defTabSz="1155700">
            <a:lnSpc>
              <a:spcPct val="90000"/>
            </a:lnSpc>
            <a:spcBef>
              <a:spcPct val="0"/>
            </a:spcBef>
            <a:spcAft>
              <a:spcPct val="15000"/>
            </a:spcAft>
            <a:buFontTx/>
            <a:buNone/>
          </a:pPr>
          <a:r>
            <a:rPr lang="es-CO" sz="2600" kern="1200">
              <a:solidFill>
                <a:srgbClr val="002060"/>
              </a:solidFill>
            </a:rPr>
            <a:t>2.3. Gestión Público Privada para el Desarrollo Regional </a:t>
          </a:r>
          <a:endParaRPr lang="en-US" sz="2600" kern="1200">
            <a:solidFill>
              <a:srgbClr val="002060"/>
            </a:solidFill>
          </a:endParaRPr>
        </a:p>
        <a:p>
          <a:pPr marL="228600" lvl="1" indent="-228600" algn="l" defTabSz="1155700">
            <a:lnSpc>
              <a:spcPct val="90000"/>
            </a:lnSpc>
            <a:spcBef>
              <a:spcPct val="0"/>
            </a:spcBef>
            <a:spcAft>
              <a:spcPct val="15000"/>
            </a:spcAft>
            <a:buFontTx/>
            <a:buNone/>
          </a:pPr>
          <a:r>
            <a:rPr lang="es-CO" sz="2600" kern="1200">
              <a:solidFill>
                <a:srgbClr val="002060"/>
              </a:solidFill>
            </a:rPr>
            <a:t>2.4. Estrategia de Relacionamiento de la CCB</a:t>
          </a:r>
          <a:endParaRPr lang="en-US" sz="2600" kern="1200">
            <a:solidFill>
              <a:srgbClr val="002060"/>
            </a:solidFill>
          </a:endParaRPr>
        </a:p>
        <a:p>
          <a:pPr marL="228600" lvl="1" indent="-228600" algn="l" defTabSz="1155700">
            <a:lnSpc>
              <a:spcPct val="90000"/>
            </a:lnSpc>
            <a:spcBef>
              <a:spcPct val="0"/>
            </a:spcBef>
            <a:spcAft>
              <a:spcPct val="15000"/>
            </a:spcAft>
            <a:buFontTx/>
            <a:buNone/>
          </a:pPr>
          <a:r>
            <a:rPr lang="en-US" sz="2600" kern="1200">
              <a:solidFill>
                <a:srgbClr val="002060"/>
              </a:solidFill>
            </a:rPr>
            <a:t>2.5. Otras Fuentes de Ingresos </a:t>
          </a:r>
        </a:p>
      </dsp:txBody>
      <dsp:txXfrm>
        <a:off x="0" y="1564929"/>
        <a:ext cx="10515600" cy="2784600"/>
      </dsp:txXfrm>
    </dsp:sp>
    <dsp:sp modelId="{4D58C3BE-114D-445F-92DD-F1998A88C541}">
      <dsp:nvSpPr>
        <dsp:cNvPr id="0" name=""/>
        <dsp:cNvSpPr/>
      </dsp:nvSpPr>
      <dsp:spPr>
        <a:xfrm>
          <a:off x="525780" y="1181169"/>
          <a:ext cx="7360920" cy="76752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es-CO" sz="2600" b="1" kern="1200">
              <a:solidFill>
                <a:srgbClr val="002060"/>
              </a:solidFill>
            </a:rPr>
            <a:t>2. Componentes del Plan Reactiva</a:t>
          </a:r>
          <a:endParaRPr lang="en-US" sz="2600" b="1" kern="1200">
            <a:solidFill>
              <a:srgbClr val="002060"/>
            </a:solidFill>
          </a:endParaRPr>
        </a:p>
      </dsp:txBody>
      <dsp:txXfrm>
        <a:off x="563247" y="1218636"/>
        <a:ext cx="728598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2F21A-3C9E-4E58-9270-19D2404529D6}" type="datetimeFigureOut">
              <a:rPr lang="es-CO" smtClean="0"/>
              <a:t>28/12/2020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43314-9B7B-4E5B-94DB-88D7EA95E349}" type="slidenum">
              <a:rPr lang="es-CO" smtClean="0"/>
              <a:t>‹Nº›</a:t>
            </a:fld>
            <a:endParaRPr lang="es-CO"/>
          </a:p>
        </p:txBody>
      </p:sp>
    </p:spTree>
    <p:extLst>
      <p:ext uri="{BB962C8B-B14F-4D97-AF65-F5344CB8AC3E}">
        <p14:creationId xmlns:p14="http://schemas.microsoft.com/office/powerpoint/2010/main" val="276659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srgbClr val="002060"/>
                </a:solidFill>
                <a:effectLst/>
                <a:uLnTx/>
                <a:uFillTx/>
                <a:latin typeface="+mn-lt"/>
                <a:ea typeface="+mn-ea"/>
                <a:cs typeface="+mn-cs"/>
              </a:rPr>
              <a:t>Alianzas</a:t>
            </a:r>
            <a:endParaRPr kumimoji="0" lang="es-MX" sz="1200" b="0" i="0" u="none" strike="noStrike" kern="1200" cap="none" spc="0" normalizeH="0" baseline="0" noProof="0">
              <a:ln>
                <a:noFill/>
              </a:ln>
              <a:solidFill>
                <a:srgbClr val="00206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2060"/>
                </a:solidFill>
                <a:effectLst/>
                <a:uLnTx/>
                <a:uFillTx/>
                <a:latin typeface="+mn-lt"/>
                <a:ea typeface="+mn-ea"/>
                <a:cs typeface="+mn-cs"/>
              </a:rPr>
              <a:t>Atlántico Innova​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2060"/>
                </a:solidFill>
                <a:effectLst/>
                <a:uLnTx/>
                <a:uFillTx/>
                <a:latin typeface="+mn-lt"/>
                <a:ea typeface="+mn-ea"/>
                <a:cs typeface="+mn-cs"/>
              </a:rPr>
              <a:t> Proyecto Aceleración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2060"/>
                </a:solidFill>
                <a:effectLst/>
                <a:uLnTx/>
                <a:uFillTx/>
                <a:latin typeface="+mn-lt"/>
                <a:ea typeface="+mn-ea"/>
                <a:cs typeface="+mn-cs"/>
              </a:rPr>
              <a:t>Fábricas de Productividad </a:t>
            </a:r>
          </a:p>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BC418-5EB9-5F4D-9EC7-10C6A935255E}"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30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BC418-5EB9-5F4D-9EC7-10C6A935255E}"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35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Alianzas</a:t>
            </a:r>
          </a:p>
          <a:p>
            <a:r>
              <a:rPr lang="es-ES"/>
              <a:t>Atlántico Innova</a:t>
            </a:r>
          </a:p>
          <a:p>
            <a:r>
              <a:rPr lang="es-ES"/>
              <a:t> Proyecto Aceleración</a:t>
            </a:r>
          </a:p>
          <a:p>
            <a:r>
              <a:rPr lang="es-ES"/>
              <a:t>Fábricas de Internacionalización </a:t>
            </a:r>
          </a:p>
          <a:p>
            <a:r>
              <a:rPr lang="es-ES"/>
              <a:t>Alianzas para la Innovación</a:t>
            </a:r>
          </a:p>
          <a:p>
            <a:r>
              <a:rPr lang="es-ES" err="1"/>
              <a:t>Endeavor</a:t>
            </a:r>
            <a:r>
              <a:rPr lang="es-ES"/>
              <a:t> </a:t>
            </a:r>
          </a:p>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BC418-5EB9-5F4D-9EC7-10C6A935255E}"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93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Ingresos por Servicios Registrales:</a:t>
            </a:r>
            <a:r>
              <a:rPr lang="es-CO" baseline="0"/>
              <a:t> Registros </a:t>
            </a:r>
            <a:r>
              <a:rPr lang="es-CO" baseline="0" err="1"/>
              <a:t>Publicos</a:t>
            </a:r>
            <a:r>
              <a:rPr lang="es-CO" baseline="0"/>
              <a:t> + Conciliación y Arbitraje</a:t>
            </a:r>
          </a:p>
          <a:p>
            <a:r>
              <a:rPr lang="es-ES" baseline="0"/>
              <a:t>Ingresos por servicios al empresario: Información + Formación + Consultoría + Afiliación + Hagamos negocios + Comunidades de Excelencia  </a:t>
            </a:r>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BC418-5EB9-5F4D-9EC7-10C6A935255E}"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43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Entre renovados y matriculados teníamos una meta a 31 de diciembre de 80.400 registros, de los cuales 62.500 serian renovados (37%)</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BC418-5EB9-5F4D-9EC7-10C6A935255E}"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45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-Gestión ante autoridades locales y nacionales junto con otros actores gremiales para la implementación proyectos clave del territorio (:)</a:t>
            </a:r>
          </a:p>
          <a:p>
            <a:endParaRPr lang="es-MX"/>
          </a:p>
          <a:p>
            <a:r>
              <a:rPr lang="es-MX"/>
              <a:t>- Informe mensual de monitoreo de novedades y avances sobre los proyectos regionales seleccionados</a:t>
            </a:r>
          </a:p>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BC418-5EB9-5F4D-9EC7-10C6A935255E}"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74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eaLnBrk="1" fontAlgn="b" latinLnBrk="0" hangingPunct="1"/>
            <a:r>
              <a:rPr lang="es-CO" sz="1200" b="0" i="0" u="none" strike="noStrike" kern="1200">
                <a:solidFill>
                  <a:schemeClr val="tx1"/>
                </a:solidFill>
                <a:effectLst/>
                <a:latin typeface="+mn-lt"/>
                <a:ea typeface="+mn-ea"/>
                <a:cs typeface="+mn-cs"/>
              </a:rPr>
              <a:t>Alimentos</a:t>
            </a:r>
          </a:p>
          <a:p>
            <a:pPr rtl="0" eaLnBrk="1" fontAlgn="b" latinLnBrk="0" hangingPunct="1"/>
            <a:r>
              <a:rPr lang="es-CO" sz="1200" b="0" i="0" u="none" strike="noStrike" kern="1200">
                <a:solidFill>
                  <a:schemeClr val="tx1"/>
                </a:solidFill>
                <a:effectLst/>
                <a:latin typeface="+mn-lt"/>
                <a:ea typeface="+mn-ea"/>
                <a:cs typeface="+mn-cs"/>
              </a:rPr>
              <a:t>Energía</a:t>
            </a:r>
          </a:p>
          <a:p>
            <a:pPr rtl="0" eaLnBrk="1" fontAlgn="b" latinLnBrk="0" hangingPunct="1"/>
            <a:r>
              <a:rPr lang="es-CO" sz="1200" b="0" i="0" u="none" strike="noStrike" kern="1200">
                <a:solidFill>
                  <a:schemeClr val="tx1"/>
                </a:solidFill>
                <a:effectLst/>
                <a:latin typeface="+mn-lt"/>
                <a:ea typeface="+mn-ea"/>
                <a:cs typeface="+mn-cs"/>
              </a:rPr>
              <a:t>Espacios Habitables</a:t>
            </a:r>
          </a:p>
          <a:p>
            <a:pPr rtl="0" eaLnBrk="1" fontAlgn="b" latinLnBrk="0" hangingPunct="1"/>
            <a:r>
              <a:rPr lang="es-CO" sz="1200" b="0" i="0" u="none" strike="noStrike" kern="1200" err="1">
                <a:solidFill>
                  <a:schemeClr val="tx1"/>
                </a:solidFill>
                <a:effectLst/>
                <a:latin typeface="+mn-lt"/>
                <a:ea typeface="+mn-ea"/>
                <a:cs typeface="+mn-cs"/>
              </a:rPr>
              <a:t>Farma</a:t>
            </a:r>
            <a:endParaRPr lang="es-CO" sz="1200" b="0" i="0" u="none" strike="noStrike" kern="1200">
              <a:solidFill>
                <a:schemeClr val="tx1"/>
              </a:solidFill>
              <a:effectLst/>
              <a:latin typeface="+mn-lt"/>
              <a:ea typeface="+mn-ea"/>
              <a:cs typeface="+mn-cs"/>
            </a:endParaRPr>
          </a:p>
          <a:p>
            <a:pPr rtl="0" eaLnBrk="1" fontAlgn="b" latinLnBrk="0" hangingPunct="1"/>
            <a:r>
              <a:rPr lang="es-CO" sz="1200" b="0" i="0" u="none" strike="noStrike" kern="1200" err="1">
                <a:solidFill>
                  <a:schemeClr val="tx1"/>
                </a:solidFill>
                <a:effectLst/>
                <a:latin typeface="+mn-lt"/>
                <a:ea typeface="+mn-ea"/>
                <a:cs typeface="+mn-cs"/>
              </a:rPr>
              <a:t>Logistica</a:t>
            </a:r>
            <a:endParaRPr lang="es-CO" sz="1200" b="0" i="0" u="none" strike="noStrike" kern="1200">
              <a:solidFill>
                <a:schemeClr val="tx1"/>
              </a:solidFill>
              <a:effectLst/>
              <a:latin typeface="+mn-lt"/>
              <a:ea typeface="+mn-ea"/>
              <a:cs typeface="+mn-cs"/>
            </a:endParaRPr>
          </a:p>
          <a:p>
            <a:pPr rtl="0" eaLnBrk="1" fontAlgn="b" latinLnBrk="0" hangingPunct="1"/>
            <a:r>
              <a:rPr lang="es-CO" sz="1200" b="0" i="0" u="none" strike="noStrike" kern="1200">
                <a:solidFill>
                  <a:schemeClr val="tx1"/>
                </a:solidFill>
                <a:effectLst/>
                <a:latin typeface="+mn-lt"/>
                <a:ea typeface="+mn-ea"/>
                <a:cs typeface="+mn-cs"/>
              </a:rPr>
              <a:t>Offshore</a:t>
            </a:r>
          </a:p>
          <a:p>
            <a:pPr rtl="0" eaLnBrk="1" fontAlgn="b" latinLnBrk="0" hangingPunct="1"/>
            <a:r>
              <a:rPr lang="es-CO" sz="1200" b="0" i="0" u="none" strike="noStrike" kern="1200">
                <a:solidFill>
                  <a:schemeClr val="tx1"/>
                </a:solidFill>
                <a:effectLst/>
                <a:latin typeface="+mn-lt"/>
                <a:ea typeface="+mn-ea"/>
                <a:cs typeface="+mn-cs"/>
              </a:rPr>
              <a:t>Salud</a:t>
            </a:r>
          </a:p>
          <a:p>
            <a:pPr rtl="0" eaLnBrk="1" fontAlgn="b" latinLnBrk="0" hangingPunct="1"/>
            <a:r>
              <a:rPr lang="es-CO" sz="1200" b="0" i="0" u="none" strike="noStrike" kern="1200">
                <a:solidFill>
                  <a:schemeClr val="tx1"/>
                </a:solidFill>
                <a:effectLst/>
                <a:latin typeface="+mn-lt"/>
                <a:ea typeface="+mn-ea"/>
                <a:cs typeface="+mn-cs"/>
              </a:rPr>
              <a:t>Turismo TEN</a:t>
            </a:r>
          </a:p>
          <a:p>
            <a:endParaRPr lang="es-MX" b="1"/>
          </a:p>
          <a:p>
            <a:r>
              <a:rPr lang="es-MX" b="1"/>
              <a:t>La construcción se caracteriza por su uso intensivo de factores productivos tanto de capital como de mano de obra, lo cual genera un efecto multiplicador de la actividad en el resto de la economía.</a:t>
            </a:r>
          </a:p>
          <a:p>
            <a:endParaRPr lang="es-MX" b="1"/>
          </a:p>
          <a:p>
            <a:r>
              <a:rPr lang="es-MX" b="1"/>
              <a:t>El acceso a energías renovables, por su valor fundamental para la sostenibilidad ambiental y la garantía de sociedades más inclusivas y equitativas, es de vital importancia para el desarrollo social, económico y tecnológico del territorio, por sus importantes efectos de encadenamientos sobre la industria nacional.</a:t>
            </a:r>
          </a:p>
          <a:p>
            <a:endParaRPr lang="es-MX" b="1"/>
          </a:p>
          <a:p>
            <a:endParaRPr lang="es-MX" b="1"/>
          </a:p>
          <a:p>
            <a:endParaRPr lang="es-MX" b="1"/>
          </a:p>
          <a:p>
            <a:r>
              <a:rPr lang="es-MX" b="1"/>
              <a:t>TURISMO A NIVEL MUNDIAL. </a:t>
            </a:r>
          </a:p>
          <a:p>
            <a:r>
              <a:rPr lang="es-MX"/>
              <a:t>La pérdida de entre 850 y 1.100 millones de turistas internacionales</a:t>
            </a:r>
          </a:p>
          <a:p>
            <a:r>
              <a:rPr lang="es-MX"/>
              <a:t>La pérdida de entre 910.000 millones y 1,2 billones de dólares de los EE.UU. en ingresos por exportaciones del turismo</a:t>
            </a:r>
          </a:p>
          <a:p>
            <a:r>
              <a:rPr lang="es-MX"/>
              <a:t>Entre 100 y 120 millones de puestos de trabajo en empleo directo del turismo amenazados</a:t>
            </a:r>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BC418-5EB9-5F4D-9EC7-10C6A935255E}"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21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Entre renovados y matriculados teníamos una meta a 31 de diciembre de 80.400 registros, de los cuales 62.500 serian renovados (37%)</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BC418-5EB9-5F4D-9EC7-10C6A935255E}"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26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37397A-F133-B74C-A08E-8529AFCA21C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B1DE8A6-08AA-924D-82FF-8CD3327C0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5F20DAB-C8D5-5A4E-A669-F2FCD585B0C7}"/>
              </a:ext>
            </a:extLst>
          </p:cNvPr>
          <p:cNvSpPr>
            <a:spLocks noGrp="1"/>
          </p:cNvSpPr>
          <p:nvPr>
            <p:ph type="dt" sz="half" idx="10"/>
          </p:nvPr>
        </p:nvSpPr>
        <p:spPr/>
        <p:txBody>
          <a:bodyPr/>
          <a:lstStyle/>
          <a:p>
            <a:fld id="{D117FB7A-B44E-4ADB-A680-F15919FB7397}" type="datetime1">
              <a:rPr lang="es-CO" smtClean="0"/>
              <a:t>28/12/2020</a:t>
            </a:fld>
            <a:endParaRPr lang="es-CO"/>
          </a:p>
        </p:txBody>
      </p:sp>
      <p:sp>
        <p:nvSpPr>
          <p:cNvPr id="5" name="Marcador de pie de página 4">
            <a:extLst>
              <a:ext uri="{FF2B5EF4-FFF2-40B4-BE49-F238E27FC236}">
                <a16:creationId xmlns:a16="http://schemas.microsoft.com/office/drawing/2014/main" id="{5D15F8FD-C705-944A-AE9B-E86DF9E82B2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04AFCF8-1223-674E-BF98-38A9450BB9B4}"/>
              </a:ext>
            </a:extLst>
          </p:cNvPr>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98393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88253-27D4-9944-85BB-A0A4EAC5999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75D6323-3ADF-A04A-AB0C-2ABBF26587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AD986A0-8EE1-7049-9A31-A80AC6076D6E}"/>
              </a:ext>
            </a:extLst>
          </p:cNvPr>
          <p:cNvSpPr>
            <a:spLocks noGrp="1"/>
          </p:cNvSpPr>
          <p:nvPr>
            <p:ph type="dt" sz="half" idx="10"/>
          </p:nvPr>
        </p:nvSpPr>
        <p:spPr/>
        <p:txBody>
          <a:bodyPr/>
          <a:lstStyle/>
          <a:p>
            <a:fld id="{509550A5-7E8A-4807-AAC6-3EBC39A125D3}" type="datetime1">
              <a:rPr lang="es-CO" smtClean="0"/>
              <a:t>28/12/2020</a:t>
            </a:fld>
            <a:endParaRPr lang="es-CO"/>
          </a:p>
        </p:txBody>
      </p:sp>
      <p:sp>
        <p:nvSpPr>
          <p:cNvPr id="5" name="Marcador de pie de página 4">
            <a:extLst>
              <a:ext uri="{FF2B5EF4-FFF2-40B4-BE49-F238E27FC236}">
                <a16:creationId xmlns:a16="http://schemas.microsoft.com/office/drawing/2014/main" id="{EF3B2F21-CB6D-4845-9D55-E741CFBD46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2B35848-0FD3-054A-BAF0-43E024D19A29}"/>
              </a:ext>
            </a:extLst>
          </p:cNvPr>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291388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834768-CD13-4246-BBA0-5FEA0EDB85A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F6C587E-A00F-A145-BFBD-C096314106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30054C9-EBCF-4B47-A233-23777CFA078D}"/>
              </a:ext>
            </a:extLst>
          </p:cNvPr>
          <p:cNvSpPr>
            <a:spLocks noGrp="1"/>
          </p:cNvSpPr>
          <p:nvPr>
            <p:ph type="dt" sz="half" idx="10"/>
          </p:nvPr>
        </p:nvSpPr>
        <p:spPr/>
        <p:txBody>
          <a:bodyPr/>
          <a:lstStyle/>
          <a:p>
            <a:fld id="{42EA2C78-0062-45EB-BB24-DB982F79318C}" type="datetime1">
              <a:rPr lang="es-CO" smtClean="0"/>
              <a:t>28/12/2020</a:t>
            </a:fld>
            <a:endParaRPr lang="es-CO"/>
          </a:p>
        </p:txBody>
      </p:sp>
      <p:sp>
        <p:nvSpPr>
          <p:cNvPr id="5" name="Marcador de pie de página 4">
            <a:extLst>
              <a:ext uri="{FF2B5EF4-FFF2-40B4-BE49-F238E27FC236}">
                <a16:creationId xmlns:a16="http://schemas.microsoft.com/office/drawing/2014/main" id="{FDDDE1E1-D42D-C64D-8F08-AC6FDBB385B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50CF473-1BAF-B74D-83FC-DF78B16BC13C}"/>
              </a:ext>
            </a:extLst>
          </p:cNvPr>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88525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12837"/>
            <a:ext cx="9144000" cy="288084"/>
          </a:xfrm>
        </p:spPr>
        <p:txBody>
          <a:bodyPr anchor="b">
            <a:normAutofit/>
          </a:bodyPr>
          <a:lstStyle>
            <a:lvl1pPr algn="ctr">
              <a:defRPr sz="2400"/>
            </a:lvl1pPr>
          </a:lstStyle>
          <a:p>
            <a:r>
              <a:rPr lang="en-US"/>
              <a:t>Click to edit Master title style</a:t>
            </a:r>
          </a:p>
        </p:txBody>
      </p:sp>
      <p:sp>
        <p:nvSpPr>
          <p:cNvPr id="4" name="Date Placeholder 3"/>
          <p:cNvSpPr>
            <a:spLocks noGrp="1"/>
          </p:cNvSpPr>
          <p:nvPr>
            <p:ph type="dt" sz="half" idx="10"/>
          </p:nvPr>
        </p:nvSpPr>
        <p:spPr/>
        <p:txBody>
          <a:bodyPr/>
          <a:lstStyle/>
          <a:p>
            <a:fld id="{16E8CE9B-A0F1-4CA2-8C1C-6ADFF22A1A64}"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A3017-2A0E-4B8A-BCD0-BAA959DD921B}" type="slidenum">
              <a:rPr lang="en-US" smtClean="0"/>
              <a:t>‹Nº›</a:t>
            </a:fld>
            <a:endParaRPr lang="en-US"/>
          </a:p>
        </p:txBody>
      </p:sp>
    </p:spTree>
    <p:extLst>
      <p:ext uri="{BB962C8B-B14F-4D97-AF65-F5344CB8AC3E}">
        <p14:creationId xmlns:p14="http://schemas.microsoft.com/office/powerpoint/2010/main" val="1067351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D117FB7A-B44E-4ADB-A680-F15919FB7397}" type="datetime1">
              <a:rPr lang="es-CO" smtClean="0"/>
              <a:t>28/12/2020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858247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B05A124-12A0-446E-8779-FBD5D4661C6E}" type="datetime1">
              <a:rPr lang="es-CO" smtClean="0"/>
              <a:t>28/12/2020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1376946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C39FA53-0429-4023-81B4-CE40AD84281C}" type="datetime1">
              <a:rPr lang="es-CO" smtClean="0"/>
              <a:t>28/12/2020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2322198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CFFFCAE8-A004-4824-B0A5-ADB180317318}" type="datetime1">
              <a:rPr lang="es-CO" smtClean="0"/>
              <a:t>28/12/2020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242281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F0F7B1E1-1373-472C-8633-5CCCD82BEB9D}" type="datetime1">
              <a:rPr lang="es-CO" smtClean="0"/>
              <a:t>28/12/2020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4244081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80D1A65-38B7-4F96-8C95-06015C808140}" type="datetime1">
              <a:rPr lang="es-CO" smtClean="0"/>
              <a:t>28/12/2020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2266112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FFDCE-1728-4608-B6F9-47670DD3F571}" type="datetime1">
              <a:rPr lang="es-CO" smtClean="0"/>
              <a:t>28/12/2020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52197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C1BF4-C6B8-C64C-B981-1F9655008F8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4CEFA1B-AA15-C141-A824-DA83803493F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5F92ABA-46E4-004C-8883-BE5769938F1F}"/>
              </a:ext>
            </a:extLst>
          </p:cNvPr>
          <p:cNvSpPr>
            <a:spLocks noGrp="1"/>
          </p:cNvSpPr>
          <p:nvPr>
            <p:ph type="dt" sz="half" idx="10"/>
          </p:nvPr>
        </p:nvSpPr>
        <p:spPr/>
        <p:txBody>
          <a:bodyPr/>
          <a:lstStyle/>
          <a:p>
            <a:fld id="{1B05A124-12A0-446E-8779-FBD5D4661C6E}" type="datetime1">
              <a:rPr lang="es-CO" smtClean="0"/>
              <a:t>28/12/2020</a:t>
            </a:fld>
            <a:endParaRPr lang="es-CO"/>
          </a:p>
        </p:txBody>
      </p:sp>
      <p:sp>
        <p:nvSpPr>
          <p:cNvPr id="5" name="Marcador de pie de página 4">
            <a:extLst>
              <a:ext uri="{FF2B5EF4-FFF2-40B4-BE49-F238E27FC236}">
                <a16:creationId xmlns:a16="http://schemas.microsoft.com/office/drawing/2014/main" id="{A91A16E1-FAEC-E14C-BA74-F9FAE027695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C5E0F50-D8E0-3648-8E88-7E574A0D00F4}"/>
              </a:ext>
            </a:extLst>
          </p:cNvPr>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2008282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C0BBB17-B2CA-4F9C-9759-F2CBDDF8103A}" type="datetime1">
              <a:rPr lang="es-CO" smtClean="0"/>
              <a:t>28/12/2020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427924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3ECB0D5-A688-4DEC-8F85-E15E94E0A0C6}" type="datetime1">
              <a:rPr lang="es-CO" smtClean="0"/>
              <a:t>28/12/2020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2516530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9550A5-7E8A-4807-AAC6-3EBC39A125D3}" type="datetime1">
              <a:rPr lang="es-CO" smtClean="0"/>
              <a:t>28/12/2020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3724973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2EA2C78-0062-45EB-BB24-DB982F79318C}" type="datetime1">
              <a:rPr lang="es-CO" smtClean="0"/>
              <a:t>28/12/2020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1943988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12837"/>
            <a:ext cx="9144000" cy="288084"/>
          </a:xfrm>
        </p:spPr>
        <p:txBody>
          <a:bodyPr anchor="b">
            <a:normAutofit/>
          </a:bodyPr>
          <a:lstStyle>
            <a:lvl1pPr algn="ctr">
              <a:defRPr sz="1350"/>
            </a:lvl1pPr>
          </a:lstStyle>
          <a:p>
            <a:r>
              <a:rPr lang="en-US"/>
              <a:t>Click to edit Master title style</a:t>
            </a:r>
          </a:p>
        </p:txBody>
      </p:sp>
      <p:sp>
        <p:nvSpPr>
          <p:cNvPr id="4" name="Date Placeholder 3"/>
          <p:cNvSpPr>
            <a:spLocks noGrp="1"/>
          </p:cNvSpPr>
          <p:nvPr>
            <p:ph type="dt" sz="half" idx="10"/>
          </p:nvPr>
        </p:nvSpPr>
        <p:spPr/>
        <p:txBody>
          <a:bodyPr/>
          <a:lstStyle/>
          <a:p>
            <a:fld id="{16E8CE9B-A0F1-4CA2-8C1C-6ADFF22A1A64}"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A3017-2A0E-4B8A-BCD0-BAA959DD921B}" type="slidenum">
              <a:rPr lang="en-US" smtClean="0"/>
              <a:t>‹Nº›</a:t>
            </a:fld>
            <a:endParaRPr lang="en-US"/>
          </a:p>
        </p:txBody>
      </p:sp>
    </p:spTree>
    <p:extLst>
      <p:ext uri="{BB962C8B-B14F-4D97-AF65-F5344CB8AC3E}">
        <p14:creationId xmlns:p14="http://schemas.microsoft.com/office/powerpoint/2010/main" val="394646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6835395" y="9974394"/>
            <a:ext cx="6433312" cy="157934"/>
          </a:xfrm>
        </p:spPr>
        <p:txBody>
          <a:bodyPr lIns="0" tIns="0" rIns="0" bIns="0"/>
          <a:lstStyle>
            <a:lvl1pPr>
              <a:defRPr sz="973" b="0" i="0">
                <a:solidFill>
                  <a:schemeClr val="bg1"/>
                </a:solidFill>
                <a:latin typeface="Arial"/>
                <a:cs typeface="Arial"/>
              </a:defRPr>
            </a:lvl1pPr>
          </a:lstStyle>
          <a:p>
            <a:pPr marL="10299"/>
            <a:r>
              <a:rPr lang="es-CO" spc="-32"/>
              <a:t>O</a:t>
            </a:r>
            <a:r>
              <a:rPr lang="es-CO" spc="-57"/>
              <a:t>r</a:t>
            </a:r>
            <a:r>
              <a:rPr lang="es-CO" spc="-106"/>
              <a:t>g</a:t>
            </a:r>
            <a:r>
              <a:rPr lang="es-CO" spc="-73"/>
              <a:t>aniz</a:t>
            </a:r>
            <a:r>
              <a:rPr lang="es-CO" spc="-101"/>
              <a:t>a</a:t>
            </a:r>
            <a:r>
              <a:rPr lang="es-CO" spc="-32"/>
              <a:t>ción</a:t>
            </a:r>
            <a:r>
              <a:rPr lang="es-CO" spc="-45"/>
              <a:t> </a:t>
            </a:r>
            <a:r>
              <a:rPr lang="es-CO" spc="-49"/>
              <a:t>mund</a:t>
            </a:r>
            <a:r>
              <a:rPr lang="es-CO" spc="-29"/>
              <a:t>i</a:t>
            </a:r>
            <a:r>
              <a:rPr lang="es-CO" spc="-121"/>
              <a:t>a</a:t>
            </a:r>
            <a:r>
              <a:rPr lang="es-CO" spc="-4"/>
              <a:t>l</a:t>
            </a:r>
            <a:r>
              <a:rPr lang="es-CO" spc="-45"/>
              <a:t> </a:t>
            </a:r>
            <a:r>
              <a:rPr lang="es-CO" spc="-32"/>
              <a:t>del</a:t>
            </a:r>
            <a:r>
              <a:rPr lang="es-CO" spc="-45"/>
              <a:t> </a:t>
            </a:r>
            <a:r>
              <a:rPr lang="es-CO" spc="-29"/>
              <a:t>turismo</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48789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FDCAF-7F54-054D-BC0C-77B33FDD061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63DB811-AC2A-0748-A6D9-FDF157961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74226C-CA75-C441-B58E-304957EB2D78}"/>
              </a:ext>
            </a:extLst>
          </p:cNvPr>
          <p:cNvSpPr>
            <a:spLocks noGrp="1"/>
          </p:cNvSpPr>
          <p:nvPr>
            <p:ph type="dt" sz="half" idx="10"/>
          </p:nvPr>
        </p:nvSpPr>
        <p:spPr/>
        <p:txBody>
          <a:bodyPr/>
          <a:lstStyle/>
          <a:p>
            <a:fld id="{BC39FA53-0429-4023-81B4-CE40AD84281C}" type="datetime1">
              <a:rPr lang="es-CO" smtClean="0"/>
              <a:t>28/12/2020</a:t>
            </a:fld>
            <a:endParaRPr lang="es-CO"/>
          </a:p>
        </p:txBody>
      </p:sp>
      <p:sp>
        <p:nvSpPr>
          <p:cNvPr id="5" name="Marcador de pie de página 4">
            <a:extLst>
              <a:ext uri="{FF2B5EF4-FFF2-40B4-BE49-F238E27FC236}">
                <a16:creationId xmlns:a16="http://schemas.microsoft.com/office/drawing/2014/main" id="{417E6FD0-53DF-FE4A-8E6A-B602EFE2CDB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3A66B3C-8B8E-B74D-83A3-BD6469E31919}"/>
              </a:ext>
            </a:extLst>
          </p:cNvPr>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200922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4289E-65A0-8445-B644-01DC3AD8A9A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639F650-9B5D-334C-AA26-16B28D2CC7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11C433-A245-FE44-9997-C5CFF0F9B8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DB18513-10B9-7546-BF42-818E327E4271}"/>
              </a:ext>
            </a:extLst>
          </p:cNvPr>
          <p:cNvSpPr>
            <a:spLocks noGrp="1"/>
          </p:cNvSpPr>
          <p:nvPr>
            <p:ph type="dt" sz="half" idx="10"/>
          </p:nvPr>
        </p:nvSpPr>
        <p:spPr/>
        <p:txBody>
          <a:bodyPr/>
          <a:lstStyle/>
          <a:p>
            <a:fld id="{CFFFCAE8-A004-4824-B0A5-ADB180317318}" type="datetime1">
              <a:rPr lang="es-CO" smtClean="0"/>
              <a:t>28/12/2020</a:t>
            </a:fld>
            <a:endParaRPr lang="es-CO"/>
          </a:p>
        </p:txBody>
      </p:sp>
      <p:sp>
        <p:nvSpPr>
          <p:cNvPr id="6" name="Marcador de pie de página 5">
            <a:extLst>
              <a:ext uri="{FF2B5EF4-FFF2-40B4-BE49-F238E27FC236}">
                <a16:creationId xmlns:a16="http://schemas.microsoft.com/office/drawing/2014/main" id="{5F746816-C783-5941-8F24-3F6AA635C00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ACDAD3F-9471-9049-BD5C-78F03216675C}"/>
              </a:ext>
            </a:extLst>
          </p:cNvPr>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307714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E8F21-6972-1948-9356-34FD260D2F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B80993-140C-2741-90F1-522B18E3DC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8A352BF-1F7C-F146-A5EB-E8C628C71B4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898C775-488A-DE41-8ACD-DBD27067F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C191896-ECCA-7242-A0E3-ABC78F1B514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10F1C1F-DBB8-4141-836F-1842D8C75D50}"/>
              </a:ext>
            </a:extLst>
          </p:cNvPr>
          <p:cNvSpPr>
            <a:spLocks noGrp="1"/>
          </p:cNvSpPr>
          <p:nvPr>
            <p:ph type="dt" sz="half" idx="10"/>
          </p:nvPr>
        </p:nvSpPr>
        <p:spPr/>
        <p:txBody>
          <a:bodyPr/>
          <a:lstStyle/>
          <a:p>
            <a:fld id="{F0F7B1E1-1373-472C-8633-5CCCD82BEB9D}" type="datetime1">
              <a:rPr lang="es-CO" smtClean="0"/>
              <a:t>28/12/2020</a:t>
            </a:fld>
            <a:endParaRPr lang="es-CO"/>
          </a:p>
        </p:txBody>
      </p:sp>
      <p:sp>
        <p:nvSpPr>
          <p:cNvPr id="8" name="Marcador de pie de página 7">
            <a:extLst>
              <a:ext uri="{FF2B5EF4-FFF2-40B4-BE49-F238E27FC236}">
                <a16:creationId xmlns:a16="http://schemas.microsoft.com/office/drawing/2014/main" id="{B7DD63CA-0DD9-CB47-8E5B-B82DED2F91F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D05FD16-5606-984B-8933-69122C3CCEEC}"/>
              </a:ext>
            </a:extLst>
          </p:cNvPr>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27534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86D0F-9183-F543-9B92-A630674BAD0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8CBFBFB-F27B-814C-B330-CF2FE0FCFA70}"/>
              </a:ext>
            </a:extLst>
          </p:cNvPr>
          <p:cNvSpPr>
            <a:spLocks noGrp="1"/>
          </p:cNvSpPr>
          <p:nvPr>
            <p:ph type="dt" sz="half" idx="10"/>
          </p:nvPr>
        </p:nvSpPr>
        <p:spPr/>
        <p:txBody>
          <a:bodyPr/>
          <a:lstStyle/>
          <a:p>
            <a:fld id="{C80D1A65-38B7-4F96-8C95-06015C808140}" type="datetime1">
              <a:rPr lang="es-CO" smtClean="0"/>
              <a:t>28/12/2020</a:t>
            </a:fld>
            <a:endParaRPr lang="es-CO"/>
          </a:p>
        </p:txBody>
      </p:sp>
      <p:sp>
        <p:nvSpPr>
          <p:cNvPr id="4" name="Marcador de pie de página 3">
            <a:extLst>
              <a:ext uri="{FF2B5EF4-FFF2-40B4-BE49-F238E27FC236}">
                <a16:creationId xmlns:a16="http://schemas.microsoft.com/office/drawing/2014/main" id="{EF70C24C-2616-4440-BDC2-8E9549DAFAA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862280B8-7AF7-A240-B8B6-7D9DC1B3AA34}"/>
              </a:ext>
            </a:extLst>
          </p:cNvPr>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120716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DF0EA5-D937-BC45-B7B4-66E73CAF2F4B}"/>
              </a:ext>
            </a:extLst>
          </p:cNvPr>
          <p:cNvSpPr>
            <a:spLocks noGrp="1"/>
          </p:cNvSpPr>
          <p:nvPr>
            <p:ph type="dt" sz="half" idx="10"/>
          </p:nvPr>
        </p:nvSpPr>
        <p:spPr/>
        <p:txBody>
          <a:bodyPr/>
          <a:lstStyle/>
          <a:p>
            <a:fld id="{9E3FFDCE-1728-4608-B6F9-47670DD3F571}" type="datetime1">
              <a:rPr lang="es-CO" smtClean="0"/>
              <a:t>28/12/2020</a:t>
            </a:fld>
            <a:endParaRPr lang="es-CO"/>
          </a:p>
        </p:txBody>
      </p:sp>
      <p:sp>
        <p:nvSpPr>
          <p:cNvPr id="3" name="Marcador de pie de página 2">
            <a:extLst>
              <a:ext uri="{FF2B5EF4-FFF2-40B4-BE49-F238E27FC236}">
                <a16:creationId xmlns:a16="http://schemas.microsoft.com/office/drawing/2014/main" id="{6CB5C404-6733-384B-B8F7-A838AE67FE7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A1CA7DF-E6CF-4F4B-85C9-FD5E9DAFFD3C}"/>
              </a:ext>
            </a:extLst>
          </p:cNvPr>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328537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55FFB-EFA7-F146-9279-6133CC764B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0F71ECA-24EA-994A-830F-F2BD1EDE7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EA0F46-9CDA-C847-BA42-6A1365E60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B4892-F883-1444-844B-D84BA362B0CA}"/>
              </a:ext>
            </a:extLst>
          </p:cNvPr>
          <p:cNvSpPr>
            <a:spLocks noGrp="1"/>
          </p:cNvSpPr>
          <p:nvPr>
            <p:ph type="dt" sz="half" idx="10"/>
          </p:nvPr>
        </p:nvSpPr>
        <p:spPr/>
        <p:txBody>
          <a:bodyPr/>
          <a:lstStyle/>
          <a:p>
            <a:fld id="{0C0BBB17-B2CA-4F9C-9759-F2CBDDF8103A}" type="datetime1">
              <a:rPr lang="es-CO" smtClean="0"/>
              <a:t>28/12/2020</a:t>
            </a:fld>
            <a:endParaRPr lang="es-CO"/>
          </a:p>
        </p:txBody>
      </p:sp>
      <p:sp>
        <p:nvSpPr>
          <p:cNvPr id="6" name="Marcador de pie de página 5">
            <a:extLst>
              <a:ext uri="{FF2B5EF4-FFF2-40B4-BE49-F238E27FC236}">
                <a16:creationId xmlns:a16="http://schemas.microsoft.com/office/drawing/2014/main" id="{6ECC815B-64CF-6548-8F8B-E0DEA4F6ECD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5C245EB-3354-794A-8853-F98B92324235}"/>
              </a:ext>
            </a:extLst>
          </p:cNvPr>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419808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B0C5E-83AD-2F4D-A984-0A2AC85D40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D71A88-BCC3-4649-B694-F9AB0C850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A61F346-C7ED-D743-B0FE-C8FB33406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1FF913-A201-3540-9DC0-00B0C689D044}"/>
              </a:ext>
            </a:extLst>
          </p:cNvPr>
          <p:cNvSpPr>
            <a:spLocks noGrp="1"/>
          </p:cNvSpPr>
          <p:nvPr>
            <p:ph type="dt" sz="half" idx="10"/>
          </p:nvPr>
        </p:nvSpPr>
        <p:spPr/>
        <p:txBody>
          <a:bodyPr/>
          <a:lstStyle/>
          <a:p>
            <a:fld id="{13ECB0D5-A688-4DEC-8F85-E15E94E0A0C6}" type="datetime1">
              <a:rPr lang="es-CO" smtClean="0"/>
              <a:t>28/12/2020</a:t>
            </a:fld>
            <a:endParaRPr lang="es-CO"/>
          </a:p>
        </p:txBody>
      </p:sp>
      <p:sp>
        <p:nvSpPr>
          <p:cNvPr id="6" name="Marcador de pie de página 5">
            <a:extLst>
              <a:ext uri="{FF2B5EF4-FFF2-40B4-BE49-F238E27FC236}">
                <a16:creationId xmlns:a16="http://schemas.microsoft.com/office/drawing/2014/main" id="{D309326D-ECA1-C94E-8B28-E3E43570344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0C19B25-56CB-424D-9DC5-B726F5D51D36}"/>
              </a:ext>
            </a:extLst>
          </p:cNvPr>
          <p:cNvSpPr>
            <a:spLocks noGrp="1"/>
          </p:cNvSpPr>
          <p:nvPr>
            <p:ph type="sldNum" sz="quarter" idx="12"/>
          </p:nvPr>
        </p:nvSpPr>
        <p:spPr/>
        <p:txBody>
          <a:bodyPr/>
          <a:lstStyle/>
          <a:p>
            <a:fld id="{E7D44FA7-146A-B541-961D-1AD254C89E3B}" type="slidenum">
              <a:rPr lang="es-CO" smtClean="0"/>
              <a:t>‹Nº›</a:t>
            </a:fld>
            <a:endParaRPr lang="es-CO"/>
          </a:p>
        </p:txBody>
      </p:sp>
    </p:spTree>
    <p:extLst>
      <p:ext uri="{BB962C8B-B14F-4D97-AF65-F5344CB8AC3E}">
        <p14:creationId xmlns:p14="http://schemas.microsoft.com/office/powerpoint/2010/main" val="189691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1B6590-64FF-9C44-B398-8DF6B8CE3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8B92D4A-8A45-C646-AC34-14435C31F3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C856047-11FC-024F-B315-4A12CB809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FAAD3-A18A-43FD-B524-6CF8FAA96EF1}" type="datetime1">
              <a:rPr lang="es-CO" smtClean="0"/>
              <a:t>28/12/2020</a:t>
            </a:fld>
            <a:endParaRPr lang="es-CO"/>
          </a:p>
        </p:txBody>
      </p:sp>
      <p:sp>
        <p:nvSpPr>
          <p:cNvPr id="5" name="Marcador de pie de página 4">
            <a:extLst>
              <a:ext uri="{FF2B5EF4-FFF2-40B4-BE49-F238E27FC236}">
                <a16:creationId xmlns:a16="http://schemas.microsoft.com/office/drawing/2014/main" id="{A8AFA0D2-2B72-9748-9EB3-92A34784F7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ECF4A08-E523-1843-96A3-A70D43F25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44FA7-146A-B541-961D-1AD254C89E3B}" type="slidenum">
              <a:rPr lang="es-CO" smtClean="0"/>
              <a:t>‹Nº›</a:t>
            </a:fld>
            <a:endParaRPr lang="es-CO"/>
          </a:p>
        </p:txBody>
      </p:sp>
      <p:pic>
        <p:nvPicPr>
          <p:cNvPr id="7" name="Imagen 6">
            <a:extLst>
              <a:ext uri="{FF2B5EF4-FFF2-40B4-BE49-F238E27FC236}">
                <a16:creationId xmlns:a16="http://schemas.microsoft.com/office/drawing/2014/main" id="{AE40383D-43CE-4761-A0CD-F35879AEA542}"/>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7CBD339C-FFA0-4E07-B12A-997E84955CAD}"/>
              </a:ext>
            </a:extLst>
          </p:cNvPr>
          <p:cNvSpPr/>
          <p:nvPr userDrawn="1"/>
        </p:nvSpPr>
        <p:spPr>
          <a:xfrm>
            <a:off x="485030" y="4770783"/>
            <a:ext cx="1208598" cy="492980"/>
          </a:xfrm>
          <a:prstGeom prst="rect">
            <a:avLst/>
          </a:prstGeom>
          <a:solidFill>
            <a:srgbClr val="ECEDED"/>
          </a:solidFill>
          <a:ln>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137654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CD825-73B5-4AFA-80A6-1D47DB210A0C}" type="datetimeFigureOut">
              <a:rPr lang="es-CO" smtClean="0"/>
              <a:pPr/>
              <a:t>28/12/2020</a:t>
            </a:fld>
            <a:endParaRPr lang="es-CO"/>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A6E19-744C-4A01-A010-8ACB7CE1C811}" type="slidenum">
              <a:rPr lang="es-CO" smtClean="0"/>
              <a:pPr/>
              <a:t>‹Nº›</a:t>
            </a:fld>
            <a:endParaRPr lang="es-CO"/>
          </a:p>
        </p:txBody>
      </p:sp>
      <p:pic>
        <p:nvPicPr>
          <p:cNvPr id="7" name="Imagen 6">
            <a:extLst>
              <a:ext uri="{FF2B5EF4-FFF2-40B4-BE49-F238E27FC236}">
                <a16:creationId xmlns:a16="http://schemas.microsoft.com/office/drawing/2014/main" id="{CB9BA397-5A18-4055-866A-9CE4198EB4F4}"/>
              </a:ext>
            </a:extLst>
          </p:cNvPr>
          <p:cNvPicPr>
            <a:picLocks noChangeAspect="1"/>
          </p:cNvPicPr>
          <p:nvPr userDrawn="1"/>
        </p:nvPicPr>
        <p:blipFill>
          <a:blip r:embed="rId15"/>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40CB834E-C624-45AB-B433-1DCB3A0C4FBF}"/>
              </a:ext>
            </a:extLst>
          </p:cNvPr>
          <p:cNvSpPr/>
          <p:nvPr userDrawn="1"/>
        </p:nvSpPr>
        <p:spPr>
          <a:xfrm>
            <a:off x="485031" y="4770783"/>
            <a:ext cx="1208599" cy="492980"/>
          </a:xfrm>
          <a:prstGeom prst="rect">
            <a:avLst/>
          </a:prstGeom>
          <a:solidFill>
            <a:srgbClr val="ECEDED"/>
          </a:solidFill>
          <a:ln>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p>
        </p:txBody>
      </p:sp>
    </p:spTree>
    <p:extLst>
      <p:ext uri="{BB962C8B-B14F-4D97-AF65-F5344CB8AC3E}">
        <p14:creationId xmlns:p14="http://schemas.microsoft.com/office/powerpoint/2010/main" val="20510626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pideloyapp.com/"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view?r=eyJrIjoiZjc3N2I0NGUtYjQ0Yi00M2E3LWEyMTctODZlNGU1ZTljMGZhIiwidCI6ImQxYmMyNGE0LWQ2N2UtNGRmMi1iYzc2LWU2Y2YxZTViMTk2MSIsImMiOjR9"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www.greanvillepost.com/2020/04/04/doctors-rate-hydroxychloroquine-most-effective-therapy-for-coronavirus-infection/" TargetMode="External"/><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descr="Logotipo&#10;&#10;Descripción generada automáticamente">
            <a:extLst>
              <a:ext uri="{FF2B5EF4-FFF2-40B4-BE49-F238E27FC236}">
                <a16:creationId xmlns:a16="http://schemas.microsoft.com/office/drawing/2014/main" id="{77A43C1E-F58B-FE42-97E1-50888B5B4C53}"/>
              </a:ext>
            </a:extLst>
          </p:cNvPr>
          <p:cNvPicPr>
            <a:picLocks noChangeAspect="1"/>
          </p:cNvPicPr>
          <p:nvPr/>
        </p:nvPicPr>
        <p:blipFill rotWithShape="1">
          <a:blip r:embed="rId2">
            <a:extLst>
              <a:ext uri="{28A0092B-C50C-407E-A947-70E740481C1C}">
                <a14:useLocalDpi xmlns:a14="http://schemas.microsoft.com/office/drawing/2010/main" val="0"/>
              </a:ext>
            </a:extLst>
          </a:blip>
          <a:srcRect t="27149" r="1" b="3812"/>
          <a:stretch/>
        </p:blipFill>
        <p:spPr>
          <a:xfrm>
            <a:off x="20" y="10"/>
            <a:ext cx="12191980" cy="6857990"/>
          </a:xfrm>
          <a:prstGeom prst="rect">
            <a:avLst/>
          </a:prstGeom>
        </p:spPr>
      </p:pic>
      <p:sp>
        <p:nvSpPr>
          <p:cNvPr id="4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Título 4">
            <a:extLst>
              <a:ext uri="{FF2B5EF4-FFF2-40B4-BE49-F238E27FC236}">
                <a16:creationId xmlns:a16="http://schemas.microsoft.com/office/drawing/2014/main" id="{D6515DD5-917C-614E-A567-E1645A12836B}"/>
              </a:ext>
            </a:extLst>
          </p:cNvPr>
          <p:cNvSpPr txBox="1">
            <a:spLocks noGrp="1"/>
          </p:cNvSpPr>
          <p:nvPr>
            <p:ph type="ctrTitle"/>
          </p:nvPr>
        </p:nvSpPr>
        <p:spPr>
          <a:xfrm>
            <a:off x="8022021" y="3231931"/>
            <a:ext cx="3852041" cy="1834056"/>
          </a:xfrm>
          <a:prstGeom prst="rect">
            <a:avLst/>
          </a:prstGeom>
        </p:spPr>
        <p:txBody>
          <a:bodyPr rtlCol="0">
            <a:normAutofit/>
          </a:bodyPr>
          <a:lstStyle/>
          <a:p>
            <a:r>
              <a:rPr lang="es-CO" sz="4000" b="1">
                <a:latin typeface="Abadi" panose="020B0604020104020204" pitchFamily="34" charset="0"/>
              </a:rPr>
              <a:t>Estrategia 2020-2021 </a:t>
            </a:r>
          </a:p>
        </p:txBody>
      </p:sp>
      <p:cxnSp>
        <p:nvCxnSpPr>
          <p:cNvPr id="73" name="Straight Connector 4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75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59" name="Group 58"/>
          <p:cNvGrpSpPr/>
          <p:nvPr/>
        </p:nvGrpSpPr>
        <p:grpSpPr>
          <a:xfrm>
            <a:off x="3737750" y="-1562100"/>
            <a:ext cx="4720167" cy="3124199"/>
            <a:chOff x="4334364" y="1256202"/>
            <a:chExt cx="3540125" cy="2343149"/>
          </a:xfrm>
        </p:grpSpPr>
        <p:sp>
          <p:nvSpPr>
            <p:cNvPr id="60" name="Freeform 26"/>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27"/>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8"/>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29"/>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30"/>
            <p:cNvSpPr>
              <a:spLocks/>
            </p:cNvSpPr>
            <p:nvPr/>
          </p:nvSpPr>
          <p:spPr bwMode="auto">
            <a:xfrm>
              <a:off x="7582389" y="1256202"/>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 name="TextBox 120"/>
          <p:cNvSpPr txBox="1"/>
          <p:nvPr/>
        </p:nvSpPr>
        <p:spPr>
          <a:xfrm>
            <a:off x="4564594" y="-23776"/>
            <a:ext cx="26926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PLAN REACTIVA </a:t>
            </a:r>
          </a:p>
        </p:txBody>
      </p:sp>
      <p:cxnSp>
        <p:nvCxnSpPr>
          <p:cNvPr id="136" name="Straight Connector 73">
            <a:extLst>
              <a:ext uri="{FF2B5EF4-FFF2-40B4-BE49-F238E27FC236}">
                <a16:creationId xmlns:a16="http://schemas.microsoft.com/office/drawing/2014/main" id="{D3850039-C049-494B-BFE9-E0C781461345}"/>
              </a:ext>
            </a:extLst>
          </p:cNvPr>
          <p:cNvCxnSpPr>
            <a:cxnSpLocks/>
          </p:cNvCxnSpPr>
          <p:nvPr/>
        </p:nvCxnSpPr>
        <p:spPr>
          <a:xfrm>
            <a:off x="5125359" y="1476731"/>
            <a:ext cx="29856" cy="1340"/>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1" name="TextBox 89">
            <a:extLst>
              <a:ext uri="{FF2B5EF4-FFF2-40B4-BE49-F238E27FC236}">
                <a16:creationId xmlns:a16="http://schemas.microsoft.com/office/drawing/2014/main" id="{1B8AD454-B420-4FB0-A83B-775BEED65077}"/>
              </a:ext>
            </a:extLst>
          </p:cNvPr>
          <p:cNvSpPr txBox="1"/>
          <p:nvPr/>
        </p:nvSpPr>
        <p:spPr>
          <a:xfrm>
            <a:off x="768479" y="1564205"/>
            <a:ext cx="6342250" cy="456080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MX" sz="16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MX" sz="1600" b="1" i="0" u="none" strike="noStrike" kern="1200" cap="none" spc="0" normalizeH="0" baseline="0" noProof="0">
              <a:ln>
                <a:noFill/>
              </a:ln>
              <a:solidFill>
                <a:srgbClr val="002060"/>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Acompañamiento empresarial para la reactivación económica a partir  de  la transformación digital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MX" sz="16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MX" sz="16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MX" sz="1600" b="1" i="0" u="none" strike="noStrike" kern="1200" cap="none" spc="0" normalizeH="0" baseline="0" noProof="0">
              <a:ln>
                <a:noFill/>
              </a:ln>
              <a:solidFill>
                <a:srgbClr val="002060"/>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Emprendimiento para la  adaptación y  la reactivación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b="1">
              <a:solidFill>
                <a:srgbClr val="002060"/>
              </a:solidFill>
              <a:latin typeface="Calibri" panose="020F050202020403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b="1">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002060"/>
                </a:solidFill>
                <a:effectLst/>
                <a:uLnTx/>
                <a:uFillTx/>
                <a:latin typeface="Calibri" panose="020F0502020204030204"/>
                <a:ea typeface="+mn-ea"/>
                <a:cs typeface="+mn-cs"/>
              </a:rPr>
              <a:t> </a:t>
            </a:r>
            <a:endPar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Proyecto empresas en Trayectoria MEGA</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180D3DDF-376D-437A-B83E-AD3C845CA200}"/>
              </a:ext>
            </a:extLst>
          </p:cNvPr>
          <p:cNvSpPr/>
          <p:nvPr/>
        </p:nvSpPr>
        <p:spPr>
          <a:xfrm>
            <a:off x="9387069" y="144388"/>
            <a:ext cx="2625837" cy="1077218"/>
          </a:xfrm>
          <a:prstGeom prst="rect">
            <a:avLst/>
          </a:prstGeom>
          <a:noFill/>
          <a:ln>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002060"/>
                </a:solidFill>
                <a:effectLst/>
                <a:uLnTx/>
                <a:uFillTx/>
                <a:latin typeface="Calibri" panose="020F0502020204030204"/>
                <a:ea typeface="+mn-ea"/>
                <a:cs typeface="+mn-cs"/>
              </a:rPr>
              <a:t>Herramientas tecnológicas: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Hagamos Negocios, </a:t>
            </a:r>
            <a:r>
              <a:rPr kumimoji="0" lang="es-MX" sz="1600" b="0" i="0" u="none" strike="noStrike" kern="1200" cap="none" spc="0" normalizeH="0" baseline="0" noProof="0" err="1">
                <a:ln>
                  <a:noFill/>
                </a:ln>
                <a:solidFill>
                  <a:srgbClr val="002060"/>
                </a:solidFill>
                <a:effectLst/>
                <a:uLnTx/>
                <a:uFillTx/>
                <a:latin typeface="Calibri" panose="020F0502020204030204"/>
                <a:ea typeface="+mn-ea"/>
                <a:cs typeface="+mn-cs"/>
              </a:rPr>
              <a:t>Geomarketing</a:t>
            </a: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 Marketplace </a:t>
            </a:r>
            <a:endPar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3" name="CuadroTexto 42">
            <a:extLst>
              <a:ext uri="{FF2B5EF4-FFF2-40B4-BE49-F238E27FC236}">
                <a16:creationId xmlns:a16="http://schemas.microsoft.com/office/drawing/2014/main" id="{0CD4F890-4C6C-40A8-A53F-BF105F896A50}"/>
              </a:ext>
            </a:extLst>
          </p:cNvPr>
          <p:cNvSpPr txBox="1"/>
          <p:nvPr/>
        </p:nvSpPr>
        <p:spPr>
          <a:xfrm>
            <a:off x="337206" y="86513"/>
            <a:ext cx="2466807" cy="1200329"/>
          </a:xfrm>
          <a:prstGeom prst="rect">
            <a:avLst/>
          </a:prstGeom>
          <a:solidFill>
            <a:schemeClr val="accent1">
              <a:lumMod val="75000"/>
            </a:schemeClr>
          </a:solidFill>
          <a:effectLst>
            <a:outerShdw blurRad="50800" dist="38100" algn="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white"/>
                </a:solidFill>
                <a:effectLst/>
                <a:uLnTx/>
                <a:uFillTx/>
                <a:latin typeface="Calibri" panose="020F0502020204030204"/>
                <a:ea typeface="+mn-ea"/>
                <a:cs typeface="+mn-cs"/>
              </a:rPr>
              <a:t>Empresas de Mercado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white"/>
                </a:solidFill>
                <a:effectLst/>
                <a:uLnTx/>
                <a:uFillTx/>
                <a:latin typeface="Calibri" panose="020F0502020204030204"/>
                <a:ea typeface="+mn-ea"/>
                <a:cs typeface="+mn-cs"/>
              </a:rPr>
              <a:t> Medio</a:t>
            </a:r>
          </a:p>
        </p:txBody>
      </p:sp>
      <p:sp>
        <p:nvSpPr>
          <p:cNvPr id="27" name="CuadroTexto 26">
            <a:extLst>
              <a:ext uri="{FF2B5EF4-FFF2-40B4-BE49-F238E27FC236}">
                <a16:creationId xmlns:a16="http://schemas.microsoft.com/office/drawing/2014/main" id="{2B49E285-3A49-43CA-86BB-9E4CA1B8BB3C}"/>
              </a:ext>
            </a:extLst>
          </p:cNvPr>
          <p:cNvSpPr txBox="1"/>
          <p:nvPr/>
        </p:nvSpPr>
        <p:spPr>
          <a:xfrm>
            <a:off x="4603804" y="332735"/>
            <a:ext cx="27749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a:ln>
                  <a:noFill/>
                </a:ln>
                <a:solidFill>
                  <a:srgbClr val="002060"/>
                </a:solidFill>
                <a:effectLst/>
                <a:uLnTx/>
                <a:uFillTx/>
                <a:latin typeface="Calibri" panose="020F0502020204030204"/>
                <a:ea typeface="+mn-ea"/>
                <a:cs typeface="+mn-cs"/>
              </a:rPr>
              <a:t>Consultoría y Fortalecimiento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a:ln>
                  <a:noFill/>
                </a:ln>
                <a:solidFill>
                  <a:srgbClr val="002060"/>
                </a:solidFill>
                <a:effectLst/>
                <a:uLnTx/>
                <a:uFillTx/>
                <a:latin typeface="Calibri" panose="020F0502020204030204"/>
                <a:ea typeface="+mn-ea"/>
                <a:cs typeface="+mn-cs"/>
              </a:rPr>
              <a:t>Empresarial </a:t>
            </a:r>
          </a:p>
        </p:txBody>
      </p:sp>
      <p:cxnSp>
        <p:nvCxnSpPr>
          <p:cNvPr id="22" name="Elbow Connector 119">
            <a:extLst>
              <a:ext uri="{FF2B5EF4-FFF2-40B4-BE49-F238E27FC236}">
                <a16:creationId xmlns:a16="http://schemas.microsoft.com/office/drawing/2014/main" id="{BE9DA144-A1B2-4085-A718-3F058DA7DBA9}"/>
              </a:ext>
            </a:extLst>
          </p:cNvPr>
          <p:cNvCxnSpPr>
            <a:cxnSpLocks/>
          </p:cNvCxnSpPr>
          <p:nvPr/>
        </p:nvCxnSpPr>
        <p:spPr>
          <a:xfrm rot="10800000" flipV="1">
            <a:off x="7947176" y="717259"/>
            <a:ext cx="1425104" cy="2724"/>
          </a:xfrm>
          <a:prstGeom prst="bentConnector3">
            <a:avLst>
              <a:gd name="adj1" fmla="val 50000"/>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Elbow Connector 119">
            <a:extLst>
              <a:ext uri="{FF2B5EF4-FFF2-40B4-BE49-F238E27FC236}">
                <a16:creationId xmlns:a16="http://schemas.microsoft.com/office/drawing/2014/main" id="{BE9DA144-A1B2-4085-A718-3F058DA7DBA9}"/>
              </a:ext>
            </a:extLst>
          </p:cNvPr>
          <p:cNvCxnSpPr>
            <a:cxnSpLocks/>
          </p:cNvCxnSpPr>
          <p:nvPr/>
        </p:nvCxnSpPr>
        <p:spPr>
          <a:xfrm rot="10800000" flipV="1">
            <a:off x="2835915" y="660926"/>
            <a:ext cx="1425104" cy="2724"/>
          </a:xfrm>
          <a:prstGeom prst="bentConnector3">
            <a:avLst>
              <a:gd name="adj1" fmla="val 50000"/>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69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3572987" y="-1562100"/>
            <a:ext cx="4720167" cy="3124199"/>
            <a:chOff x="4334364" y="1256202"/>
            <a:chExt cx="3540125" cy="2343149"/>
          </a:xfrm>
        </p:grpSpPr>
        <p:sp>
          <p:nvSpPr>
            <p:cNvPr id="60" name="Freeform 26"/>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27"/>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8"/>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29"/>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30"/>
            <p:cNvSpPr>
              <a:spLocks/>
            </p:cNvSpPr>
            <p:nvPr/>
          </p:nvSpPr>
          <p:spPr bwMode="auto">
            <a:xfrm>
              <a:off x="7582389" y="1256202"/>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Rectángulo 11">
            <a:extLst>
              <a:ext uri="{FF2B5EF4-FFF2-40B4-BE49-F238E27FC236}">
                <a16:creationId xmlns:a16="http://schemas.microsoft.com/office/drawing/2014/main" id="{180D3DDF-376D-437A-B83E-AD3C845CA200}"/>
              </a:ext>
            </a:extLst>
          </p:cNvPr>
          <p:cNvSpPr/>
          <p:nvPr/>
        </p:nvSpPr>
        <p:spPr>
          <a:xfrm>
            <a:off x="9270899" y="63597"/>
            <a:ext cx="2789482" cy="1477328"/>
          </a:xfrm>
          <a:prstGeom prst="rect">
            <a:avLst/>
          </a:prstGeom>
          <a:noFill/>
          <a:ln>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Herramientas tecnológicas: </a:t>
            </a:r>
            <a:r>
              <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rPr>
              <a:t>Hagamos Negocios, </a:t>
            </a:r>
            <a:r>
              <a:rPr kumimoji="0" lang="es-MX" sz="1800" b="0" i="0" u="none" strike="noStrike" kern="1200" cap="none" spc="0" normalizeH="0" baseline="0" noProof="0" err="1">
                <a:ln>
                  <a:noFill/>
                </a:ln>
                <a:solidFill>
                  <a:srgbClr val="002060"/>
                </a:solidFill>
                <a:effectLst/>
                <a:uLnTx/>
                <a:uFillTx/>
                <a:latin typeface="Calibri" panose="020F0502020204030204"/>
                <a:ea typeface="+mn-ea"/>
                <a:cs typeface="+mn-cs"/>
              </a:rPr>
              <a:t>Geomarketing</a:t>
            </a:r>
            <a:r>
              <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rPr>
              <a:t>, </a:t>
            </a:r>
            <a:r>
              <a:rPr kumimoji="0" lang="es-MX" sz="1800" b="0" i="0" u="none" strike="noStrike" kern="1200" cap="none" spc="0" normalizeH="0" baseline="0" noProof="0" err="1">
                <a:ln>
                  <a:noFill/>
                </a:ln>
                <a:solidFill>
                  <a:srgbClr val="002060"/>
                </a:solidFill>
                <a:effectLst/>
                <a:uLnTx/>
                <a:uFillTx/>
                <a:latin typeface="Calibri" panose="020F0502020204030204"/>
                <a:ea typeface="+mn-ea"/>
                <a:cs typeface="+mn-cs"/>
              </a:rPr>
              <a:t>Caribeinnova</a:t>
            </a:r>
            <a:r>
              <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rPr>
              <a:t>Marketplace </a:t>
            </a:r>
          </a:p>
        </p:txBody>
      </p:sp>
      <p:cxnSp>
        <p:nvCxnSpPr>
          <p:cNvPr id="20" name="Straight Connector 73">
            <a:extLst>
              <a:ext uri="{FF2B5EF4-FFF2-40B4-BE49-F238E27FC236}">
                <a16:creationId xmlns:a16="http://schemas.microsoft.com/office/drawing/2014/main" id="{443BA693-DB18-4636-8ABB-44FD70AAAE23}"/>
              </a:ext>
            </a:extLst>
          </p:cNvPr>
          <p:cNvCxnSpPr>
            <a:cxnSpLocks/>
          </p:cNvCxnSpPr>
          <p:nvPr/>
        </p:nvCxnSpPr>
        <p:spPr>
          <a:xfrm>
            <a:off x="11349027" y="1182681"/>
            <a:ext cx="24521" cy="2018"/>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Box 89">
            <a:extLst>
              <a:ext uri="{FF2B5EF4-FFF2-40B4-BE49-F238E27FC236}">
                <a16:creationId xmlns:a16="http://schemas.microsoft.com/office/drawing/2014/main" id="{1537B034-2032-441C-B46E-3DDB8337075B}"/>
              </a:ext>
            </a:extLst>
          </p:cNvPr>
          <p:cNvSpPr txBox="1"/>
          <p:nvPr/>
        </p:nvSpPr>
        <p:spPr>
          <a:xfrm>
            <a:off x="761709" y="4022666"/>
            <a:ext cx="5553188" cy="2594098"/>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Ruedas de Proveedores </a:t>
            </a:r>
          </a:p>
          <a:p>
            <a:pPr marR="0" lvl="0" algn="just"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228778EA-B962-4640-BAE0-FC61E28F47A7}"/>
              </a:ext>
            </a:extLst>
          </p:cNvPr>
          <p:cNvSpPr txBox="1"/>
          <p:nvPr/>
        </p:nvSpPr>
        <p:spPr>
          <a:xfrm>
            <a:off x="155371" y="273099"/>
            <a:ext cx="2466807" cy="830997"/>
          </a:xfrm>
          <a:prstGeom prst="rect">
            <a:avLst/>
          </a:prstGeom>
          <a:solidFill>
            <a:schemeClr val="accent1">
              <a:lumMod val="75000"/>
            </a:schemeClr>
          </a:solidFill>
          <a:effectLst>
            <a:outerShdw blurRad="50800" dist="38100" algn="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white"/>
                </a:solidFill>
                <a:effectLst/>
                <a:uLnTx/>
                <a:uFillTx/>
                <a:latin typeface="Calibri" panose="020F0502020204030204"/>
                <a:ea typeface="+mn-ea"/>
                <a:cs typeface="+mn-cs"/>
              </a:rPr>
              <a:t>Empresas de Tractoras</a:t>
            </a:r>
          </a:p>
        </p:txBody>
      </p:sp>
      <p:sp>
        <p:nvSpPr>
          <p:cNvPr id="25" name="TextBox 120">
            <a:extLst>
              <a:ext uri="{FF2B5EF4-FFF2-40B4-BE49-F238E27FC236}">
                <a16:creationId xmlns:a16="http://schemas.microsoft.com/office/drawing/2014/main" id="{A045A8D3-021B-4CCA-B2E7-5E1C13D3A575}"/>
              </a:ext>
            </a:extLst>
          </p:cNvPr>
          <p:cNvSpPr txBox="1"/>
          <p:nvPr/>
        </p:nvSpPr>
        <p:spPr>
          <a:xfrm>
            <a:off x="4564594" y="14969"/>
            <a:ext cx="26926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PLAN REACTIVA </a:t>
            </a:r>
          </a:p>
        </p:txBody>
      </p:sp>
      <p:sp>
        <p:nvSpPr>
          <p:cNvPr id="26" name="CuadroTexto 25">
            <a:extLst>
              <a:ext uri="{FF2B5EF4-FFF2-40B4-BE49-F238E27FC236}">
                <a16:creationId xmlns:a16="http://schemas.microsoft.com/office/drawing/2014/main" id="{290FE4EE-8E20-475C-9C2D-EA9051F9AC89}"/>
              </a:ext>
            </a:extLst>
          </p:cNvPr>
          <p:cNvSpPr txBox="1"/>
          <p:nvPr/>
        </p:nvSpPr>
        <p:spPr>
          <a:xfrm>
            <a:off x="4603804" y="417974"/>
            <a:ext cx="27749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a:ln>
                  <a:noFill/>
                </a:ln>
                <a:solidFill>
                  <a:srgbClr val="002060"/>
                </a:solidFill>
                <a:effectLst/>
                <a:uLnTx/>
                <a:uFillTx/>
                <a:latin typeface="Calibri" panose="020F0502020204030204"/>
                <a:ea typeface="+mn-ea"/>
                <a:cs typeface="+mn-cs"/>
              </a:rPr>
              <a:t>Consultoría y Fortalecimiento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a:ln>
                  <a:noFill/>
                </a:ln>
                <a:solidFill>
                  <a:srgbClr val="002060"/>
                </a:solidFill>
                <a:effectLst/>
                <a:uLnTx/>
                <a:uFillTx/>
                <a:latin typeface="Calibri" panose="020F0502020204030204"/>
                <a:ea typeface="+mn-ea"/>
                <a:cs typeface="+mn-cs"/>
              </a:rPr>
              <a:t>Empresarial </a:t>
            </a:r>
          </a:p>
        </p:txBody>
      </p:sp>
      <p:sp>
        <p:nvSpPr>
          <p:cNvPr id="3" name="Rectángulo 2">
            <a:extLst>
              <a:ext uri="{FF2B5EF4-FFF2-40B4-BE49-F238E27FC236}">
                <a16:creationId xmlns:a16="http://schemas.microsoft.com/office/drawing/2014/main" id="{6A3363CE-2A60-450B-9915-B19D0CB51F08}"/>
              </a:ext>
            </a:extLst>
          </p:cNvPr>
          <p:cNvSpPr/>
          <p:nvPr/>
        </p:nvSpPr>
        <p:spPr>
          <a:xfrm>
            <a:off x="781667" y="2093174"/>
            <a:ext cx="5565469" cy="2092881"/>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Activación de actores de entorno </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002060"/>
                </a:solidFill>
                <a:effectLst/>
                <a:uLnTx/>
                <a:uFillTx/>
                <a:latin typeface="Calibri" panose="020F0502020204030204"/>
                <a:ea typeface="+mn-ea"/>
                <a:cs typeface="+mn-cs"/>
              </a:rPr>
              <a:t>I</a:t>
            </a: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nformación gremial, desarrollo de iniciativas interinstitucionales, y alianzas estratégicas encaminadas a fortalecer el tejido empresarial del territorio.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Representatividad con el gobierno local y nacional,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Desarrollo de cadenas de valor de proveeduría</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Formación a la medida para la cadena de valor</a:t>
            </a:r>
          </a:p>
        </p:txBody>
      </p:sp>
      <p:cxnSp>
        <p:nvCxnSpPr>
          <p:cNvPr id="24" name="Elbow Connector 119">
            <a:extLst>
              <a:ext uri="{FF2B5EF4-FFF2-40B4-BE49-F238E27FC236}">
                <a16:creationId xmlns:a16="http://schemas.microsoft.com/office/drawing/2014/main" id="{BE9DA144-A1B2-4085-A718-3F058DA7DBA9}"/>
              </a:ext>
            </a:extLst>
          </p:cNvPr>
          <p:cNvCxnSpPr>
            <a:cxnSpLocks/>
          </p:cNvCxnSpPr>
          <p:nvPr/>
        </p:nvCxnSpPr>
        <p:spPr>
          <a:xfrm rot="10800000" flipV="1">
            <a:off x="7834072" y="646753"/>
            <a:ext cx="1425104" cy="2724"/>
          </a:xfrm>
          <a:prstGeom prst="bentConnector3">
            <a:avLst>
              <a:gd name="adj1" fmla="val 50000"/>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Elbow Connector 119">
            <a:extLst>
              <a:ext uri="{FF2B5EF4-FFF2-40B4-BE49-F238E27FC236}">
                <a16:creationId xmlns:a16="http://schemas.microsoft.com/office/drawing/2014/main" id="{BE9DA144-A1B2-4085-A718-3F058DA7DBA9}"/>
              </a:ext>
            </a:extLst>
          </p:cNvPr>
          <p:cNvCxnSpPr>
            <a:cxnSpLocks/>
          </p:cNvCxnSpPr>
          <p:nvPr/>
        </p:nvCxnSpPr>
        <p:spPr>
          <a:xfrm rot="10800000" flipV="1">
            <a:off x="2657486" y="677560"/>
            <a:ext cx="1425104" cy="2724"/>
          </a:xfrm>
          <a:prstGeom prst="bentConnector3">
            <a:avLst>
              <a:gd name="adj1" fmla="val 50000"/>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10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C58D16B4-F616-40FC-9984-D25672C010D7}"/>
              </a:ext>
            </a:extLst>
          </p:cNvPr>
          <p:cNvSpPr>
            <a:spLocks noGrp="1"/>
          </p:cNvSpPr>
          <p:nvPr>
            <p:ph type="title"/>
          </p:nvPr>
        </p:nvSpPr>
        <p:spPr>
          <a:xfrm>
            <a:off x="706183" y="810516"/>
            <a:ext cx="3419030" cy="1325563"/>
          </a:xfrm>
        </p:spPr>
        <p:txBody>
          <a:bodyPr>
            <a:normAutofit/>
          </a:bodyPr>
          <a:lstStyle/>
          <a:p>
            <a:pPr algn="ctr"/>
            <a:r>
              <a:rPr lang="es-MX" sz="2000" b="1">
                <a:solidFill>
                  <a:srgbClr val="002060"/>
                </a:solidFill>
                <a:latin typeface="+mn-lt"/>
              </a:rPr>
              <a:t>Servicio virtual  gratuito de Conciliación ante  </a:t>
            </a:r>
            <a:br>
              <a:rPr lang="es-MX" sz="2000" b="1">
                <a:solidFill>
                  <a:srgbClr val="002060"/>
                </a:solidFill>
                <a:latin typeface="+mn-lt"/>
              </a:rPr>
            </a:br>
            <a:r>
              <a:rPr lang="es-MX" sz="2000" b="1">
                <a:solidFill>
                  <a:srgbClr val="002060"/>
                </a:solidFill>
                <a:latin typeface="+mn-lt"/>
              </a:rPr>
              <a:t> arrendamientos comerciales</a:t>
            </a:r>
            <a:endParaRPr lang="es-ES_tradnl" sz="2000" b="1">
              <a:solidFill>
                <a:srgbClr val="002060"/>
              </a:solidFill>
              <a:effectLst>
                <a:outerShdw blurRad="38100" dist="38100" dir="2700000" algn="tl">
                  <a:srgbClr val="000000">
                    <a:alpha val="43137"/>
                  </a:srgbClr>
                </a:outerShdw>
              </a:effectLst>
              <a:latin typeface="+mn-lt"/>
              <a:ea typeface="+mn-ea"/>
              <a:cs typeface="+mn-cs"/>
            </a:endParaRPr>
          </a:p>
        </p:txBody>
      </p:sp>
      <p:sp>
        <p:nvSpPr>
          <p:cNvPr id="17" name="Rectángulo 16">
            <a:extLst>
              <a:ext uri="{FF2B5EF4-FFF2-40B4-BE49-F238E27FC236}">
                <a16:creationId xmlns:a16="http://schemas.microsoft.com/office/drawing/2014/main" id="{76F53CC7-59E8-4F19-AF43-30752D6E006A}"/>
              </a:ext>
            </a:extLst>
          </p:cNvPr>
          <p:cNvSpPr/>
          <p:nvPr/>
        </p:nvSpPr>
        <p:spPr>
          <a:xfrm>
            <a:off x="355682" y="2180815"/>
            <a:ext cx="5146970"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Alianza con los Centros de Universidad del Norte, Lonja de Propiedad Raíz de Barranquilla, Universidad Simón Bolívar, Corporación Universitaria Americana y la CCB</a:t>
            </a:r>
            <a:r>
              <a:rPr kumimoji="0" lang="es-MX" sz="1400" b="0" i="0" u="none" strike="noStrike" kern="1200" cap="none" spc="0" normalizeH="0" baseline="0" noProof="0">
                <a:ln>
                  <a:noFill/>
                </a:ln>
                <a:solidFill>
                  <a:srgbClr val="002060"/>
                </a:solidFill>
                <a:effectLst/>
                <a:uLnTx/>
                <a:uFillTx/>
                <a:latin typeface="ITC Kabel" panose="02000503000000000000" pitchFamily="50" charset="0"/>
                <a:ea typeface="+mn-ea"/>
                <a:cs typeface="+mn-cs"/>
              </a:rPr>
              <a:t>.</a:t>
            </a:r>
            <a:endParaRPr kumimoji="0" lang="es-CO" sz="1600" b="0" i="0" u="none" strike="noStrike" kern="1200" cap="none" spc="0" normalizeH="0" baseline="0" noProof="0">
              <a:ln>
                <a:noFill/>
              </a:ln>
              <a:solidFill>
                <a:srgbClr val="002060"/>
              </a:solidFill>
              <a:effectLst/>
              <a:uLnTx/>
              <a:uFillTx/>
              <a:latin typeface="ITC Kabel" panose="02000503000000000000" pitchFamily="50" charset="0"/>
              <a:ea typeface="+mn-ea"/>
              <a:cs typeface="+mn-cs"/>
            </a:endParaRPr>
          </a:p>
        </p:txBody>
      </p:sp>
      <p:grpSp>
        <p:nvGrpSpPr>
          <p:cNvPr id="21" name="Group 58">
            <a:extLst>
              <a:ext uri="{FF2B5EF4-FFF2-40B4-BE49-F238E27FC236}">
                <a16:creationId xmlns:a16="http://schemas.microsoft.com/office/drawing/2014/main" id="{A055C7C3-6D7E-41DD-ADA3-B96F56F01FD8}"/>
              </a:ext>
            </a:extLst>
          </p:cNvPr>
          <p:cNvGrpSpPr/>
          <p:nvPr/>
        </p:nvGrpSpPr>
        <p:grpSpPr>
          <a:xfrm>
            <a:off x="3866968" y="-1648634"/>
            <a:ext cx="4720167" cy="3124199"/>
            <a:chOff x="4334364" y="1256202"/>
            <a:chExt cx="3540125" cy="2343149"/>
          </a:xfrm>
        </p:grpSpPr>
        <p:sp>
          <p:nvSpPr>
            <p:cNvPr id="22" name="Freeform 26">
              <a:extLst>
                <a:ext uri="{FF2B5EF4-FFF2-40B4-BE49-F238E27FC236}">
                  <a16:creationId xmlns:a16="http://schemas.microsoft.com/office/drawing/2014/main" id="{60439F69-7C46-4B0A-8866-9AFB653AA9A1}"/>
                </a:ext>
              </a:extLst>
            </p:cNvPr>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7">
              <a:extLst>
                <a:ext uri="{FF2B5EF4-FFF2-40B4-BE49-F238E27FC236}">
                  <a16:creationId xmlns:a16="http://schemas.microsoft.com/office/drawing/2014/main" id="{09816581-7B8B-42F6-A0AA-69F0D1831830}"/>
                </a:ext>
              </a:extLst>
            </p:cNvPr>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8">
              <a:extLst>
                <a:ext uri="{FF2B5EF4-FFF2-40B4-BE49-F238E27FC236}">
                  <a16:creationId xmlns:a16="http://schemas.microsoft.com/office/drawing/2014/main" id="{D66E20F5-9CCA-45FD-B869-BF5F27964B02}"/>
                </a:ext>
              </a:extLst>
            </p:cNvPr>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9">
              <a:extLst>
                <a:ext uri="{FF2B5EF4-FFF2-40B4-BE49-F238E27FC236}">
                  <a16:creationId xmlns:a16="http://schemas.microsoft.com/office/drawing/2014/main" id="{C7B4C36E-5051-4993-B78A-D963117BFFC3}"/>
                </a:ext>
              </a:extLst>
            </p:cNvPr>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30">
              <a:extLst>
                <a:ext uri="{FF2B5EF4-FFF2-40B4-BE49-F238E27FC236}">
                  <a16:creationId xmlns:a16="http://schemas.microsoft.com/office/drawing/2014/main" id="{B427EF3B-A810-492C-92E6-7F473B77F1DC}"/>
                </a:ext>
              </a:extLst>
            </p:cNvPr>
            <p:cNvSpPr>
              <a:spLocks/>
            </p:cNvSpPr>
            <p:nvPr/>
          </p:nvSpPr>
          <p:spPr bwMode="auto">
            <a:xfrm>
              <a:off x="7582389" y="1256202"/>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TextBox 120">
            <a:extLst>
              <a:ext uri="{FF2B5EF4-FFF2-40B4-BE49-F238E27FC236}">
                <a16:creationId xmlns:a16="http://schemas.microsoft.com/office/drawing/2014/main" id="{7D3451A2-F3FA-4433-B794-DFAFF0DE8E86}"/>
              </a:ext>
            </a:extLst>
          </p:cNvPr>
          <p:cNvSpPr txBox="1"/>
          <p:nvPr/>
        </p:nvSpPr>
        <p:spPr>
          <a:xfrm>
            <a:off x="4346257" y="35218"/>
            <a:ext cx="39519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PLAN REACTIVA </a:t>
            </a:r>
          </a:p>
        </p:txBody>
      </p:sp>
      <p:sp>
        <p:nvSpPr>
          <p:cNvPr id="3" name="Rectángulo 2">
            <a:extLst>
              <a:ext uri="{FF2B5EF4-FFF2-40B4-BE49-F238E27FC236}">
                <a16:creationId xmlns:a16="http://schemas.microsoft.com/office/drawing/2014/main" id="{52BCE60C-B696-47F1-8916-551C2D085DFA}"/>
              </a:ext>
            </a:extLst>
          </p:cNvPr>
          <p:cNvSpPr/>
          <p:nvPr/>
        </p:nvSpPr>
        <p:spPr>
          <a:xfrm>
            <a:off x="281060" y="3119913"/>
            <a:ext cx="5153679" cy="1323439"/>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Conciliación sobre controversias surgidas con el pago de los cánones de arrendamiento durante los meses de marzo, abril y mayo de 2020, cuyo canon mensual sea hasta Cinco Millones Pesos M/L $5.000.000</a:t>
            </a:r>
          </a:p>
          <a:p>
            <a:pPr marR="0" lvl="0" algn="just" defTabSz="914400" rtl="0" eaLnBrk="1" fontAlgn="auto" latinLnBrk="0" hangingPunct="1">
              <a:lnSpc>
                <a:spcPct val="100000"/>
              </a:lnSpc>
              <a:spcBef>
                <a:spcPts val="0"/>
              </a:spcBef>
              <a:spcAft>
                <a:spcPts val="0"/>
              </a:spcAft>
              <a:buClrTx/>
              <a:buSzTx/>
              <a:tabLst/>
              <a:defRPr/>
            </a:pPr>
            <a:endPar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97254AC1-28F6-4904-9838-EDABC5E98C28}"/>
              </a:ext>
            </a:extLst>
          </p:cNvPr>
          <p:cNvSpPr/>
          <p:nvPr/>
        </p:nvSpPr>
        <p:spPr>
          <a:xfrm>
            <a:off x="5903641" y="2103871"/>
            <a:ext cx="5808230"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El Decreto 560 de 15 de Abril 2020 - medidas transitorias en materia de insolvencia , en  su  artículo  9º dispone que ante las Cámaras del domicilio del deudor, afectado por COVID, se podrán adelantar procedimientos de recuperación empresarial para su posterior validación judicial a través de la mediación y con la participación de un MEDIADOR de la Lista que elabore la Cámara.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81" name="Título 4">
            <a:extLst>
              <a:ext uri="{FF2B5EF4-FFF2-40B4-BE49-F238E27FC236}">
                <a16:creationId xmlns:a16="http://schemas.microsoft.com/office/drawing/2014/main" id="{A1341A50-420A-433F-98E5-1D631164EAAF}"/>
              </a:ext>
            </a:extLst>
          </p:cNvPr>
          <p:cNvSpPr txBox="1">
            <a:spLocks/>
          </p:cNvSpPr>
          <p:nvPr/>
        </p:nvSpPr>
        <p:spPr>
          <a:xfrm>
            <a:off x="7936638" y="695988"/>
            <a:ext cx="37752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2000" b="1" i="0" u="none" strike="noStrike" kern="1200" cap="none" spc="0" normalizeH="0" baseline="0" noProof="0">
                <a:ln>
                  <a:noFill/>
                </a:ln>
                <a:solidFill>
                  <a:srgbClr val="002060"/>
                </a:solidFill>
                <a:effectLst/>
                <a:uLnTx/>
                <a:uFillTx/>
                <a:latin typeface="Calibri" panose="020F0502020204030204"/>
                <a:ea typeface="+mj-ea"/>
                <a:cs typeface="+mj-cs"/>
              </a:rPr>
              <a:t>Procedimiento de Recuperación Empresarial en la CCB</a:t>
            </a:r>
            <a:endParaRPr kumimoji="0" lang="es-ES_tradnl" sz="20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j-ea"/>
              <a:cs typeface="+mj-cs"/>
            </a:endParaRPr>
          </a:p>
        </p:txBody>
      </p:sp>
      <p:sp>
        <p:nvSpPr>
          <p:cNvPr id="14" name="Rectángulo 13">
            <a:extLst>
              <a:ext uri="{FF2B5EF4-FFF2-40B4-BE49-F238E27FC236}">
                <a16:creationId xmlns:a16="http://schemas.microsoft.com/office/drawing/2014/main" id="{C87EE434-C363-4AC1-8035-1665DF2A7624}"/>
              </a:ext>
            </a:extLst>
          </p:cNvPr>
          <p:cNvSpPr/>
          <p:nvPr/>
        </p:nvSpPr>
        <p:spPr>
          <a:xfrm>
            <a:off x="4655291" y="425945"/>
            <a:ext cx="314352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Consultoría y Fortalecimiento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Empresarial </a:t>
            </a:r>
          </a:p>
        </p:txBody>
      </p:sp>
      <p:cxnSp>
        <p:nvCxnSpPr>
          <p:cNvPr id="15" name="Elbow Connector 115">
            <a:extLst>
              <a:ext uri="{FF2B5EF4-FFF2-40B4-BE49-F238E27FC236}">
                <a16:creationId xmlns:a16="http://schemas.microsoft.com/office/drawing/2014/main" id="{D280CB75-65B1-4101-896D-53C547A56AA3}"/>
              </a:ext>
            </a:extLst>
          </p:cNvPr>
          <p:cNvCxnSpPr>
            <a:cxnSpLocks/>
          </p:cNvCxnSpPr>
          <p:nvPr/>
        </p:nvCxnSpPr>
        <p:spPr>
          <a:xfrm rot="10800000" flipV="1">
            <a:off x="2123635" y="273482"/>
            <a:ext cx="2069497" cy="688240"/>
          </a:xfrm>
          <a:prstGeom prst="bentConnector3">
            <a:avLst>
              <a:gd name="adj1" fmla="val 100925"/>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Elbow Connector 115">
            <a:extLst>
              <a:ext uri="{FF2B5EF4-FFF2-40B4-BE49-F238E27FC236}">
                <a16:creationId xmlns:a16="http://schemas.microsoft.com/office/drawing/2014/main" id="{D280CB75-65B1-4101-896D-53C547A56AA3}"/>
              </a:ext>
            </a:extLst>
          </p:cNvPr>
          <p:cNvCxnSpPr>
            <a:cxnSpLocks/>
          </p:cNvCxnSpPr>
          <p:nvPr/>
        </p:nvCxnSpPr>
        <p:spPr>
          <a:xfrm>
            <a:off x="8261755" y="332243"/>
            <a:ext cx="2167035" cy="688239"/>
          </a:xfrm>
          <a:prstGeom prst="bentConnector3">
            <a:avLst>
              <a:gd name="adj1" fmla="val 100208"/>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15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D4CE46-96BB-4F21-816D-8CA719CAA1F6}"/>
              </a:ext>
            </a:extLst>
          </p:cNvPr>
          <p:cNvSpPr>
            <a:spLocks noGrp="1"/>
          </p:cNvSpPr>
          <p:nvPr>
            <p:ph type="title"/>
          </p:nvPr>
        </p:nvSpPr>
        <p:spPr/>
        <p:txBody>
          <a:bodyPr/>
          <a:lstStyle/>
          <a:p>
            <a:r>
              <a:rPr lang="es-CO" b="1">
                <a:solidFill>
                  <a:srgbClr val="002060"/>
                </a:solidFill>
              </a:rPr>
              <a:t>2.2.Servicios y Plataformas de Apoyo Virtuales </a:t>
            </a:r>
          </a:p>
        </p:txBody>
      </p:sp>
      <p:sp>
        <p:nvSpPr>
          <p:cNvPr id="4" name="Marcador de número de diapositiva 3">
            <a:extLst>
              <a:ext uri="{FF2B5EF4-FFF2-40B4-BE49-F238E27FC236}">
                <a16:creationId xmlns:a16="http://schemas.microsoft.com/office/drawing/2014/main" id="{4D6E4254-C674-4607-86A7-5B9923F60C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44FA7-146A-B541-961D-1AD254C89E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63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3812810" y="-1325545"/>
            <a:ext cx="4720167" cy="3124199"/>
            <a:chOff x="4334364" y="1256202"/>
            <a:chExt cx="3540125" cy="2343149"/>
          </a:xfrm>
        </p:grpSpPr>
        <p:sp>
          <p:nvSpPr>
            <p:cNvPr id="60" name="Freeform 26"/>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27"/>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8"/>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29"/>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30"/>
            <p:cNvSpPr>
              <a:spLocks/>
            </p:cNvSpPr>
            <p:nvPr/>
          </p:nvSpPr>
          <p:spPr bwMode="auto">
            <a:xfrm>
              <a:off x="7582389" y="1256202"/>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16" name="Elbow Connector 115"/>
          <p:cNvCxnSpPr>
            <a:cxnSpLocks/>
          </p:cNvCxnSpPr>
          <p:nvPr/>
        </p:nvCxnSpPr>
        <p:spPr>
          <a:xfrm rot="10800000" flipV="1">
            <a:off x="2176042" y="649473"/>
            <a:ext cx="1970675" cy="1237197"/>
          </a:xfrm>
          <a:prstGeom prst="bentConnector3">
            <a:avLst>
              <a:gd name="adj1" fmla="val 99924"/>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4146716" y="58658"/>
            <a:ext cx="4013820" cy="523220"/>
          </a:xfrm>
          <a:prstGeom prst="rect">
            <a:avLst/>
          </a:prstGeom>
          <a:noFill/>
        </p:spPr>
        <p:txBody>
          <a:bodyPr wrap="square" rtlCol="0">
            <a:spAutoFit/>
          </a:bodyPr>
          <a:lstStyle>
            <a:defPPr>
              <a:defRPr lang="es-CO"/>
            </a:defPPr>
            <a:lvl1pPr algn="ctr">
              <a:defRPr sz="3600" b="1">
                <a:solidFill>
                  <a:schemeClr val="accent5">
                    <a:lumMod val="75000"/>
                  </a:schemeClr>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PLAN REACTIVA </a:t>
            </a:r>
          </a:p>
        </p:txBody>
      </p:sp>
      <p:cxnSp>
        <p:nvCxnSpPr>
          <p:cNvPr id="135" name="Straight Connector 72">
            <a:extLst>
              <a:ext uri="{FF2B5EF4-FFF2-40B4-BE49-F238E27FC236}">
                <a16:creationId xmlns:a16="http://schemas.microsoft.com/office/drawing/2014/main" id="{83FDE1EB-265F-4788-8A2A-B82C045B6F59}"/>
              </a:ext>
            </a:extLst>
          </p:cNvPr>
          <p:cNvCxnSpPr/>
          <p:nvPr/>
        </p:nvCxnSpPr>
        <p:spPr>
          <a:xfrm flipH="1">
            <a:off x="0" y="2330317"/>
            <a:ext cx="849391" cy="835460"/>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74">
            <a:extLst>
              <a:ext uri="{FF2B5EF4-FFF2-40B4-BE49-F238E27FC236}">
                <a16:creationId xmlns:a16="http://schemas.microsoft.com/office/drawing/2014/main" id="{A336B651-17A5-48D6-ADBA-151A7250ED77}"/>
              </a:ext>
            </a:extLst>
          </p:cNvPr>
          <p:cNvCxnSpPr/>
          <p:nvPr/>
        </p:nvCxnSpPr>
        <p:spPr>
          <a:xfrm flipH="1" flipV="1">
            <a:off x="887409" y="2899163"/>
            <a:ext cx="824787" cy="811052"/>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Rectángulo 29">
            <a:extLst>
              <a:ext uri="{FF2B5EF4-FFF2-40B4-BE49-F238E27FC236}">
                <a16:creationId xmlns:a16="http://schemas.microsoft.com/office/drawing/2014/main" id="{34E1FBA9-1020-40EA-8D25-4C9A9A9FD152}"/>
              </a:ext>
            </a:extLst>
          </p:cNvPr>
          <p:cNvSpPr/>
          <p:nvPr/>
        </p:nvSpPr>
        <p:spPr>
          <a:xfrm>
            <a:off x="98587" y="1878027"/>
            <a:ext cx="420397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a:solidFill>
                  <a:srgbClr val="002060"/>
                </a:solidFill>
                <a:latin typeface="Calibri" panose="020F0502020204030204"/>
              </a:rPr>
              <a:t>Ingresos</a:t>
            </a:r>
            <a:endParaRPr kumimoji="0" lang="es-CO" sz="20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3" name="Rectángulo 32">
            <a:extLst>
              <a:ext uri="{FF2B5EF4-FFF2-40B4-BE49-F238E27FC236}">
                <a16:creationId xmlns:a16="http://schemas.microsoft.com/office/drawing/2014/main" id="{AD65D0F0-23EF-4652-899F-6E0DA4532226}"/>
              </a:ext>
            </a:extLst>
          </p:cNvPr>
          <p:cNvSpPr/>
          <p:nvPr/>
        </p:nvSpPr>
        <p:spPr>
          <a:xfrm>
            <a:off x="8338243" y="1798654"/>
            <a:ext cx="321673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b="1">
                <a:solidFill>
                  <a:srgbClr val="002060"/>
                </a:solidFill>
                <a:latin typeface="Calibri" panose="020F0502020204030204"/>
              </a:rPr>
              <a:t>Dinámica</a:t>
            </a:r>
            <a:r>
              <a:rPr kumimoji="0" lang="es-CO" sz="2400" b="1" i="0" u="none" strike="noStrike" kern="1200" cap="none" spc="0" normalizeH="0" baseline="0" noProof="0">
                <a:ln>
                  <a:noFill/>
                </a:ln>
                <a:solidFill>
                  <a:srgbClr val="00206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srgbClr val="002060"/>
                </a:solidFill>
                <a:effectLst/>
                <a:uLnTx/>
                <a:uFillTx/>
                <a:latin typeface="Calibri" panose="020F0502020204030204"/>
                <a:ea typeface="+mn-ea"/>
                <a:cs typeface="+mn-cs"/>
              </a:rPr>
              <a:t>Empresarial </a:t>
            </a:r>
            <a:endParaRPr kumimoji="0" lang="es-CO" sz="20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3002627B-58D3-4815-A49E-83E7141FA6AB}"/>
              </a:ext>
            </a:extLst>
          </p:cNvPr>
          <p:cNvSpPr/>
          <p:nvPr/>
        </p:nvSpPr>
        <p:spPr>
          <a:xfrm>
            <a:off x="4957878" y="486254"/>
            <a:ext cx="238386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Servicios Registrales y  Empresariales virtuales </a:t>
            </a:r>
          </a:p>
        </p:txBody>
      </p:sp>
      <p:cxnSp>
        <p:nvCxnSpPr>
          <p:cNvPr id="20" name="Elbow Connector 115">
            <a:extLst>
              <a:ext uri="{FF2B5EF4-FFF2-40B4-BE49-F238E27FC236}">
                <a16:creationId xmlns:a16="http://schemas.microsoft.com/office/drawing/2014/main" id="{4C2B5D81-C047-4E01-912C-2C0743E03562}"/>
              </a:ext>
            </a:extLst>
          </p:cNvPr>
          <p:cNvCxnSpPr>
            <a:cxnSpLocks/>
            <a:endCxn id="33" idx="0"/>
          </p:cNvCxnSpPr>
          <p:nvPr/>
        </p:nvCxnSpPr>
        <p:spPr>
          <a:xfrm>
            <a:off x="8160536" y="692655"/>
            <a:ext cx="1786072" cy="1105999"/>
          </a:xfrm>
          <a:prstGeom prst="bentConnector2">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ectángulo 11">
            <a:extLst>
              <a:ext uri="{FF2B5EF4-FFF2-40B4-BE49-F238E27FC236}">
                <a16:creationId xmlns:a16="http://schemas.microsoft.com/office/drawing/2014/main" id="{180D3DDF-376D-437A-B83E-AD3C845CA200}"/>
              </a:ext>
            </a:extLst>
          </p:cNvPr>
          <p:cNvSpPr/>
          <p:nvPr/>
        </p:nvSpPr>
        <p:spPr>
          <a:xfrm>
            <a:off x="343037" y="2335617"/>
            <a:ext cx="4578859" cy="830997"/>
          </a:xfrm>
          <a:prstGeom prst="rect">
            <a:avLst/>
          </a:prstGeom>
          <a:noFill/>
          <a:ln>
            <a:no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sz="1600">
                <a:solidFill>
                  <a:srgbClr val="002060"/>
                </a:solidFill>
                <a:latin typeface="Calibri" panose="020F0502020204030204"/>
              </a:rPr>
              <a:t>Ingresos por Servicios Registrales , Servicios al Empresario y Monto de Recursos Gestionados ante terceros</a:t>
            </a:r>
          </a:p>
        </p:txBody>
      </p:sp>
      <p:sp>
        <p:nvSpPr>
          <p:cNvPr id="46" name="Rectángulo 11">
            <a:extLst>
              <a:ext uri="{FF2B5EF4-FFF2-40B4-BE49-F238E27FC236}">
                <a16:creationId xmlns:a16="http://schemas.microsoft.com/office/drawing/2014/main" id="{180D3DDF-376D-437A-B83E-AD3C845CA200}"/>
              </a:ext>
            </a:extLst>
          </p:cNvPr>
          <p:cNvSpPr/>
          <p:nvPr/>
        </p:nvSpPr>
        <p:spPr>
          <a:xfrm>
            <a:off x="7174028" y="2725308"/>
            <a:ext cx="4578859" cy="338554"/>
          </a:xfrm>
          <a:prstGeom prst="rect">
            <a:avLst/>
          </a:prstGeom>
          <a:noFill/>
          <a:ln>
            <a:no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sz="1600">
                <a:solidFill>
                  <a:srgbClr val="002060"/>
                </a:solidFill>
                <a:latin typeface="Calibri" panose="020F0502020204030204"/>
              </a:rPr>
              <a:t>Comerciantes matriculados, renovados  y cancelados</a:t>
            </a:r>
          </a:p>
        </p:txBody>
      </p:sp>
    </p:spTree>
    <p:extLst>
      <p:ext uri="{BB962C8B-B14F-4D97-AF65-F5344CB8AC3E}">
        <p14:creationId xmlns:p14="http://schemas.microsoft.com/office/powerpoint/2010/main" val="187461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3879005" y="-1359386"/>
            <a:ext cx="4720167" cy="3124199"/>
            <a:chOff x="4334364" y="1256202"/>
            <a:chExt cx="3540125" cy="2343149"/>
          </a:xfrm>
        </p:grpSpPr>
        <p:sp>
          <p:nvSpPr>
            <p:cNvPr id="60" name="Freeform 26"/>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27"/>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8"/>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29"/>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30"/>
            <p:cNvSpPr>
              <a:spLocks/>
            </p:cNvSpPr>
            <p:nvPr/>
          </p:nvSpPr>
          <p:spPr bwMode="auto">
            <a:xfrm>
              <a:off x="7582389" y="1256202"/>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16" name="Elbow Connector 115"/>
          <p:cNvCxnSpPr>
            <a:cxnSpLocks/>
          </p:cNvCxnSpPr>
          <p:nvPr/>
        </p:nvCxnSpPr>
        <p:spPr>
          <a:xfrm rot="10800000" flipV="1">
            <a:off x="2451849" y="202714"/>
            <a:ext cx="1394733" cy="999546"/>
          </a:xfrm>
          <a:prstGeom prst="bentConnector3">
            <a:avLst>
              <a:gd name="adj1" fmla="val 99854"/>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5" name="Straight Connector 72">
            <a:extLst>
              <a:ext uri="{FF2B5EF4-FFF2-40B4-BE49-F238E27FC236}">
                <a16:creationId xmlns:a16="http://schemas.microsoft.com/office/drawing/2014/main" id="{83FDE1EB-265F-4788-8A2A-B82C045B6F59}"/>
              </a:ext>
            </a:extLst>
          </p:cNvPr>
          <p:cNvCxnSpPr/>
          <p:nvPr/>
        </p:nvCxnSpPr>
        <p:spPr>
          <a:xfrm flipH="1">
            <a:off x="545179" y="1967129"/>
            <a:ext cx="849391" cy="835460"/>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74">
            <a:extLst>
              <a:ext uri="{FF2B5EF4-FFF2-40B4-BE49-F238E27FC236}">
                <a16:creationId xmlns:a16="http://schemas.microsoft.com/office/drawing/2014/main" id="{A336B651-17A5-48D6-ADBA-151A7250ED77}"/>
              </a:ext>
            </a:extLst>
          </p:cNvPr>
          <p:cNvCxnSpPr/>
          <p:nvPr/>
        </p:nvCxnSpPr>
        <p:spPr>
          <a:xfrm flipH="1" flipV="1">
            <a:off x="1432588" y="3543000"/>
            <a:ext cx="824787" cy="811052"/>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Rectángulo 29">
            <a:extLst>
              <a:ext uri="{FF2B5EF4-FFF2-40B4-BE49-F238E27FC236}">
                <a16:creationId xmlns:a16="http://schemas.microsoft.com/office/drawing/2014/main" id="{1CDD9A83-5E2B-40A0-AD2A-D04288AC5A46}"/>
              </a:ext>
            </a:extLst>
          </p:cNvPr>
          <p:cNvSpPr/>
          <p:nvPr/>
        </p:nvSpPr>
        <p:spPr>
          <a:xfrm>
            <a:off x="101453" y="1383411"/>
            <a:ext cx="517579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a:ln>
                  <a:noFill/>
                </a:ln>
                <a:solidFill>
                  <a:srgbClr val="002060"/>
                </a:solidFill>
                <a:effectLst/>
                <a:uLnTx/>
                <a:uFillTx/>
                <a:latin typeface="Calibri" panose="020F0502020204030204"/>
                <a:ea typeface="+mn-ea"/>
                <a:cs typeface="+mn-cs"/>
              </a:rPr>
              <a:t>Directorio Virtual de Negocios: </a:t>
            </a:r>
            <a:r>
              <a:rPr lang="es-CO" sz="2000" b="1" err="1">
                <a:solidFill>
                  <a:srgbClr val="002060"/>
                </a:solidFill>
                <a:latin typeface="Calibri" panose="020F0502020204030204"/>
              </a:rPr>
              <a:t>Consiguelo</a:t>
            </a:r>
            <a:r>
              <a:rPr kumimoji="0" lang="es-CO" sz="2000" b="1" i="0" u="none" strike="noStrike" kern="1200" cap="none" spc="0" normalizeH="0" baseline="0" noProof="0" err="1">
                <a:ln>
                  <a:noFill/>
                </a:ln>
                <a:solidFill>
                  <a:srgbClr val="002060"/>
                </a:solidFill>
                <a:effectLst/>
                <a:uLnTx/>
                <a:uFillTx/>
                <a:latin typeface="Calibri" panose="020F0502020204030204"/>
                <a:ea typeface="+mn-ea"/>
                <a:cs typeface="+mn-cs"/>
              </a:rPr>
              <a:t>Yapp</a:t>
            </a:r>
            <a:endParaRPr kumimoji="0" lang="es-CO" sz="2000" b="1"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31" name="Imagen 4">
            <a:extLst>
              <a:ext uri="{FF2B5EF4-FFF2-40B4-BE49-F238E27FC236}">
                <a16:creationId xmlns:a16="http://schemas.microsoft.com/office/drawing/2014/main" id="{4E1A696F-B2AD-4148-BC1E-EEC631124B16}"/>
              </a:ext>
            </a:extLst>
          </p:cNvPr>
          <p:cNvPicPr>
            <a:picLocks noChangeAspect="1"/>
          </p:cNvPicPr>
          <p:nvPr/>
        </p:nvPicPr>
        <p:blipFill>
          <a:blip r:embed="rId3"/>
          <a:stretch>
            <a:fillRect/>
          </a:stretch>
        </p:blipFill>
        <p:spPr>
          <a:xfrm>
            <a:off x="489484" y="1845395"/>
            <a:ext cx="4399729" cy="2261321"/>
          </a:xfrm>
          <a:prstGeom prst="rect">
            <a:avLst/>
          </a:prstGeom>
          <a:ln>
            <a:noFill/>
          </a:ln>
          <a:effectLst>
            <a:outerShdw blurRad="292100" dist="139700" dir="2700000" algn="tl" rotWithShape="0">
              <a:srgbClr val="333333">
                <a:alpha val="65000"/>
              </a:srgbClr>
            </a:outerShdw>
          </a:effectLst>
        </p:spPr>
      </p:pic>
      <p:sp>
        <p:nvSpPr>
          <p:cNvPr id="4" name="Rectángulo 3">
            <a:extLst>
              <a:ext uri="{FF2B5EF4-FFF2-40B4-BE49-F238E27FC236}">
                <a16:creationId xmlns:a16="http://schemas.microsoft.com/office/drawing/2014/main" id="{03D95FEF-3ABF-4FC4-AC8B-C7A2DDE05545}"/>
              </a:ext>
            </a:extLst>
          </p:cNvPr>
          <p:cNvSpPr/>
          <p:nvPr/>
        </p:nvSpPr>
        <p:spPr>
          <a:xfrm>
            <a:off x="511941" y="4195090"/>
            <a:ext cx="434073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https://pideloyapp.com/</a:t>
            </a: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Imagen 24" descr="Imagen que contiene objeto, reloj, medidor&#10;&#10;Descripción generada automáticamente">
            <a:extLst>
              <a:ext uri="{FF2B5EF4-FFF2-40B4-BE49-F238E27FC236}">
                <a16:creationId xmlns:a16="http://schemas.microsoft.com/office/drawing/2014/main" id="{3835DF24-7031-409D-8348-E3A863A70E0B}"/>
              </a:ext>
            </a:extLst>
          </p:cNvPr>
          <p:cNvPicPr>
            <a:picLocks noChangeAspect="1"/>
          </p:cNvPicPr>
          <p:nvPr/>
        </p:nvPicPr>
        <p:blipFill rotWithShape="1">
          <a:blip r:embed="rId5">
            <a:extLst>
              <a:ext uri="{28A0092B-C50C-407E-A947-70E740481C1C}">
                <a14:useLocalDpi xmlns:a14="http://schemas.microsoft.com/office/drawing/2010/main" val="0"/>
              </a:ext>
            </a:extLst>
          </a:blip>
          <a:srcRect l="38316" r="27084"/>
          <a:stretch/>
        </p:blipFill>
        <p:spPr>
          <a:xfrm>
            <a:off x="7970522" y="1090345"/>
            <a:ext cx="3011154" cy="1348935"/>
          </a:xfrm>
          <a:prstGeom prst="rect">
            <a:avLst/>
          </a:prstGeom>
          <a:ln>
            <a:noFill/>
          </a:ln>
          <a:effectLst>
            <a:outerShdw blurRad="292100" dist="139700" dir="2700000" algn="tl" rotWithShape="0">
              <a:srgbClr val="333333">
                <a:alpha val="65000"/>
              </a:srgbClr>
            </a:outerShdw>
          </a:effectLst>
        </p:spPr>
      </p:pic>
      <p:sp>
        <p:nvSpPr>
          <p:cNvPr id="21" name="TextBox 120">
            <a:extLst>
              <a:ext uri="{FF2B5EF4-FFF2-40B4-BE49-F238E27FC236}">
                <a16:creationId xmlns:a16="http://schemas.microsoft.com/office/drawing/2014/main" id="{C7C138A0-20F9-4658-AD3B-67A3B2CF10D2}"/>
              </a:ext>
            </a:extLst>
          </p:cNvPr>
          <p:cNvSpPr txBox="1"/>
          <p:nvPr/>
        </p:nvSpPr>
        <p:spPr>
          <a:xfrm>
            <a:off x="4983081" y="83900"/>
            <a:ext cx="2512017" cy="523220"/>
          </a:xfrm>
          <a:prstGeom prst="rect">
            <a:avLst/>
          </a:prstGeom>
          <a:noFill/>
        </p:spPr>
        <p:txBody>
          <a:bodyPr wrap="square" rtlCol="0">
            <a:spAutoFit/>
          </a:bodyPr>
          <a:lstStyle>
            <a:defPPr>
              <a:defRPr lang="es-CO"/>
            </a:defPPr>
            <a:lvl1pPr algn="ctr">
              <a:defRPr sz="3600" b="1">
                <a:solidFill>
                  <a:schemeClr val="accent5">
                    <a:lumMod val="75000"/>
                  </a:schemeClr>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PLAN REACTIVA </a:t>
            </a:r>
          </a:p>
        </p:txBody>
      </p:sp>
      <p:sp>
        <p:nvSpPr>
          <p:cNvPr id="22" name="Rectángulo 21">
            <a:extLst>
              <a:ext uri="{FF2B5EF4-FFF2-40B4-BE49-F238E27FC236}">
                <a16:creationId xmlns:a16="http://schemas.microsoft.com/office/drawing/2014/main" id="{F451CE46-7905-4AEE-8552-6D8566CC1547}"/>
              </a:ext>
            </a:extLst>
          </p:cNvPr>
          <p:cNvSpPr/>
          <p:nvPr/>
        </p:nvSpPr>
        <p:spPr>
          <a:xfrm>
            <a:off x="5047159" y="522013"/>
            <a:ext cx="238386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Servicios Registrales y  Empresariales virtuales </a:t>
            </a:r>
          </a:p>
        </p:txBody>
      </p:sp>
      <p:cxnSp>
        <p:nvCxnSpPr>
          <p:cNvPr id="20" name="Elbow Connector 115">
            <a:extLst>
              <a:ext uri="{FF2B5EF4-FFF2-40B4-BE49-F238E27FC236}">
                <a16:creationId xmlns:a16="http://schemas.microsoft.com/office/drawing/2014/main" id="{17746A88-CF42-45FC-BBD7-C0450BE1049D}"/>
              </a:ext>
            </a:extLst>
          </p:cNvPr>
          <p:cNvCxnSpPr>
            <a:cxnSpLocks/>
          </p:cNvCxnSpPr>
          <p:nvPr/>
        </p:nvCxnSpPr>
        <p:spPr>
          <a:xfrm>
            <a:off x="8571055" y="242042"/>
            <a:ext cx="1695480" cy="960218"/>
          </a:xfrm>
          <a:prstGeom prst="bentConnector3">
            <a:avLst>
              <a:gd name="adj1" fmla="val 99999"/>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436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Conector: angular 56">
            <a:extLst>
              <a:ext uri="{FF2B5EF4-FFF2-40B4-BE49-F238E27FC236}">
                <a16:creationId xmlns:a16="http://schemas.microsoft.com/office/drawing/2014/main" id="{5FF9CDC0-EE92-45D1-BB2C-6B2233733B8F}"/>
              </a:ext>
            </a:extLst>
          </p:cNvPr>
          <p:cNvCxnSpPr>
            <a:cxnSpLocks/>
            <a:stCxn id="19" idx="3"/>
            <a:endCxn id="5" idx="2"/>
          </p:cNvCxnSpPr>
          <p:nvPr/>
        </p:nvCxnSpPr>
        <p:spPr>
          <a:xfrm flipV="1">
            <a:off x="3877112" y="3749627"/>
            <a:ext cx="1553202" cy="2455048"/>
          </a:xfrm>
          <a:prstGeom prst="bentConnector3">
            <a:avLst>
              <a:gd name="adj1" fmla="val 50000"/>
            </a:avLst>
          </a:prstGeom>
          <a:ln w="5715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Diagrama de flujo: proceso alternativo 36">
            <a:extLst>
              <a:ext uri="{FF2B5EF4-FFF2-40B4-BE49-F238E27FC236}">
                <a16:creationId xmlns:a16="http://schemas.microsoft.com/office/drawing/2014/main" id="{C326465A-3CDC-471F-AB9B-9B0B2BDD956E}"/>
              </a:ext>
            </a:extLst>
          </p:cNvPr>
          <p:cNvSpPr/>
          <p:nvPr/>
        </p:nvSpPr>
        <p:spPr>
          <a:xfrm>
            <a:off x="4132501" y="5163027"/>
            <a:ext cx="6230738" cy="1333738"/>
          </a:xfrm>
          <a:prstGeom prst="flowChartAlternateProcess">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8" name="Diagrama de flujo: proceso alternativo 27">
            <a:extLst>
              <a:ext uri="{FF2B5EF4-FFF2-40B4-BE49-F238E27FC236}">
                <a16:creationId xmlns:a16="http://schemas.microsoft.com/office/drawing/2014/main" id="{38BB85C3-AAC7-43B9-8B1C-A0A9BBD1E559}"/>
              </a:ext>
            </a:extLst>
          </p:cNvPr>
          <p:cNvSpPr/>
          <p:nvPr/>
        </p:nvSpPr>
        <p:spPr>
          <a:xfrm>
            <a:off x="5520761" y="834118"/>
            <a:ext cx="4423322" cy="1333738"/>
          </a:xfrm>
          <a:prstGeom prst="flowChartAlternateProcess">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Diagrama de flujo: proceso alternativo 25">
            <a:extLst>
              <a:ext uri="{FF2B5EF4-FFF2-40B4-BE49-F238E27FC236}">
                <a16:creationId xmlns:a16="http://schemas.microsoft.com/office/drawing/2014/main" id="{0F61AFB0-D999-43A4-B860-C7A69CEFF3EE}"/>
              </a:ext>
            </a:extLst>
          </p:cNvPr>
          <p:cNvSpPr/>
          <p:nvPr/>
        </p:nvSpPr>
        <p:spPr>
          <a:xfrm>
            <a:off x="922906" y="823297"/>
            <a:ext cx="4423322" cy="1333738"/>
          </a:xfrm>
          <a:prstGeom prst="flowChartAlternateProcess">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3" name="Diagrama de flujo: proceso alternativo 22">
            <a:extLst>
              <a:ext uri="{FF2B5EF4-FFF2-40B4-BE49-F238E27FC236}">
                <a16:creationId xmlns:a16="http://schemas.microsoft.com/office/drawing/2014/main" id="{58159661-764E-46A7-B302-353138EC1C12}"/>
              </a:ext>
            </a:extLst>
          </p:cNvPr>
          <p:cNvSpPr/>
          <p:nvPr/>
        </p:nvSpPr>
        <p:spPr>
          <a:xfrm>
            <a:off x="137269" y="2439594"/>
            <a:ext cx="3382983" cy="2837819"/>
          </a:xfrm>
          <a:prstGeom prst="flowChartAlternateProcess">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890A318-753A-41CC-AE84-23C0210BABAF}"/>
              </a:ext>
            </a:extLst>
          </p:cNvPr>
          <p:cNvSpPr>
            <a:spLocks noGrp="1"/>
          </p:cNvSpPr>
          <p:nvPr>
            <p:ph type="title"/>
          </p:nvPr>
        </p:nvSpPr>
        <p:spPr>
          <a:xfrm>
            <a:off x="245966" y="138790"/>
            <a:ext cx="11357230" cy="566548"/>
          </a:xfrm>
        </p:spPr>
        <p:txBody>
          <a:bodyPr>
            <a:noAutofit/>
          </a:bodyPr>
          <a:lstStyle/>
          <a:p>
            <a:pPr algn="ctr"/>
            <a:r>
              <a:rPr lang="es-MX" sz="2400" b="1">
                <a:solidFill>
                  <a:srgbClr val="002060"/>
                </a:solidFill>
                <a:latin typeface="Roboto"/>
                <a:cs typeface="+mn-cs"/>
              </a:rPr>
              <a:t>Integración de Data para el diseño de productos y la toma de decisiones</a:t>
            </a:r>
          </a:p>
        </p:txBody>
      </p:sp>
      <p:sp>
        <p:nvSpPr>
          <p:cNvPr id="5" name="Diagrama de flujo: disco magnético 4">
            <a:extLst>
              <a:ext uri="{FF2B5EF4-FFF2-40B4-BE49-F238E27FC236}">
                <a16:creationId xmlns:a16="http://schemas.microsoft.com/office/drawing/2014/main" id="{6605B477-BB10-4492-A93B-5CE0778B589C}"/>
              </a:ext>
            </a:extLst>
          </p:cNvPr>
          <p:cNvSpPr/>
          <p:nvPr/>
        </p:nvSpPr>
        <p:spPr>
          <a:xfrm>
            <a:off x="5430314" y="3143571"/>
            <a:ext cx="1986220" cy="1212112"/>
          </a:xfrm>
          <a:prstGeom prst="flowChartMagneticDisk">
            <a:avLst/>
          </a:prstGeom>
          <a:solidFill>
            <a:srgbClr val="002060"/>
          </a:solidFill>
          <a:ln>
            <a:solidFill>
              <a:schemeClr val="bg1">
                <a:lumMod val="9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a:ln>
                  <a:noFill/>
                </a:ln>
                <a:solidFill>
                  <a:prstClr val="white"/>
                </a:solidFill>
                <a:effectLst/>
                <a:uLnTx/>
                <a:uFillTx/>
                <a:latin typeface="Calibri" panose="020F0502020204030204"/>
                <a:ea typeface="+mn-ea"/>
                <a:cs typeface="+mn-cs"/>
              </a:rPr>
              <a:t>BD del </a:t>
            </a:r>
            <a:r>
              <a:rPr kumimoji="0" lang="es-CO" sz="1800" b="1" i="0" u="none" strike="noStrike" kern="1200" cap="none" spc="0" normalizeH="0" baseline="0" noProof="0">
                <a:ln>
                  <a:noFill/>
                </a:ln>
                <a:solidFill>
                  <a:prstClr val="white"/>
                </a:solidFill>
                <a:effectLst/>
                <a:uLnTx/>
                <a:uFillTx/>
                <a:latin typeface="Calibri" panose="020F0502020204030204"/>
                <a:ea typeface="+mn-ea"/>
                <a:cs typeface="+mn-cs"/>
              </a:rPr>
              <a:t>negocio</a:t>
            </a:r>
          </a:p>
        </p:txBody>
      </p:sp>
      <p:sp>
        <p:nvSpPr>
          <p:cNvPr id="6" name="Diagrama de flujo: proceso alternativo 5">
            <a:extLst>
              <a:ext uri="{FF2B5EF4-FFF2-40B4-BE49-F238E27FC236}">
                <a16:creationId xmlns:a16="http://schemas.microsoft.com/office/drawing/2014/main" id="{38D8158E-A812-4E7D-99F0-A24DE2E1B994}"/>
              </a:ext>
            </a:extLst>
          </p:cNvPr>
          <p:cNvSpPr/>
          <p:nvPr/>
        </p:nvSpPr>
        <p:spPr>
          <a:xfrm>
            <a:off x="336632" y="4630798"/>
            <a:ext cx="1650995"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Inscripción</a:t>
            </a:r>
          </a:p>
        </p:txBody>
      </p:sp>
      <p:sp>
        <p:nvSpPr>
          <p:cNvPr id="7" name="Diagrama de flujo: proceso alternativo 6">
            <a:extLst>
              <a:ext uri="{FF2B5EF4-FFF2-40B4-BE49-F238E27FC236}">
                <a16:creationId xmlns:a16="http://schemas.microsoft.com/office/drawing/2014/main" id="{B7811228-EB74-42E8-9871-A5466BE83959}"/>
              </a:ext>
            </a:extLst>
          </p:cNvPr>
          <p:cNvSpPr/>
          <p:nvPr/>
        </p:nvSpPr>
        <p:spPr>
          <a:xfrm>
            <a:off x="336631" y="3572591"/>
            <a:ext cx="1650995"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Gestión FSD</a:t>
            </a:r>
          </a:p>
        </p:txBody>
      </p:sp>
      <p:sp>
        <p:nvSpPr>
          <p:cNvPr id="8" name="Diagrama de flujo: proceso alternativo 7">
            <a:extLst>
              <a:ext uri="{FF2B5EF4-FFF2-40B4-BE49-F238E27FC236}">
                <a16:creationId xmlns:a16="http://schemas.microsoft.com/office/drawing/2014/main" id="{FD174442-21C3-4A23-9501-2F2D80657EEF}"/>
              </a:ext>
            </a:extLst>
          </p:cNvPr>
          <p:cNvSpPr/>
          <p:nvPr/>
        </p:nvSpPr>
        <p:spPr>
          <a:xfrm>
            <a:off x="336632" y="4101695"/>
            <a:ext cx="1650995"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Prediagnóstico</a:t>
            </a:r>
          </a:p>
        </p:txBody>
      </p:sp>
      <p:sp>
        <p:nvSpPr>
          <p:cNvPr id="9" name="Diagrama de flujo: proceso alternativo 8">
            <a:extLst>
              <a:ext uri="{FF2B5EF4-FFF2-40B4-BE49-F238E27FC236}">
                <a16:creationId xmlns:a16="http://schemas.microsoft.com/office/drawing/2014/main" id="{84D76EE9-944D-40D5-A7CB-685EF7E6643D}"/>
              </a:ext>
            </a:extLst>
          </p:cNvPr>
          <p:cNvSpPr/>
          <p:nvPr/>
        </p:nvSpPr>
        <p:spPr>
          <a:xfrm>
            <a:off x="336630" y="2514384"/>
            <a:ext cx="1650995"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Consumo</a:t>
            </a:r>
          </a:p>
        </p:txBody>
      </p:sp>
      <p:sp>
        <p:nvSpPr>
          <p:cNvPr id="10" name="Diagrama de flujo: proceso alternativo 9">
            <a:extLst>
              <a:ext uri="{FF2B5EF4-FFF2-40B4-BE49-F238E27FC236}">
                <a16:creationId xmlns:a16="http://schemas.microsoft.com/office/drawing/2014/main" id="{A0853E96-936C-4F52-A5D1-B33ED0337012}"/>
              </a:ext>
            </a:extLst>
          </p:cNvPr>
          <p:cNvSpPr/>
          <p:nvPr/>
        </p:nvSpPr>
        <p:spPr>
          <a:xfrm>
            <a:off x="336631" y="3043487"/>
            <a:ext cx="1650995"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Facilitación y seguimiento</a:t>
            </a:r>
          </a:p>
        </p:txBody>
      </p:sp>
      <p:sp>
        <p:nvSpPr>
          <p:cNvPr id="18" name="Diagrama de flujo: proceso alternativo 17">
            <a:extLst>
              <a:ext uri="{FF2B5EF4-FFF2-40B4-BE49-F238E27FC236}">
                <a16:creationId xmlns:a16="http://schemas.microsoft.com/office/drawing/2014/main" id="{75CBF790-DF35-42BA-B46A-2A883CD7FEE8}"/>
              </a:ext>
            </a:extLst>
          </p:cNvPr>
          <p:cNvSpPr/>
          <p:nvPr/>
        </p:nvSpPr>
        <p:spPr>
          <a:xfrm>
            <a:off x="6148809" y="5296401"/>
            <a:ext cx="1650995"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Información Afiliados</a:t>
            </a:r>
          </a:p>
        </p:txBody>
      </p:sp>
      <p:sp>
        <p:nvSpPr>
          <p:cNvPr id="19" name="Diagrama de flujo: proceso alternativo 18">
            <a:extLst>
              <a:ext uri="{FF2B5EF4-FFF2-40B4-BE49-F238E27FC236}">
                <a16:creationId xmlns:a16="http://schemas.microsoft.com/office/drawing/2014/main" id="{ABDBCED3-BA92-4A6C-99C5-6FF2B2630A28}"/>
              </a:ext>
            </a:extLst>
          </p:cNvPr>
          <p:cNvSpPr/>
          <p:nvPr/>
        </p:nvSpPr>
        <p:spPr>
          <a:xfrm>
            <a:off x="1987625" y="5968234"/>
            <a:ext cx="1889487" cy="472882"/>
          </a:xfrm>
          <a:prstGeom prst="flowChartAlternateProcess">
            <a:avLst/>
          </a:prstGeom>
          <a:solidFill>
            <a:schemeClr val="accent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Encuestas de otras Entidades</a:t>
            </a:r>
          </a:p>
        </p:txBody>
      </p:sp>
      <p:sp>
        <p:nvSpPr>
          <p:cNvPr id="20" name="Diagrama de flujo: proceso alternativo 19">
            <a:extLst>
              <a:ext uri="{FF2B5EF4-FFF2-40B4-BE49-F238E27FC236}">
                <a16:creationId xmlns:a16="http://schemas.microsoft.com/office/drawing/2014/main" id="{288FC3D8-2981-4C5D-BDFD-B71DED11F0EE}"/>
              </a:ext>
            </a:extLst>
          </p:cNvPr>
          <p:cNvSpPr/>
          <p:nvPr/>
        </p:nvSpPr>
        <p:spPr>
          <a:xfrm>
            <a:off x="1243620" y="1419511"/>
            <a:ext cx="1650996"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Hagamos Negocios</a:t>
            </a:r>
          </a:p>
        </p:txBody>
      </p:sp>
      <p:sp>
        <p:nvSpPr>
          <p:cNvPr id="21" name="Diagrama de flujo: proceso alternativo 20">
            <a:extLst>
              <a:ext uri="{FF2B5EF4-FFF2-40B4-BE49-F238E27FC236}">
                <a16:creationId xmlns:a16="http://schemas.microsoft.com/office/drawing/2014/main" id="{69A41AAE-D9D4-4AB4-AB11-4D65EDC53053}"/>
              </a:ext>
            </a:extLst>
          </p:cNvPr>
          <p:cNvSpPr/>
          <p:nvPr/>
        </p:nvSpPr>
        <p:spPr>
          <a:xfrm>
            <a:off x="1243620" y="913726"/>
            <a:ext cx="1650995"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err="1">
                <a:ln>
                  <a:noFill/>
                </a:ln>
                <a:solidFill>
                  <a:srgbClr val="002060"/>
                </a:solidFill>
                <a:effectLst/>
                <a:uLnTx/>
                <a:uFillTx/>
                <a:latin typeface="Calibri" panose="020F0502020204030204"/>
                <a:ea typeface="+mn-ea"/>
                <a:cs typeface="+mn-cs"/>
              </a:rPr>
              <a:t>Market</a:t>
            </a: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 Place</a:t>
            </a:r>
          </a:p>
        </p:txBody>
      </p:sp>
      <p:sp>
        <p:nvSpPr>
          <p:cNvPr id="22" name="Diagrama de flujo: proceso alternativo 21">
            <a:extLst>
              <a:ext uri="{FF2B5EF4-FFF2-40B4-BE49-F238E27FC236}">
                <a16:creationId xmlns:a16="http://schemas.microsoft.com/office/drawing/2014/main" id="{1855206F-0ED3-4056-9EA7-285112DC7736}"/>
              </a:ext>
            </a:extLst>
          </p:cNvPr>
          <p:cNvSpPr/>
          <p:nvPr/>
        </p:nvSpPr>
        <p:spPr>
          <a:xfrm>
            <a:off x="7023519" y="5897840"/>
            <a:ext cx="1650995"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Registro Público</a:t>
            </a:r>
          </a:p>
        </p:txBody>
      </p:sp>
      <p:sp>
        <p:nvSpPr>
          <p:cNvPr id="24" name="Diagrama de flujo: proceso alternativo 23">
            <a:extLst>
              <a:ext uri="{FF2B5EF4-FFF2-40B4-BE49-F238E27FC236}">
                <a16:creationId xmlns:a16="http://schemas.microsoft.com/office/drawing/2014/main" id="{1EC0B05E-E69F-4130-8969-3BE8D3114FD7}"/>
              </a:ext>
            </a:extLst>
          </p:cNvPr>
          <p:cNvSpPr/>
          <p:nvPr/>
        </p:nvSpPr>
        <p:spPr>
          <a:xfrm>
            <a:off x="2129557" y="3580902"/>
            <a:ext cx="1239315"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Plan Reactiva</a:t>
            </a:r>
          </a:p>
        </p:txBody>
      </p:sp>
      <p:sp>
        <p:nvSpPr>
          <p:cNvPr id="25" name="Rectángulo 24">
            <a:extLst>
              <a:ext uri="{FF2B5EF4-FFF2-40B4-BE49-F238E27FC236}">
                <a16:creationId xmlns:a16="http://schemas.microsoft.com/office/drawing/2014/main" id="{D09AF37E-4002-4770-89E6-330151C25434}"/>
              </a:ext>
            </a:extLst>
          </p:cNvPr>
          <p:cNvSpPr/>
          <p:nvPr/>
        </p:nvSpPr>
        <p:spPr>
          <a:xfrm>
            <a:off x="5610362" y="879414"/>
            <a:ext cx="2491151" cy="1323439"/>
          </a:xfrm>
          <a:prstGeom prst="rect">
            <a:avLst/>
          </a:prstGeom>
        </p:spPr>
        <p:txBody>
          <a:bodyPr wrap="square">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s-CO" sz="1050" b="0" i="0" u="none" strike="noStrike" kern="120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mn-cs"/>
              </a:rPr>
              <a:t>- Información en tiempo real con datos del "ciudadano de a pie"</a:t>
            </a:r>
            <a:br>
              <a:rPr kumimoji="0" lang="es-CO" sz="1050" b="0" i="0" u="none" strike="noStrike" kern="120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mn-cs"/>
              </a:rPr>
            </a:br>
            <a:r>
              <a:rPr kumimoji="0" lang="es-CO" sz="1050" b="0" i="0" u="none" strike="noStrike" kern="120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mn-cs"/>
              </a:rPr>
              <a:t>- Reducción de los sesgos en la captura de información</a:t>
            </a:r>
            <a:br>
              <a:rPr kumimoji="0" lang="es-CO" sz="1050" b="0" i="0" u="none" strike="noStrike" kern="120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mn-cs"/>
              </a:rPr>
            </a:br>
            <a:r>
              <a:rPr kumimoji="0" lang="es-CO" sz="1050" b="0" i="0" u="none" strike="noStrike" kern="120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mn-cs"/>
              </a:rPr>
              <a:t>- Control de calidad por técnicas de ciencia de datos e inteligencia artificial</a:t>
            </a:r>
            <a:br>
              <a:rPr kumimoji="0" lang="es-CO" sz="1050" b="0" i="0" u="none" strike="noStrike" kern="120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mn-cs"/>
              </a:rPr>
            </a:br>
            <a:r>
              <a:rPr kumimoji="0" lang="es-CO" sz="1050" b="0" i="0" u="none" strike="noStrike" kern="120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mn-cs"/>
              </a:rPr>
              <a:t>- </a:t>
            </a:r>
            <a:r>
              <a:rPr kumimoji="0" lang="es-CO" sz="1050" b="0" i="0" u="none" strike="noStrike" kern="1200" cap="none" spc="0" normalizeH="0" baseline="0" noProof="0" err="1">
                <a:ln>
                  <a:noFill/>
                </a:ln>
                <a:solidFill>
                  <a:srgbClr val="002060"/>
                </a:solidFill>
                <a:effectLst/>
                <a:uLnTx/>
                <a:uFillTx/>
                <a:latin typeface="Calibri" panose="020F0502020204030204" pitchFamily="34" charset="0"/>
                <a:ea typeface="Times New Roman" panose="02020603050405020304" pitchFamily="18" charset="0"/>
                <a:cs typeface="+mn-cs"/>
              </a:rPr>
              <a:t>Insights</a:t>
            </a:r>
            <a:r>
              <a:rPr kumimoji="0" lang="es-CO" sz="1050" b="0" i="0" u="none" strike="noStrike" kern="120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mn-cs"/>
              </a:rPr>
              <a:t> más potentes para la toma de decisiones</a:t>
            </a:r>
            <a:endParaRPr kumimoji="0" lang="es-CO" sz="105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27" name="Diagrama de flujo: proceso alternativo 26">
            <a:extLst>
              <a:ext uri="{FF2B5EF4-FFF2-40B4-BE49-F238E27FC236}">
                <a16:creationId xmlns:a16="http://schemas.microsoft.com/office/drawing/2014/main" id="{8FB79700-4FB6-47AA-9563-6CA2923023CF}"/>
              </a:ext>
            </a:extLst>
          </p:cNvPr>
          <p:cNvSpPr/>
          <p:nvPr/>
        </p:nvSpPr>
        <p:spPr>
          <a:xfrm>
            <a:off x="3914232" y="919395"/>
            <a:ext cx="1316969" cy="1126608"/>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Dinámicas de Negocios</a:t>
            </a:r>
          </a:p>
        </p:txBody>
      </p:sp>
      <p:sp>
        <p:nvSpPr>
          <p:cNvPr id="29" name="Diagrama de flujo: proceso alternativo 28">
            <a:extLst>
              <a:ext uri="{FF2B5EF4-FFF2-40B4-BE49-F238E27FC236}">
                <a16:creationId xmlns:a16="http://schemas.microsoft.com/office/drawing/2014/main" id="{95D2D4FB-DFB8-478F-B654-27F7A211D485}"/>
              </a:ext>
            </a:extLst>
          </p:cNvPr>
          <p:cNvSpPr/>
          <p:nvPr/>
        </p:nvSpPr>
        <p:spPr>
          <a:xfrm>
            <a:off x="8101513" y="928450"/>
            <a:ext cx="1713585" cy="1126608"/>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rPr>
              <a:t>Analítica avanzada desde redes abiertas de contribuyentes</a:t>
            </a:r>
            <a:endPar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2" name="Diagrama de flujo: proceso alternativo 31">
            <a:extLst>
              <a:ext uri="{FF2B5EF4-FFF2-40B4-BE49-F238E27FC236}">
                <a16:creationId xmlns:a16="http://schemas.microsoft.com/office/drawing/2014/main" id="{FE0916E6-DB8B-4DC4-95F2-AC4F8B58C184}"/>
              </a:ext>
            </a:extLst>
          </p:cNvPr>
          <p:cNvSpPr/>
          <p:nvPr/>
        </p:nvSpPr>
        <p:spPr>
          <a:xfrm>
            <a:off x="5242618" y="5900421"/>
            <a:ext cx="1650995"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Consumo productos CCB</a:t>
            </a:r>
          </a:p>
        </p:txBody>
      </p:sp>
      <p:sp>
        <p:nvSpPr>
          <p:cNvPr id="33" name="Diagrama de flujo: proceso alternativo 32">
            <a:extLst>
              <a:ext uri="{FF2B5EF4-FFF2-40B4-BE49-F238E27FC236}">
                <a16:creationId xmlns:a16="http://schemas.microsoft.com/office/drawing/2014/main" id="{8B763233-58C1-42B1-B8B2-3C304942DA2F}"/>
              </a:ext>
            </a:extLst>
          </p:cNvPr>
          <p:cNvSpPr/>
          <p:nvPr/>
        </p:nvSpPr>
        <p:spPr>
          <a:xfrm>
            <a:off x="4273586" y="5321393"/>
            <a:ext cx="1650995" cy="472882"/>
          </a:xfrm>
          <a:prstGeom prst="flowChartAlternateProcess">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Protocolos de Bioseguridad</a:t>
            </a:r>
          </a:p>
        </p:txBody>
      </p:sp>
      <p:sp>
        <p:nvSpPr>
          <p:cNvPr id="34" name="Diagrama de flujo: proceso alternativo 33">
            <a:extLst>
              <a:ext uri="{FF2B5EF4-FFF2-40B4-BE49-F238E27FC236}">
                <a16:creationId xmlns:a16="http://schemas.microsoft.com/office/drawing/2014/main" id="{ADEE26AC-32CC-4597-91EE-9BE5C18A85ED}"/>
              </a:ext>
            </a:extLst>
          </p:cNvPr>
          <p:cNvSpPr/>
          <p:nvPr/>
        </p:nvSpPr>
        <p:spPr>
          <a:xfrm>
            <a:off x="1535344" y="5321393"/>
            <a:ext cx="1650995" cy="472882"/>
          </a:xfrm>
          <a:prstGeom prst="flowChartAlternateProcess">
            <a:avLst/>
          </a:prstGeom>
          <a:solidFill>
            <a:schemeClr val="accent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Barranquilla Responde</a:t>
            </a:r>
          </a:p>
        </p:txBody>
      </p:sp>
      <p:sp>
        <p:nvSpPr>
          <p:cNvPr id="38" name="Diagrama de flujo: proceso alternativo 37">
            <a:extLst>
              <a:ext uri="{FF2B5EF4-FFF2-40B4-BE49-F238E27FC236}">
                <a16:creationId xmlns:a16="http://schemas.microsoft.com/office/drawing/2014/main" id="{159092BE-64FC-4EEA-8532-22A9362720CC}"/>
              </a:ext>
            </a:extLst>
          </p:cNvPr>
          <p:cNvSpPr/>
          <p:nvPr/>
        </p:nvSpPr>
        <p:spPr>
          <a:xfrm>
            <a:off x="8804420" y="5277413"/>
            <a:ext cx="1443405" cy="1126608"/>
          </a:xfrm>
          <a:prstGeom prst="flowChartAlternateProcess">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Información CCB</a:t>
            </a:r>
          </a:p>
        </p:txBody>
      </p:sp>
      <p:cxnSp>
        <p:nvCxnSpPr>
          <p:cNvPr id="40" name="Conector: angular 39">
            <a:extLst>
              <a:ext uri="{FF2B5EF4-FFF2-40B4-BE49-F238E27FC236}">
                <a16:creationId xmlns:a16="http://schemas.microsoft.com/office/drawing/2014/main" id="{E5230EEB-35D0-4EEC-91CE-D1027E51DB11}"/>
              </a:ext>
            </a:extLst>
          </p:cNvPr>
          <p:cNvCxnSpPr>
            <a:cxnSpLocks/>
            <a:stCxn id="28" idx="2"/>
            <a:endCxn id="5" idx="1"/>
          </p:cNvCxnSpPr>
          <p:nvPr/>
        </p:nvCxnSpPr>
        <p:spPr>
          <a:xfrm rot="5400000">
            <a:off x="6590066" y="2001214"/>
            <a:ext cx="975715" cy="1308998"/>
          </a:xfrm>
          <a:prstGeom prst="bentConnector3">
            <a:avLst/>
          </a:prstGeom>
          <a:ln w="5715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Conector: angular 41">
            <a:extLst>
              <a:ext uri="{FF2B5EF4-FFF2-40B4-BE49-F238E27FC236}">
                <a16:creationId xmlns:a16="http://schemas.microsoft.com/office/drawing/2014/main" id="{EC4E23D8-54C1-4D76-A659-124FE221F31A}"/>
              </a:ext>
            </a:extLst>
          </p:cNvPr>
          <p:cNvCxnSpPr>
            <a:cxnSpLocks/>
            <a:stCxn id="26" idx="2"/>
            <a:endCxn id="5" idx="1"/>
          </p:cNvCxnSpPr>
          <p:nvPr/>
        </p:nvCxnSpPr>
        <p:spPr>
          <a:xfrm rot="16200000" flipH="1">
            <a:off x="4285727" y="1005874"/>
            <a:ext cx="986536" cy="3288857"/>
          </a:xfrm>
          <a:prstGeom prst="bentConnector3">
            <a:avLst>
              <a:gd name="adj1" fmla="val 50000"/>
            </a:avLst>
          </a:prstGeom>
          <a:ln w="5715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Conector: angular 45">
            <a:extLst>
              <a:ext uri="{FF2B5EF4-FFF2-40B4-BE49-F238E27FC236}">
                <a16:creationId xmlns:a16="http://schemas.microsoft.com/office/drawing/2014/main" id="{0EBEA6DB-2556-4880-AFB4-42A066C8AAA0}"/>
              </a:ext>
            </a:extLst>
          </p:cNvPr>
          <p:cNvCxnSpPr>
            <a:cxnSpLocks/>
            <a:stCxn id="23" idx="3"/>
            <a:endCxn id="5" idx="2"/>
          </p:cNvCxnSpPr>
          <p:nvPr/>
        </p:nvCxnSpPr>
        <p:spPr>
          <a:xfrm flipV="1">
            <a:off x="3520252" y="3749627"/>
            <a:ext cx="1910062" cy="108877"/>
          </a:xfrm>
          <a:prstGeom prst="bentConnector3">
            <a:avLst>
              <a:gd name="adj1" fmla="val 50000"/>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a:extLst>
              <a:ext uri="{FF2B5EF4-FFF2-40B4-BE49-F238E27FC236}">
                <a16:creationId xmlns:a16="http://schemas.microsoft.com/office/drawing/2014/main" id="{6EE4B2C2-8C13-45AB-9E42-20AD80D64E7D}"/>
              </a:ext>
            </a:extLst>
          </p:cNvPr>
          <p:cNvCxnSpPr>
            <a:cxnSpLocks/>
            <a:stCxn id="34" idx="3"/>
          </p:cNvCxnSpPr>
          <p:nvPr/>
        </p:nvCxnSpPr>
        <p:spPr>
          <a:xfrm flipV="1">
            <a:off x="3186339" y="3749514"/>
            <a:ext cx="2044862" cy="1808320"/>
          </a:xfrm>
          <a:prstGeom prst="bentConnector3">
            <a:avLst>
              <a:gd name="adj1" fmla="val 29623"/>
            </a:avLst>
          </a:prstGeom>
          <a:ln w="5715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Conector: angular 60">
            <a:extLst>
              <a:ext uri="{FF2B5EF4-FFF2-40B4-BE49-F238E27FC236}">
                <a16:creationId xmlns:a16="http://schemas.microsoft.com/office/drawing/2014/main" id="{DF455B0F-F943-48C4-8536-83C64A7B0EDF}"/>
              </a:ext>
            </a:extLst>
          </p:cNvPr>
          <p:cNvCxnSpPr>
            <a:cxnSpLocks/>
            <a:stCxn id="37" idx="0"/>
            <a:endCxn id="5" idx="3"/>
          </p:cNvCxnSpPr>
          <p:nvPr/>
        </p:nvCxnSpPr>
        <p:spPr>
          <a:xfrm rot="16200000" flipV="1">
            <a:off x="6431975" y="4347132"/>
            <a:ext cx="807344" cy="824446"/>
          </a:xfrm>
          <a:prstGeom prst="bentConnector3">
            <a:avLst/>
          </a:prstGeom>
          <a:ln w="5715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5" name="Imagen 64">
            <a:extLst>
              <a:ext uri="{FF2B5EF4-FFF2-40B4-BE49-F238E27FC236}">
                <a16:creationId xmlns:a16="http://schemas.microsoft.com/office/drawing/2014/main" id="{8BFFF33E-B1CB-4679-A192-870DF0A3512B}"/>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8219594" y="2458757"/>
            <a:ext cx="1169651" cy="1169651"/>
          </a:xfrm>
          <a:prstGeom prst="rect">
            <a:avLst/>
          </a:prstGeom>
        </p:spPr>
      </p:pic>
      <p:cxnSp>
        <p:nvCxnSpPr>
          <p:cNvPr id="67" name="Conector: angular 66">
            <a:extLst>
              <a:ext uri="{FF2B5EF4-FFF2-40B4-BE49-F238E27FC236}">
                <a16:creationId xmlns:a16="http://schemas.microsoft.com/office/drawing/2014/main" id="{06E42A9E-19F3-417D-95C9-F4669559C6D1}"/>
              </a:ext>
            </a:extLst>
          </p:cNvPr>
          <p:cNvCxnSpPr>
            <a:cxnSpLocks/>
            <a:stCxn id="5" idx="4"/>
          </p:cNvCxnSpPr>
          <p:nvPr/>
        </p:nvCxnSpPr>
        <p:spPr>
          <a:xfrm flipV="1">
            <a:off x="7416534" y="3143571"/>
            <a:ext cx="803060" cy="606056"/>
          </a:xfrm>
          <a:prstGeom prst="bentConnector3">
            <a:avLst>
              <a:gd name="adj1" fmla="val 50000"/>
            </a:avLst>
          </a:prstGeom>
          <a:ln w="5715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54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E7546-81B2-44EC-8E44-7BE77B594174}"/>
              </a:ext>
            </a:extLst>
          </p:cNvPr>
          <p:cNvSpPr>
            <a:spLocks noGrp="1"/>
          </p:cNvSpPr>
          <p:nvPr>
            <p:ph type="title"/>
          </p:nvPr>
        </p:nvSpPr>
        <p:spPr>
          <a:xfrm>
            <a:off x="4654297" y="1294105"/>
            <a:ext cx="6274590" cy="1277272"/>
          </a:xfrm>
          <a:noFill/>
        </p:spPr>
        <p:txBody>
          <a:bodyPr vert="horz" lIns="91440" tIns="45720" rIns="91440" bIns="45720" rtlCol="0" anchor="b">
            <a:normAutofit/>
          </a:bodyPr>
          <a:lstStyle/>
          <a:p>
            <a:pPr algn="ctr"/>
            <a:r>
              <a:rPr lang="en-US" sz="2800" b="1" err="1">
                <a:solidFill>
                  <a:srgbClr val="002060"/>
                </a:solidFill>
                <a:latin typeface="Roboto"/>
                <a:cs typeface="+mn-cs"/>
              </a:rPr>
              <a:t>Geomarketing</a:t>
            </a:r>
            <a:r>
              <a:rPr lang="en-US" sz="2800" b="1">
                <a:solidFill>
                  <a:srgbClr val="002060"/>
                </a:solidFill>
                <a:latin typeface="Roboto"/>
                <a:cs typeface="+mn-cs"/>
              </a:rPr>
              <a:t> y </a:t>
            </a:r>
            <a:r>
              <a:rPr lang="en-US" sz="2800" b="1" err="1">
                <a:solidFill>
                  <a:srgbClr val="002060"/>
                </a:solidFill>
                <a:latin typeface="Roboto"/>
                <a:cs typeface="+mn-cs"/>
              </a:rPr>
              <a:t>Tablero</a:t>
            </a:r>
            <a:r>
              <a:rPr lang="en-US" sz="2800" b="1">
                <a:solidFill>
                  <a:srgbClr val="002060"/>
                </a:solidFill>
                <a:latin typeface="Roboto"/>
                <a:cs typeface="+mn-cs"/>
              </a:rPr>
              <a:t> de </a:t>
            </a:r>
            <a:r>
              <a:rPr lang="en-US" sz="2800" b="1" err="1">
                <a:solidFill>
                  <a:srgbClr val="002060"/>
                </a:solidFill>
                <a:latin typeface="Roboto"/>
                <a:cs typeface="+mn-cs"/>
              </a:rPr>
              <a:t>Reactivación</a:t>
            </a:r>
            <a:r>
              <a:rPr lang="en-US" sz="2800" b="1">
                <a:solidFill>
                  <a:srgbClr val="002060"/>
                </a:solidFill>
                <a:latin typeface="Roboto"/>
                <a:cs typeface="+mn-cs"/>
              </a:rPr>
              <a:t> </a:t>
            </a:r>
            <a:r>
              <a:rPr lang="en-US" sz="2800" b="1" err="1">
                <a:solidFill>
                  <a:srgbClr val="002060"/>
                </a:solidFill>
                <a:latin typeface="Roboto"/>
                <a:cs typeface="+mn-cs"/>
              </a:rPr>
              <a:t>Económica</a:t>
            </a:r>
            <a:r>
              <a:rPr lang="en-US" sz="2800" b="1">
                <a:solidFill>
                  <a:srgbClr val="002060"/>
                </a:solidFill>
                <a:latin typeface="Roboto"/>
                <a:cs typeface="+mn-cs"/>
              </a:rPr>
              <a:t> </a:t>
            </a:r>
          </a:p>
        </p:txBody>
      </p:sp>
      <p:pic>
        <p:nvPicPr>
          <p:cNvPr id="4" name="Imagen 3">
            <a:extLst>
              <a:ext uri="{FF2B5EF4-FFF2-40B4-BE49-F238E27FC236}">
                <a16:creationId xmlns:a16="http://schemas.microsoft.com/office/drawing/2014/main" id="{3CA2D218-A0BD-453D-B262-E6B03D361A87}"/>
              </a:ext>
            </a:extLst>
          </p:cNvPr>
          <p:cNvPicPr>
            <a:picLocks noChangeAspect="1"/>
          </p:cNvPicPr>
          <p:nvPr/>
        </p:nvPicPr>
        <p:blipFill rotWithShape="1">
          <a:blip r:embed="rId2"/>
          <a:srcRect r="-2" b="2012"/>
          <a:stretch/>
        </p:blipFill>
        <p:spPr>
          <a:xfrm>
            <a:off x="1" y="10"/>
            <a:ext cx="4654296" cy="6721465"/>
          </a:xfrm>
          <a:prstGeom prst="rect">
            <a:avLst/>
          </a:prstGeom>
          <a:ln>
            <a:noFill/>
          </a:ln>
          <a:effectLst>
            <a:outerShdw blurRad="292100" dist="139700" dir="2700000" algn="tl" rotWithShape="0">
              <a:srgbClr val="333333">
                <a:alpha val="65000"/>
              </a:srgbClr>
            </a:outerShdw>
          </a:effectLst>
        </p:spPr>
      </p:pic>
      <p:sp>
        <p:nvSpPr>
          <p:cNvPr id="3" name="Marcador de número de diapositiva 2">
            <a:extLst>
              <a:ext uri="{FF2B5EF4-FFF2-40B4-BE49-F238E27FC236}">
                <a16:creationId xmlns:a16="http://schemas.microsoft.com/office/drawing/2014/main" id="{BBB56BF2-74CA-47CD-992B-9A38470B0829}"/>
              </a:ext>
            </a:extLst>
          </p:cNvPr>
          <p:cNvSpPr>
            <a:spLocks noGrp="1"/>
          </p:cNvSpPr>
          <p:nvPr>
            <p:ph type="sldNum" sz="quarter" idx="12"/>
          </p:nvPr>
        </p:nvSpPr>
        <p:spPr>
          <a:xfrm>
            <a:off x="10154092" y="6356350"/>
            <a:ext cx="1199707" cy="365125"/>
          </a:xfrm>
          <a:noFill/>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7D44FA7-146A-B541-961D-1AD254C89E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8" name="Rectángulo 37">
            <a:extLst>
              <a:ext uri="{FF2B5EF4-FFF2-40B4-BE49-F238E27FC236}">
                <a16:creationId xmlns:a16="http://schemas.microsoft.com/office/drawing/2014/main" id="{7BD344E0-1AE6-40B4-AAC7-E991BAE9FF74}"/>
              </a:ext>
            </a:extLst>
          </p:cNvPr>
          <p:cNvSpPr/>
          <p:nvPr/>
        </p:nvSpPr>
        <p:spPr>
          <a:xfrm>
            <a:off x="8368154" y="5463798"/>
            <a:ext cx="357187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https://app.powerbi.com/view?r=</a:t>
            </a:r>
            <a:r>
              <a:rPr kumimoji="0" lang="es-CO" sz="900" b="0" i="0" u="none" strike="noStrike" kern="1200" cap="none" spc="0" normalizeH="0" baseline="0" noProof="0">
                <a:ln>
                  <a:noFill/>
                </a:ln>
                <a:solidFill>
                  <a:prstClr val="black"/>
                </a:solidFill>
                <a:effectLst/>
                <a:uLnTx/>
                <a:uFillTx/>
                <a:latin typeface="Calibri" panose="020F0502020204030204"/>
                <a:ea typeface="+mn-ea"/>
                <a:cs typeface="+mn-cs"/>
                <a:hlinkClick r:id="rId3"/>
              </a:rPr>
              <a:t>eyJrIjoiZjc3N2I0NGUtYjQ0Yi00M2E3LWEyMTctODZlNGU1ZTljMGZhIiwidCI6ImQxYmMyNGE0LWQ2N2UtNGRmMi1iYzc2LWU2Y2YxZTViMTk2MSIsImMiOjR9</a:t>
            </a:r>
            <a:endParaRPr kumimoji="0" lang="es-CO"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Rectángulo 38">
            <a:extLst>
              <a:ext uri="{FF2B5EF4-FFF2-40B4-BE49-F238E27FC236}">
                <a16:creationId xmlns:a16="http://schemas.microsoft.com/office/drawing/2014/main" id="{15138F4E-E263-4D55-8B3D-230984057C75}"/>
              </a:ext>
            </a:extLst>
          </p:cNvPr>
          <p:cNvSpPr/>
          <p:nvPr/>
        </p:nvSpPr>
        <p:spPr>
          <a:xfrm>
            <a:off x="4654297" y="5850920"/>
            <a:ext cx="24513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srgbClr val="5B9BD5">
                    <a:lumMod val="50000"/>
                  </a:srgbClr>
                </a:solidFill>
                <a:effectLst/>
                <a:uLnTx/>
                <a:uFillTx/>
                <a:latin typeface="Calibri" panose="020F0502020204030204"/>
                <a:ea typeface="+mn-ea"/>
                <a:cs typeface="+mn-cs"/>
              </a:rPr>
              <a:t>Zona de concentración: centro, calle 72 </a:t>
            </a:r>
            <a:r>
              <a:rPr kumimoji="0" lang="es-MX" sz="1400" b="1" i="0" u="none" strike="noStrike" kern="1200" cap="none" spc="0" normalizeH="0" baseline="0" noProof="0" err="1">
                <a:ln>
                  <a:noFill/>
                </a:ln>
                <a:solidFill>
                  <a:srgbClr val="5B9BD5">
                    <a:lumMod val="50000"/>
                  </a:srgbClr>
                </a:solidFill>
                <a:effectLst/>
                <a:uLnTx/>
                <a:uFillTx/>
                <a:latin typeface="Calibri" panose="020F0502020204030204"/>
                <a:ea typeface="+mn-ea"/>
                <a:cs typeface="+mn-cs"/>
              </a:rPr>
              <a:t>cra</a:t>
            </a:r>
            <a:r>
              <a:rPr kumimoji="0" lang="es-MX" sz="1400" b="1" i="0" u="none" strike="noStrike" kern="1200" cap="none" spc="0" normalizeH="0" baseline="0" noProof="0">
                <a:ln>
                  <a:noFill/>
                </a:ln>
                <a:solidFill>
                  <a:srgbClr val="5B9BD5">
                    <a:lumMod val="50000"/>
                  </a:srgbClr>
                </a:solidFill>
                <a:effectLst/>
                <a:uLnTx/>
                <a:uFillTx/>
                <a:latin typeface="Calibri" panose="020F0502020204030204"/>
                <a:ea typeface="+mn-ea"/>
                <a:cs typeface="+mn-cs"/>
              </a:rPr>
              <a:t> 43 Y  </a:t>
            </a:r>
            <a:r>
              <a:rPr kumimoji="0" lang="es-MX" sz="1400" b="1" i="0" u="none" strike="noStrike" kern="1200" cap="none" spc="0" normalizeH="0" baseline="0" noProof="0" err="1">
                <a:ln>
                  <a:noFill/>
                </a:ln>
                <a:solidFill>
                  <a:srgbClr val="5B9BD5">
                    <a:lumMod val="50000"/>
                  </a:srgbClr>
                </a:solidFill>
                <a:effectLst/>
                <a:uLnTx/>
                <a:uFillTx/>
                <a:latin typeface="Calibri" panose="020F0502020204030204"/>
                <a:ea typeface="+mn-ea"/>
                <a:cs typeface="+mn-cs"/>
              </a:rPr>
              <a:t>cra</a:t>
            </a:r>
            <a:r>
              <a:rPr kumimoji="0" lang="es-MX" sz="1400" b="1" i="0" u="none" strike="noStrike" kern="1200" cap="none" spc="0" normalizeH="0" baseline="0" noProof="0">
                <a:ln>
                  <a:noFill/>
                </a:ln>
                <a:solidFill>
                  <a:srgbClr val="5B9BD5">
                    <a:lumMod val="50000"/>
                  </a:srgbClr>
                </a:solidFill>
                <a:effectLst/>
                <a:uLnTx/>
                <a:uFillTx/>
                <a:latin typeface="Calibri" panose="020F0502020204030204"/>
                <a:ea typeface="+mn-ea"/>
                <a:cs typeface="+mn-cs"/>
              </a:rPr>
              <a:t> 38</a:t>
            </a:r>
            <a:endParaRPr kumimoji="0" lang="es-CO" sz="1400" b="1" i="0" u="none" strike="noStrike" kern="1200" cap="none" spc="0" normalizeH="0" baseline="0" noProof="0">
              <a:ln>
                <a:noFill/>
              </a:ln>
              <a:solidFill>
                <a:srgbClr val="5B9BD5">
                  <a:lumMod val="50000"/>
                </a:srgbClr>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D28D60A0-C198-49CE-B28E-22EDEBCCD6B4}"/>
              </a:ext>
            </a:extLst>
          </p:cNvPr>
          <p:cNvSpPr/>
          <p:nvPr/>
        </p:nvSpPr>
        <p:spPr>
          <a:xfrm>
            <a:off x="5079209" y="3048901"/>
            <a:ext cx="5956012" cy="646331"/>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Estrategia de verificación y mapeo de  empresas inscritas en la Alcaldía para proceso de reactivación</a:t>
            </a:r>
            <a:r>
              <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rPr>
              <a:t>. </a:t>
            </a:r>
          </a:p>
        </p:txBody>
      </p:sp>
      <p:grpSp>
        <p:nvGrpSpPr>
          <p:cNvPr id="40" name="Group 58">
            <a:extLst>
              <a:ext uri="{FF2B5EF4-FFF2-40B4-BE49-F238E27FC236}">
                <a16:creationId xmlns:a16="http://schemas.microsoft.com/office/drawing/2014/main" id="{0C5FC375-A382-4871-A373-F5F8820B3228}"/>
              </a:ext>
            </a:extLst>
          </p:cNvPr>
          <p:cNvGrpSpPr/>
          <p:nvPr/>
        </p:nvGrpSpPr>
        <p:grpSpPr>
          <a:xfrm rot="1831840">
            <a:off x="9576946" y="-820915"/>
            <a:ext cx="4726167" cy="3124199"/>
            <a:chOff x="4334364" y="1256202"/>
            <a:chExt cx="3544625" cy="2343149"/>
          </a:xfrm>
        </p:grpSpPr>
        <p:sp>
          <p:nvSpPr>
            <p:cNvPr id="41" name="Freeform 26">
              <a:extLst>
                <a:ext uri="{FF2B5EF4-FFF2-40B4-BE49-F238E27FC236}">
                  <a16:creationId xmlns:a16="http://schemas.microsoft.com/office/drawing/2014/main" id="{1EB5AA41-5250-493F-A36E-EED847937520}"/>
                </a:ext>
              </a:extLst>
            </p:cNvPr>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27">
              <a:extLst>
                <a:ext uri="{FF2B5EF4-FFF2-40B4-BE49-F238E27FC236}">
                  <a16:creationId xmlns:a16="http://schemas.microsoft.com/office/drawing/2014/main" id="{67780799-9427-4489-A2D5-2D3B1A16C2FE}"/>
                </a:ext>
              </a:extLst>
            </p:cNvPr>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28">
              <a:extLst>
                <a:ext uri="{FF2B5EF4-FFF2-40B4-BE49-F238E27FC236}">
                  <a16:creationId xmlns:a16="http://schemas.microsoft.com/office/drawing/2014/main" id="{ECFA3D38-32BD-4318-94C3-C20334CD44B0}"/>
                </a:ext>
              </a:extLst>
            </p:cNvPr>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29">
              <a:extLst>
                <a:ext uri="{FF2B5EF4-FFF2-40B4-BE49-F238E27FC236}">
                  <a16:creationId xmlns:a16="http://schemas.microsoft.com/office/drawing/2014/main" id="{F753E7C1-D25B-4285-9584-EE7606041A21}"/>
                </a:ext>
              </a:extLst>
            </p:cNvPr>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30">
              <a:extLst>
                <a:ext uri="{FF2B5EF4-FFF2-40B4-BE49-F238E27FC236}">
                  <a16:creationId xmlns:a16="http://schemas.microsoft.com/office/drawing/2014/main" id="{4F110C08-8DE0-4CC4-8C37-8B2B6FFAE267}"/>
                </a:ext>
              </a:extLst>
            </p:cNvPr>
            <p:cNvSpPr>
              <a:spLocks/>
            </p:cNvSpPr>
            <p:nvPr/>
          </p:nvSpPr>
          <p:spPr bwMode="auto">
            <a:xfrm>
              <a:off x="7586889" y="1264030"/>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4687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1D168-C49B-4303-A3A7-17C88AD1C266}"/>
              </a:ext>
            </a:extLst>
          </p:cNvPr>
          <p:cNvSpPr>
            <a:spLocks noGrp="1"/>
          </p:cNvSpPr>
          <p:nvPr>
            <p:ph type="title"/>
          </p:nvPr>
        </p:nvSpPr>
        <p:spPr/>
        <p:txBody>
          <a:bodyPr/>
          <a:lstStyle/>
          <a:p>
            <a:r>
              <a:rPr lang="es-CO" b="1">
                <a:solidFill>
                  <a:srgbClr val="002060"/>
                </a:solidFill>
              </a:rPr>
              <a:t>2.3 Gestión Público – Privada para el Desarrollo Regional </a:t>
            </a:r>
          </a:p>
        </p:txBody>
      </p:sp>
      <p:sp>
        <p:nvSpPr>
          <p:cNvPr id="4" name="Marcador de número de diapositiva 3">
            <a:extLst>
              <a:ext uri="{FF2B5EF4-FFF2-40B4-BE49-F238E27FC236}">
                <a16:creationId xmlns:a16="http://schemas.microsoft.com/office/drawing/2014/main" id="{4BCFE074-5FAA-486F-8D68-79782F2305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44FA7-146A-B541-961D-1AD254C89E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55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B971AC-6DC2-BA4A-AB32-AAE1442A4F4C}"/>
              </a:ext>
            </a:extLst>
          </p:cNvPr>
          <p:cNvSpPr txBox="1"/>
          <p:nvPr/>
        </p:nvSpPr>
        <p:spPr>
          <a:xfrm>
            <a:off x="4081297" y="51463"/>
            <a:ext cx="3967169" cy="523220"/>
          </a:xfrm>
          <a:prstGeom prst="rect">
            <a:avLst/>
          </a:prstGeom>
          <a:noFill/>
        </p:spPr>
        <p:txBody>
          <a:bodyPr wrap="square" rtlCol="0">
            <a:spAutoFit/>
          </a:bodyPr>
          <a:lstStyle>
            <a:defPPr>
              <a:defRPr lang="es-CO"/>
            </a:defPPr>
            <a:lvl1pPr algn="ctr">
              <a:defRPr sz="3600" b="1">
                <a:solidFill>
                  <a:srgbClr val="002060"/>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PLAN REACTIVA</a:t>
            </a:r>
          </a:p>
        </p:txBody>
      </p:sp>
      <p:cxnSp>
        <p:nvCxnSpPr>
          <p:cNvPr id="10" name="Elbow Connector 9">
            <a:extLst>
              <a:ext uri="{FF2B5EF4-FFF2-40B4-BE49-F238E27FC236}">
                <a16:creationId xmlns:a16="http://schemas.microsoft.com/office/drawing/2014/main" id="{A52BA875-73D0-C04D-8ECD-0431E4A6F683}"/>
              </a:ext>
            </a:extLst>
          </p:cNvPr>
          <p:cNvCxnSpPr>
            <a:cxnSpLocks/>
          </p:cNvCxnSpPr>
          <p:nvPr/>
        </p:nvCxnSpPr>
        <p:spPr>
          <a:xfrm rot="10800000" flipV="1">
            <a:off x="1943657" y="251931"/>
            <a:ext cx="1898741" cy="399100"/>
          </a:xfrm>
          <a:prstGeom prst="bentConnector2">
            <a:avLst/>
          </a:prstGeom>
          <a:ln>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BE92C69F-1265-BE40-8211-665B4D2822F1}"/>
              </a:ext>
            </a:extLst>
          </p:cNvPr>
          <p:cNvCxnSpPr>
            <a:cxnSpLocks/>
          </p:cNvCxnSpPr>
          <p:nvPr/>
        </p:nvCxnSpPr>
        <p:spPr>
          <a:xfrm rot="5400000">
            <a:off x="4638416" y="3307580"/>
            <a:ext cx="2852931" cy="1"/>
          </a:xfrm>
          <a:prstGeom prst="bentConnector3">
            <a:avLst>
              <a:gd name="adj1" fmla="val 50000"/>
            </a:avLst>
          </a:prstGeom>
          <a:ln>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0E374750-1766-F74D-8ADD-65B14C27C6B1}"/>
              </a:ext>
            </a:extLst>
          </p:cNvPr>
          <p:cNvCxnSpPr>
            <a:cxnSpLocks/>
          </p:cNvCxnSpPr>
          <p:nvPr/>
        </p:nvCxnSpPr>
        <p:spPr>
          <a:xfrm rot="10800000">
            <a:off x="8466568" y="183501"/>
            <a:ext cx="1858964" cy="409131"/>
          </a:xfrm>
          <a:prstGeom prst="bentConnector3">
            <a:avLst>
              <a:gd name="adj1" fmla="val 189"/>
            </a:avLst>
          </a:prstGeom>
          <a:ln>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CuadroTexto 2">
            <a:extLst>
              <a:ext uri="{FF2B5EF4-FFF2-40B4-BE49-F238E27FC236}">
                <a16:creationId xmlns:a16="http://schemas.microsoft.com/office/drawing/2014/main" id="{B38F2BA0-8AE8-344C-A5A9-D081F92C457E}"/>
              </a:ext>
            </a:extLst>
          </p:cNvPr>
          <p:cNvSpPr txBox="1"/>
          <p:nvPr/>
        </p:nvSpPr>
        <p:spPr>
          <a:xfrm>
            <a:off x="7926100" y="626129"/>
            <a:ext cx="3727509" cy="830997"/>
          </a:xfrm>
          <a:prstGeom prst="rect">
            <a:avLst/>
          </a:prstGeom>
          <a:noFill/>
        </p:spPr>
        <p:txBody>
          <a:bodyPr wrap="square" rtlCol="0">
            <a:spAutoFit/>
          </a:bodyPr>
          <a:lstStyle>
            <a:defPPr>
              <a:defRPr lang="es-CO"/>
            </a:defPPr>
            <a:lvl1pPr algn="ctr">
              <a:defRPr b="1">
                <a:solidFill>
                  <a:schemeClr val="accent1"/>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sng" strike="noStrike" kern="1200" cap="none" spc="0" normalizeH="0" baseline="0" noProof="0">
                <a:ln>
                  <a:noFill/>
                </a:ln>
                <a:solidFill>
                  <a:srgbClr val="002060"/>
                </a:solidFill>
                <a:effectLst/>
                <a:uLnTx/>
                <a:uFillTx/>
                <a:latin typeface="Calibri" panose="020F0502020204030204"/>
                <a:ea typeface="+mn-ea"/>
                <a:cs typeface="+mn-cs"/>
              </a:rPr>
              <a:t>Conexiones e innovación ciudadana:</a:t>
            </a:r>
          </a:p>
        </p:txBody>
      </p:sp>
      <p:sp>
        <p:nvSpPr>
          <p:cNvPr id="18" name="CuadroTexto 2">
            <a:extLst>
              <a:ext uri="{FF2B5EF4-FFF2-40B4-BE49-F238E27FC236}">
                <a16:creationId xmlns:a16="http://schemas.microsoft.com/office/drawing/2014/main" id="{A50C6F96-380E-0E40-A02C-5090ED7F2154}"/>
              </a:ext>
            </a:extLst>
          </p:cNvPr>
          <p:cNvSpPr txBox="1"/>
          <p:nvPr/>
        </p:nvSpPr>
        <p:spPr>
          <a:xfrm>
            <a:off x="-368556" y="625401"/>
            <a:ext cx="5199358" cy="4001095"/>
          </a:xfrm>
          <a:prstGeom prst="rect">
            <a:avLst/>
          </a:prstGeom>
          <a:noFill/>
        </p:spPr>
        <p:txBody>
          <a:bodyPr wrap="square" rtlCol="0">
            <a:spAutoFit/>
          </a:bodyPr>
          <a:lstStyle>
            <a:defPPr>
              <a:defRPr lang="es-CO"/>
            </a:defPPr>
            <a:lvl1pPr algn="ctr">
              <a:defRPr b="1">
                <a:solidFill>
                  <a:schemeClr val="accent1"/>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sng" strike="noStrike" kern="1200" cap="none" spc="0" normalizeH="0" baseline="0" noProof="0">
                <a:ln>
                  <a:noFill/>
                </a:ln>
                <a:solidFill>
                  <a:srgbClr val="002060"/>
                </a:solidFill>
                <a:effectLst/>
                <a:uLnTx/>
                <a:uFillTx/>
                <a:latin typeface="Calibri" panose="020F0502020204030204"/>
                <a:ea typeface="+mn-ea"/>
                <a:cs typeface="+mn-cs"/>
              </a:rPr>
              <a:t>Gestión del Territorio: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O" sz="1600" b="1" i="0" u="none" strike="noStrike" kern="1200" cap="none" spc="0" normalizeH="0" baseline="0" noProof="0">
              <a:ln>
                <a:noFill/>
              </a:ln>
              <a:solidFill>
                <a:srgbClr val="00206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1" i="0" u="none" strike="noStrike" kern="1200" cap="none" spc="0" normalizeH="0" baseline="0" noProof="0">
                <a:ln>
                  <a:noFill/>
                </a:ln>
                <a:solidFill>
                  <a:srgbClr val="002060"/>
                </a:solidFill>
                <a:effectLst/>
                <a:uLnTx/>
                <a:uFillTx/>
                <a:latin typeface="Calibri" panose="020F0502020204030204"/>
                <a:ea typeface="+mn-ea"/>
                <a:cs typeface="+mn-cs"/>
              </a:rPr>
              <a:t>Mesa técnica Interinstitucional de  proyectos clave de la región:</a:t>
            </a:r>
            <a:r>
              <a:rPr kumimoji="0" lang="es-CO" sz="1400" b="1" i="0" u="none" strike="noStrike" kern="1200" cap="none" spc="0" normalizeH="0" baseline="0" noProof="0">
                <a:ln>
                  <a:noFill/>
                </a:ln>
                <a:solidFill>
                  <a:srgbClr val="002060"/>
                </a:solidFill>
                <a:effectLst/>
                <a:uLnTx/>
                <a:uFillTx/>
                <a:latin typeface="Calibri" panose="020F0502020204030204"/>
                <a:ea typeface="+mn-ea"/>
                <a:cs typeface="+mn-cs"/>
              </a:rPr>
              <a:t> </a:t>
            </a:r>
            <a:r>
              <a:rPr kumimoji="0" lang="es-CO" sz="1400" b="0" i="1" u="none" strike="noStrike" kern="1200" cap="none" spc="0" normalizeH="0" baseline="0" noProof="0">
                <a:ln>
                  <a:noFill/>
                </a:ln>
                <a:solidFill>
                  <a:srgbClr val="002060"/>
                </a:solidFill>
                <a:effectLst/>
                <a:uLnTx/>
                <a:uFillTx/>
                <a:latin typeface="Calibri" panose="020F0502020204030204"/>
                <a:ea typeface="+mn-ea"/>
                <a:cs typeface="+mn-cs"/>
              </a:rPr>
              <a:t>Puerto, Electricaribe, Justicia.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400" i="1">
              <a:solidFill>
                <a:srgbClr val="002060"/>
              </a:solidFill>
              <a:latin typeface="Calibri" panose="020F0502020204030204"/>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O" sz="1400" b="0" i="1" u="none" strike="noStrike" kern="1200" cap="none" spc="0" normalizeH="0" baseline="0" noProof="0">
              <a:ln>
                <a:noFill/>
              </a:ln>
              <a:solidFill>
                <a:srgbClr val="002060"/>
              </a:solidFill>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es-CO" sz="1400" b="0" i="1" u="none" strike="noStrike" kern="1200" cap="none" spc="0" normalizeH="0" baseline="0" noProof="0">
                <a:ln>
                  <a:noFill/>
                </a:ln>
                <a:solidFill>
                  <a:srgbClr val="002060"/>
                </a:solidFill>
                <a:effectLst/>
                <a:uLnTx/>
                <a:uFillTx/>
                <a:latin typeface="Calibri" panose="020F0502020204030204"/>
                <a:ea typeface="+mn-ea"/>
                <a:cs typeface="+mn-cs"/>
              </a:rPr>
              <a:t> </a:t>
            </a:r>
            <a:endParaRPr kumimoji="0" lang="es-CO" sz="1400" b="1" i="0" u="none" strike="noStrike" kern="1200" cap="none" spc="0" normalizeH="0" baseline="0" noProof="0">
              <a:ln>
                <a:noFill/>
              </a:ln>
              <a:solidFill>
                <a:srgbClr val="00206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1" i="0" u="none" strike="noStrike" kern="1200" cap="none" spc="0" normalizeH="0" baseline="0" noProof="0">
                <a:ln>
                  <a:noFill/>
                </a:ln>
                <a:solidFill>
                  <a:srgbClr val="002060"/>
                </a:solidFill>
                <a:effectLst/>
                <a:uLnTx/>
                <a:uFillTx/>
                <a:latin typeface="Calibri" panose="020F0502020204030204"/>
                <a:ea typeface="+mn-ea"/>
                <a:cs typeface="+mn-cs"/>
              </a:rPr>
              <a:t>Comité Unificado de Crisis del sector privado y mesa de articulación con el sector público</a:t>
            </a:r>
          </a:p>
          <a:p>
            <a:pPr marR="0" lvl="1" algn="l" defTabSz="914400" rtl="0" eaLnBrk="1" fontAlgn="auto" latinLnBrk="0" hangingPunct="1">
              <a:lnSpc>
                <a:spcPct val="100000"/>
              </a:lnSpc>
              <a:spcBef>
                <a:spcPts val="0"/>
              </a:spcBef>
              <a:spcAft>
                <a:spcPts val="0"/>
              </a:spcAft>
              <a:buClrTx/>
              <a:buSzTx/>
              <a:tabLst/>
              <a:defRPr/>
            </a:pPr>
            <a:endParaRPr kumimoji="0" lang="es-CO" sz="1600" b="1" i="0" u="none" strike="noStrike" kern="1200" cap="none" spc="0" normalizeH="0" baseline="0" noProof="0">
              <a:ln>
                <a:noFill/>
              </a:ln>
              <a:solidFill>
                <a:srgbClr val="00206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O" sz="1600" b="1" i="0" u="none" strike="noStrike" kern="1200" cap="none" spc="0" normalizeH="0" baseline="0" noProof="0">
              <a:ln>
                <a:noFill/>
              </a:ln>
              <a:solidFill>
                <a:srgbClr val="00206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O" sz="1400" b="1" i="0" u="none" strike="noStrike" kern="1200" cap="none" spc="0" normalizeH="0" baseline="0" noProof="0">
              <a:ln>
                <a:noFill/>
              </a:ln>
              <a:solidFill>
                <a:srgbClr val="00206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O" sz="1600" b="1" i="0" u="none" strike="noStrike" kern="1200" cap="none" spc="0" normalizeH="0" baseline="0" noProof="0">
              <a:ln>
                <a:noFill/>
              </a:ln>
              <a:solidFill>
                <a:srgbClr val="00206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600" b="1">
              <a:solidFill>
                <a:srgbClr val="002060"/>
              </a:solidFill>
              <a:latin typeface="Calibri" panose="020F0502020204030204"/>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1" i="0" u="none" strike="noStrike" kern="1200" cap="none" spc="0" normalizeH="0" baseline="0" noProof="0">
                <a:ln>
                  <a:noFill/>
                </a:ln>
                <a:solidFill>
                  <a:srgbClr val="002060"/>
                </a:solidFill>
                <a:effectLst/>
                <a:uLnTx/>
                <a:uFillTx/>
                <a:latin typeface="Calibri" panose="020F0502020204030204"/>
                <a:ea typeface="+mn-ea"/>
                <a:cs typeface="+mn-cs"/>
              </a:rPr>
              <a:t>Tablero de Impacto y Políticas Públicas COVID-19</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nvGrpSpPr>
          <p:cNvPr id="22" name="Group 58">
            <a:extLst>
              <a:ext uri="{FF2B5EF4-FFF2-40B4-BE49-F238E27FC236}">
                <a16:creationId xmlns:a16="http://schemas.microsoft.com/office/drawing/2014/main" id="{429A0F13-8DDE-4349-9FC0-72B97D65CF7C}"/>
              </a:ext>
            </a:extLst>
          </p:cNvPr>
          <p:cNvGrpSpPr/>
          <p:nvPr/>
        </p:nvGrpSpPr>
        <p:grpSpPr>
          <a:xfrm>
            <a:off x="3786233" y="-1412925"/>
            <a:ext cx="4726167" cy="3124199"/>
            <a:chOff x="4334364" y="1256202"/>
            <a:chExt cx="3544625" cy="2343149"/>
          </a:xfrm>
        </p:grpSpPr>
        <p:sp>
          <p:nvSpPr>
            <p:cNvPr id="23" name="Freeform 26">
              <a:extLst>
                <a:ext uri="{FF2B5EF4-FFF2-40B4-BE49-F238E27FC236}">
                  <a16:creationId xmlns:a16="http://schemas.microsoft.com/office/drawing/2014/main" id="{8B36565B-9301-4C52-A374-94CD076D23FB}"/>
                </a:ext>
              </a:extLst>
            </p:cNvPr>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7">
              <a:extLst>
                <a:ext uri="{FF2B5EF4-FFF2-40B4-BE49-F238E27FC236}">
                  <a16:creationId xmlns:a16="http://schemas.microsoft.com/office/drawing/2014/main" id="{E1FA901A-A4CA-4D4B-9F9D-5565B657EC84}"/>
                </a:ext>
              </a:extLst>
            </p:cNvPr>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8">
              <a:extLst>
                <a:ext uri="{FF2B5EF4-FFF2-40B4-BE49-F238E27FC236}">
                  <a16:creationId xmlns:a16="http://schemas.microsoft.com/office/drawing/2014/main" id="{585C52B1-8924-422C-9ED2-6BE6BA96ECE7}"/>
                </a:ext>
              </a:extLst>
            </p:cNvPr>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9">
              <a:extLst>
                <a:ext uri="{FF2B5EF4-FFF2-40B4-BE49-F238E27FC236}">
                  <a16:creationId xmlns:a16="http://schemas.microsoft.com/office/drawing/2014/main" id="{CC0CC8E6-1EE0-414C-9D74-DE0DCF4AE05C}"/>
                </a:ext>
              </a:extLst>
            </p:cNvPr>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30">
              <a:extLst>
                <a:ext uri="{FF2B5EF4-FFF2-40B4-BE49-F238E27FC236}">
                  <a16:creationId xmlns:a16="http://schemas.microsoft.com/office/drawing/2014/main" id="{05DAF270-2CC6-401B-A458-34102E7F12A5}"/>
                </a:ext>
              </a:extLst>
            </p:cNvPr>
            <p:cNvSpPr>
              <a:spLocks/>
            </p:cNvSpPr>
            <p:nvPr/>
          </p:nvSpPr>
          <p:spPr bwMode="auto">
            <a:xfrm>
              <a:off x="7586889" y="1264030"/>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 name="Rectángulo 27">
            <a:extLst>
              <a:ext uri="{FF2B5EF4-FFF2-40B4-BE49-F238E27FC236}">
                <a16:creationId xmlns:a16="http://schemas.microsoft.com/office/drawing/2014/main" id="{3DBFAB3F-0721-4AC5-95F7-8047646B6EEA}"/>
              </a:ext>
            </a:extLst>
          </p:cNvPr>
          <p:cNvSpPr/>
          <p:nvPr/>
        </p:nvSpPr>
        <p:spPr>
          <a:xfrm>
            <a:off x="4042396" y="4755219"/>
            <a:ext cx="46912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sng" strike="noStrike" kern="1200" cap="none" spc="0" normalizeH="0" baseline="0" noProof="0">
                <a:ln>
                  <a:noFill/>
                </a:ln>
                <a:solidFill>
                  <a:srgbClr val="002060"/>
                </a:solidFill>
                <a:effectLst/>
                <a:uLnTx/>
                <a:uFillTx/>
                <a:latin typeface="Calibri" panose="020F0502020204030204"/>
                <a:ea typeface="+mn-ea"/>
                <a:cs typeface="+mn-cs"/>
              </a:rPr>
              <a:t>Comité Desarrollo Local y Regional </a:t>
            </a:r>
          </a:p>
        </p:txBody>
      </p:sp>
      <p:sp>
        <p:nvSpPr>
          <p:cNvPr id="19" name="Rectángulo 18">
            <a:extLst>
              <a:ext uri="{FF2B5EF4-FFF2-40B4-BE49-F238E27FC236}">
                <a16:creationId xmlns:a16="http://schemas.microsoft.com/office/drawing/2014/main" id="{BCCCD751-0D9B-4557-AC77-4E6786CC51F4}"/>
              </a:ext>
            </a:extLst>
          </p:cNvPr>
          <p:cNvSpPr/>
          <p:nvPr/>
        </p:nvSpPr>
        <p:spPr>
          <a:xfrm>
            <a:off x="6526127" y="1584478"/>
            <a:ext cx="5419344" cy="369332"/>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Imagina Soluciones COVID 2020-Caribe Innova</a:t>
            </a:r>
          </a:p>
        </p:txBody>
      </p:sp>
      <p:sp>
        <p:nvSpPr>
          <p:cNvPr id="29" name="Title 3">
            <a:extLst>
              <a:ext uri="{FF2B5EF4-FFF2-40B4-BE49-F238E27FC236}">
                <a16:creationId xmlns:a16="http://schemas.microsoft.com/office/drawing/2014/main" id="{A9F005D7-3284-47A9-9564-75C62EFB6E75}"/>
              </a:ext>
            </a:extLst>
          </p:cNvPr>
          <p:cNvSpPr txBox="1">
            <a:spLocks/>
          </p:cNvSpPr>
          <p:nvPr/>
        </p:nvSpPr>
        <p:spPr>
          <a:xfrm>
            <a:off x="4377535" y="285925"/>
            <a:ext cx="3472270" cy="7159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a:ln>
                  <a:noFill/>
                </a:ln>
                <a:solidFill>
                  <a:srgbClr val="002060"/>
                </a:solidFill>
                <a:effectLst/>
                <a:uLnTx/>
                <a:uFillTx/>
                <a:latin typeface="Roboto"/>
                <a:ea typeface="+mj-ea"/>
                <a:cs typeface="+mj-cs"/>
              </a:rPr>
              <a:t>Gestión público- privada</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a:ln>
                  <a:noFill/>
                </a:ln>
                <a:solidFill>
                  <a:srgbClr val="002060"/>
                </a:solidFill>
                <a:effectLst/>
                <a:uLnTx/>
                <a:uFillTx/>
                <a:latin typeface="Roboto"/>
                <a:ea typeface="+mj-ea"/>
                <a:cs typeface="+mj-cs"/>
              </a:rPr>
              <a:t> para el desarrollo regional</a:t>
            </a:r>
          </a:p>
        </p:txBody>
      </p:sp>
      <p:sp>
        <p:nvSpPr>
          <p:cNvPr id="30" name="Rectángulo 29">
            <a:extLst>
              <a:ext uri="{FF2B5EF4-FFF2-40B4-BE49-F238E27FC236}">
                <a16:creationId xmlns:a16="http://schemas.microsoft.com/office/drawing/2014/main" id="{7CCB292F-885E-4AD0-876A-7FC284CD3794}"/>
              </a:ext>
            </a:extLst>
          </p:cNvPr>
          <p:cNvSpPr/>
          <p:nvPr/>
        </p:nvSpPr>
        <p:spPr>
          <a:xfrm>
            <a:off x="9048226" y="5306376"/>
            <a:ext cx="2906467" cy="646331"/>
          </a:xfrm>
          <a:prstGeom prst="rect">
            <a:avLst/>
          </a:prstGeom>
          <a:solidFill>
            <a:srgbClr val="002060"/>
          </a:solidFill>
          <a:effectLst>
            <a:outerShdw blurRad="50800" dist="38100" algn="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white"/>
                </a:solidFill>
                <a:effectLst/>
                <a:uLnTx/>
                <a:uFillTx/>
                <a:latin typeface="Calibri" panose="020F0502020204030204"/>
                <a:ea typeface="+mn-ea"/>
                <a:cs typeface="+mn-cs"/>
              </a:rPr>
              <a:t>Construcción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white"/>
                </a:solidFill>
                <a:effectLst/>
                <a:uLnTx/>
                <a:uFillTx/>
                <a:latin typeface="Calibri" panose="020F0502020204030204"/>
                <a:ea typeface="+mn-ea"/>
                <a:cs typeface="+mn-cs"/>
              </a:rPr>
              <a:t>Fundación Santo Domingo</a:t>
            </a:r>
          </a:p>
        </p:txBody>
      </p:sp>
      <p:sp>
        <p:nvSpPr>
          <p:cNvPr id="3" name="Rectángulo 2">
            <a:extLst>
              <a:ext uri="{FF2B5EF4-FFF2-40B4-BE49-F238E27FC236}">
                <a16:creationId xmlns:a16="http://schemas.microsoft.com/office/drawing/2014/main" id="{0FA2ABA4-5959-4C6C-B28B-7B5E0D147323}"/>
              </a:ext>
            </a:extLst>
          </p:cNvPr>
          <p:cNvSpPr/>
          <p:nvPr/>
        </p:nvSpPr>
        <p:spPr>
          <a:xfrm>
            <a:off x="805885" y="5306375"/>
            <a:ext cx="2117443" cy="646331"/>
          </a:xfrm>
          <a:prstGeom prst="rect">
            <a:avLst/>
          </a:prstGeom>
          <a:solidFill>
            <a:srgbClr val="002060"/>
          </a:solidFill>
          <a:effectLst>
            <a:outerShdw blurRad="50800" dist="38100" algn="l" rotWithShape="0">
              <a:prstClr val="black">
                <a:alpha val="40000"/>
              </a:prstClr>
            </a:outerShdw>
          </a:effectLst>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prstClr val="white"/>
                </a:solidFill>
                <a:effectLst/>
                <a:uLnTx/>
                <a:uFillTx/>
                <a:latin typeface="Calibri" panose="020F0502020204030204"/>
                <a:ea typeface="+mn-ea"/>
                <a:cs typeface="+mn-cs"/>
              </a:rPr>
              <a:t>Movilidad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prstClr val="white"/>
                </a:solidFill>
                <a:effectLst/>
                <a:uLnTx/>
                <a:uFillTx/>
                <a:latin typeface="Calibri" panose="020F0502020204030204"/>
                <a:ea typeface="+mn-ea"/>
                <a:cs typeface="+mn-cs"/>
              </a:rPr>
              <a:t>CCB y ProBaq</a:t>
            </a:r>
          </a:p>
        </p:txBody>
      </p:sp>
      <p:sp>
        <p:nvSpPr>
          <p:cNvPr id="4" name="Rectángulo 3">
            <a:extLst>
              <a:ext uri="{FF2B5EF4-FFF2-40B4-BE49-F238E27FC236}">
                <a16:creationId xmlns:a16="http://schemas.microsoft.com/office/drawing/2014/main" id="{3FC6B049-6239-41B9-96FE-EAA60A240297}"/>
              </a:ext>
            </a:extLst>
          </p:cNvPr>
          <p:cNvSpPr/>
          <p:nvPr/>
        </p:nvSpPr>
        <p:spPr>
          <a:xfrm>
            <a:off x="3151126" y="5306376"/>
            <a:ext cx="2457956" cy="646331"/>
          </a:xfrm>
          <a:prstGeom prst="rect">
            <a:avLst/>
          </a:prstGeom>
          <a:solidFill>
            <a:srgbClr val="002060"/>
          </a:solidFill>
          <a:effectLst>
            <a:outerShdw blurRad="50800" dist="38100" algn="l" rotWithShape="0">
              <a:prstClr val="black">
                <a:alpha val="40000"/>
              </a:prstClr>
            </a:outerShdw>
          </a:effectLst>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prstClr val="white"/>
                </a:solidFill>
                <a:effectLst/>
                <a:uLnTx/>
                <a:uFillTx/>
                <a:latin typeface="Calibri" panose="020F0502020204030204"/>
                <a:ea typeface="+mn-ea"/>
                <a:cs typeface="+mn-cs"/>
              </a:rPr>
              <a:t>Educación</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prstClr val="white"/>
                </a:solidFill>
                <a:effectLst/>
                <a:uLnTx/>
                <a:uFillTx/>
                <a:latin typeface="Calibri" panose="020F0502020204030204"/>
                <a:ea typeface="+mn-ea"/>
                <a:cs typeface="+mn-cs"/>
              </a:rPr>
              <a:t>CCB y Uninorte</a:t>
            </a:r>
          </a:p>
        </p:txBody>
      </p:sp>
      <p:sp>
        <p:nvSpPr>
          <p:cNvPr id="31" name="Rectángulo 30">
            <a:extLst>
              <a:ext uri="{FF2B5EF4-FFF2-40B4-BE49-F238E27FC236}">
                <a16:creationId xmlns:a16="http://schemas.microsoft.com/office/drawing/2014/main" id="{FE10F768-5F93-BD4E-A5D1-D9FA83C6D27F}"/>
              </a:ext>
            </a:extLst>
          </p:cNvPr>
          <p:cNvSpPr/>
          <p:nvPr/>
        </p:nvSpPr>
        <p:spPr>
          <a:xfrm>
            <a:off x="5836966" y="5306376"/>
            <a:ext cx="2906467" cy="646331"/>
          </a:xfrm>
          <a:prstGeom prst="rect">
            <a:avLst/>
          </a:prstGeom>
          <a:solidFill>
            <a:srgbClr val="002060"/>
          </a:solidFill>
          <a:effectLst>
            <a:outerShdw blurRad="50800" dist="38100" algn="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white"/>
                </a:solidFill>
                <a:effectLst/>
                <a:uLnTx/>
                <a:uFillTx/>
                <a:latin typeface="Calibri" panose="020F0502020204030204"/>
                <a:ea typeface="+mn-ea"/>
                <a:cs typeface="+mn-cs"/>
              </a:rPr>
              <a:t>Agropecuario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white"/>
                </a:solidFill>
                <a:effectLst/>
                <a:uLnTx/>
                <a:uFillTx/>
                <a:latin typeface="Calibri" panose="020F0502020204030204"/>
                <a:ea typeface="+mn-ea"/>
                <a:cs typeface="+mn-cs"/>
              </a:rPr>
              <a:t>CCB y Fundesarrollo</a:t>
            </a:r>
          </a:p>
        </p:txBody>
      </p:sp>
    </p:spTree>
    <p:extLst>
      <p:ext uri="{BB962C8B-B14F-4D97-AF65-F5344CB8AC3E}">
        <p14:creationId xmlns:p14="http://schemas.microsoft.com/office/powerpoint/2010/main" val="67350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Diagrama 4">
            <a:extLst>
              <a:ext uri="{FF2B5EF4-FFF2-40B4-BE49-F238E27FC236}">
                <a16:creationId xmlns:a16="http://schemas.microsoft.com/office/drawing/2014/main" id="{8AA03ED2-1E86-E34D-B9EE-4AA1CFADEFBB}"/>
              </a:ext>
            </a:extLst>
          </p:cNvPr>
          <p:cNvGraphicFramePr/>
          <p:nvPr>
            <p:extLst>
              <p:ext uri="{D42A27DB-BD31-4B8C-83A1-F6EECF244321}">
                <p14:modId xmlns:p14="http://schemas.microsoft.com/office/powerpoint/2010/main" val="431400355"/>
              </p:ext>
            </p:extLst>
          </p:nvPr>
        </p:nvGraphicFramePr>
        <p:xfrm>
          <a:off x="6816997" y="1152035"/>
          <a:ext cx="4350949" cy="528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entágono 5">
            <a:extLst>
              <a:ext uri="{FF2B5EF4-FFF2-40B4-BE49-F238E27FC236}">
                <a16:creationId xmlns:a16="http://schemas.microsoft.com/office/drawing/2014/main" id="{A340B88F-0C04-E843-B82F-67D638EE8FC2}"/>
              </a:ext>
            </a:extLst>
          </p:cNvPr>
          <p:cNvSpPr/>
          <p:nvPr/>
        </p:nvSpPr>
        <p:spPr>
          <a:xfrm>
            <a:off x="1838274" y="4727677"/>
            <a:ext cx="1619618" cy="539253"/>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Encuesta Ritmo Empresarial</a:t>
            </a:r>
            <a:endParaRPr lang="es-CO" b="1" dirty="0">
              <a:solidFill>
                <a:schemeClr val="tx1"/>
              </a:solidFill>
            </a:endParaRPr>
          </a:p>
        </p:txBody>
      </p:sp>
      <p:sp>
        <p:nvSpPr>
          <p:cNvPr id="7" name="Pentágono 6">
            <a:extLst>
              <a:ext uri="{FF2B5EF4-FFF2-40B4-BE49-F238E27FC236}">
                <a16:creationId xmlns:a16="http://schemas.microsoft.com/office/drawing/2014/main" id="{EBBFA03A-79E5-8447-82EF-45EBA0661C74}"/>
              </a:ext>
            </a:extLst>
          </p:cNvPr>
          <p:cNvSpPr/>
          <p:nvPr/>
        </p:nvSpPr>
        <p:spPr>
          <a:xfrm>
            <a:off x="1838273" y="5899581"/>
            <a:ext cx="1619619" cy="539254"/>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Encuesta Confecamaras</a:t>
            </a:r>
            <a:endParaRPr lang="es-CO" b="1" dirty="0">
              <a:solidFill>
                <a:schemeClr val="tx1"/>
              </a:solidFill>
            </a:endParaRPr>
          </a:p>
        </p:txBody>
      </p:sp>
      <p:pic>
        <p:nvPicPr>
          <p:cNvPr id="10" name="Imagen 9" descr="Imagen que contiene azul, panal, pastel, tabla&#10;&#10;Descripción generada automáticamente">
            <a:extLst>
              <a:ext uri="{FF2B5EF4-FFF2-40B4-BE49-F238E27FC236}">
                <a16:creationId xmlns:a16="http://schemas.microsoft.com/office/drawing/2014/main" id="{0E4EF78F-C63D-5443-833C-E69EB57AE7A3}"/>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83135" y="1035419"/>
            <a:ext cx="2896254" cy="1451514"/>
          </a:xfrm>
          <a:prstGeom prst="rect">
            <a:avLst/>
          </a:prstGeom>
        </p:spPr>
      </p:pic>
      <p:cxnSp>
        <p:nvCxnSpPr>
          <p:cNvPr id="11" name="Conector angular 10">
            <a:extLst>
              <a:ext uri="{FF2B5EF4-FFF2-40B4-BE49-F238E27FC236}">
                <a16:creationId xmlns:a16="http://schemas.microsoft.com/office/drawing/2014/main" id="{C8C1E0B0-1239-1C4E-8818-17297ED1E26D}"/>
              </a:ext>
            </a:extLst>
          </p:cNvPr>
          <p:cNvCxnSpPr>
            <a:cxnSpLocks/>
            <a:stCxn id="34" idx="3"/>
            <a:endCxn id="5" idx="0"/>
          </p:cNvCxnSpPr>
          <p:nvPr/>
        </p:nvCxnSpPr>
        <p:spPr>
          <a:xfrm flipV="1">
            <a:off x="3837802" y="1152035"/>
            <a:ext cx="5154669" cy="4533989"/>
          </a:xfrm>
          <a:prstGeom prst="bentConnector4">
            <a:avLst>
              <a:gd name="adj1" fmla="val 28898"/>
              <a:gd name="adj2" fmla="val 10504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AE21EFB0-7D9E-ED4C-B5EC-6E03E9AE7986}"/>
              </a:ext>
            </a:extLst>
          </p:cNvPr>
          <p:cNvSpPr txBox="1"/>
          <p:nvPr/>
        </p:nvSpPr>
        <p:spPr>
          <a:xfrm rot="16200000">
            <a:off x="4597101" y="3242964"/>
            <a:ext cx="1973745" cy="415235"/>
          </a:xfrm>
          <a:prstGeom prst="rect">
            <a:avLst/>
          </a:prstGeom>
          <a:noFill/>
        </p:spPr>
        <p:txBody>
          <a:bodyPr vert="wordArtVert" wrap="square" rtlCol="0">
            <a:spAutoFit/>
          </a:bodyPr>
          <a:lstStyle/>
          <a:p>
            <a:r>
              <a:rPr lang="es-CO" sz="1400" b="1" dirty="0">
                <a:solidFill>
                  <a:srgbClr val="C00000"/>
                </a:solidFill>
              </a:rPr>
              <a:t>AJUSTES</a:t>
            </a:r>
          </a:p>
        </p:txBody>
      </p:sp>
      <p:sp>
        <p:nvSpPr>
          <p:cNvPr id="13" name="CuadroTexto 12">
            <a:extLst>
              <a:ext uri="{FF2B5EF4-FFF2-40B4-BE49-F238E27FC236}">
                <a16:creationId xmlns:a16="http://schemas.microsoft.com/office/drawing/2014/main" id="{ED584278-220C-5D4B-A377-5D5D41CDEFB4}"/>
              </a:ext>
            </a:extLst>
          </p:cNvPr>
          <p:cNvSpPr txBox="1"/>
          <p:nvPr/>
        </p:nvSpPr>
        <p:spPr>
          <a:xfrm>
            <a:off x="2236026" y="8480537"/>
            <a:ext cx="656839" cy="523220"/>
          </a:xfrm>
          <a:prstGeom prst="rect">
            <a:avLst/>
          </a:prstGeom>
          <a:noFill/>
        </p:spPr>
        <p:txBody>
          <a:bodyPr vert="horz" wrap="square" rtlCol="0">
            <a:spAutoFit/>
          </a:bodyPr>
          <a:lstStyle/>
          <a:p>
            <a:r>
              <a:rPr lang="es-CO" sz="1400" b="1" dirty="0">
                <a:solidFill>
                  <a:schemeClr val="tx2"/>
                </a:solidFill>
              </a:rPr>
              <a:t>AJUSTE</a:t>
            </a:r>
          </a:p>
        </p:txBody>
      </p:sp>
      <p:sp>
        <p:nvSpPr>
          <p:cNvPr id="14" name="CuadroTexto 13">
            <a:extLst>
              <a:ext uri="{FF2B5EF4-FFF2-40B4-BE49-F238E27FC236}">
                <a16:creationId xmlns:a16="http://schemas.microsoft.com/office/drawing/2014/main" id="{DD6A3953-34D8-FB4A-A01C-B41B688D075F}"/>
              </a:ext>
            </a:extLst>
          </p:cNvPr>
          <p:cNvSpPr txBox="1"/>
          <p:nvPr/>
        </p:nvSpPr>
        <p:spPr>
          <a:xfrm>
            <a:off x="1129333" y="3497742"/>
            <a:ext cx="2896254" cy="461665"/>
          </a:xfrm>
          <a:prstGeom prst="rect">
            <a:avLst/>
          </a:prstGeom>
          <a:noFill/>
        </p:spPr>
        <p:txBody>
          <a:bodyPr vert="horz" wrap="square" rtlCol="0">
            <a:spAutoFit/>
          </a:bodyPr>
          <a:lstStyle/>
          <a:p>
            <a:pPr algn="ctr"/>
            <a:r>
              <a:rPr lang="es-CO" sz="1200" b="1" dirty="0">
                <a:solidFill>
                  <a:schemeClr val="tx2"/>
                </a:solidFill>
              </a:rPr>
              <a:t>VALIDACIÓN DE</a:t>
            </a:r>
          </a:p>
          <a:p>
            <a:pPr algn="ctr"/>
            <a:r>
              <a:rPr lang="es-CO" sz="1200" b="1" dirty="0">
                <a:solidFill>
                  <a:schemeClr val="tx2"/>
                </a:solidFill>
              </a:rPr>
              <a:t>NECESIDADES Y ANÁLISIS DEL ENTORNO</a:t>
            </a:r>
          </a:p>
        </p:txBody>
      </p:sp>
      <p:cxnSp>
        <p:nvCxnSpPr>
          <p:cNvPr id="28" name="Conector recto de flecha 27">
            <a:extLst>
              <a:ext uri="{FF2B5EF4-FFF2-40B4-BE49-F238E27FC236}">
                <a16:creationId xmlns:a16="http://schemas.microsoft.com/office/drawing/2014/main" id="{9AA262C9-6B45-2341-8890-7593FC05DDFD}"/>
              </a:ext>
            </a:extLst>
          </p:cNvPr>
          <p:cNvCxnSpPr/>
          <p:nvPr/>
        </p:nvCxnSpPr>
        <p:spPr>
          <a:xfrm>
            <a:off x="2531262" y="3030782"/>
            <a:ext cx="0" cy="41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F5E053E-764D-A147-A1E2-10E597EDB9C3}"/>
              </a:ext>
            </a:extLst>
          </p:cNvPr>
          <p:cNvCxnSpPr/>
          <p:nvPr/>
        </p:nvCxnSpPr>
        <p:spPr>
          <a:xfrm>
            <a:off x="2531262" y="4003127"/>
            <a:ext cx="0" cy="41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A2716595-94F3-AB48-A5FF-17C21FB2DB01}"/>
              </a:ext>
            </a:extLst>
          </p:cNvPr>
          <p:cNvSpPr txBox="1"/>
          <p:nvPr/>
        </p:nvSpPr>
        <p:spPr>
          <a:xfrm>
            <a:off x="1645245" y="2615547"/>
            <a:ext cx="1718163" cy="415235"/>
          </a:xfrm>
          <a:prstGeom prst="rect">
            <a:avLst/>
          </a:prstGeom>
          <a:noFill/>
        </p:spPr>
        <p:txBody>
          <a:bodyPr vert="wordArtVert" wrap="square" rtlCol="0">
            <a:spAutoFit/>
          </a:bodyPr>
          <a:lstStyle/>
          <a:p>
            <a:r>
              <a:rPr lang="es-CO" sz="1400" b="1" dirty="0">
                <a:solidFill>
                  <a:srgbClr val="C00000"/>
                </a:solidFill>
              </a:rPr>
              <a:t>CAMBIO</a:t>
            </a:r>
          </a:p>
        </p:txBody>
      </p:sp>
      <p:sp>
        <p:nvSpPr>
          <p:cNvPr id="34" name="Rectángulo redondeado 33">
            <a:extLst>
              <a:ext uri="{FF2B5EF4-FFF2-40B4-BE49-F238E27FC236}">
                <a16:creationId xmlns:a16="http://schemas.microsoft.com/office/drawing/2014/main" id="{D8047E9D-BFFF-BD45-99A7-61E31E51B4E3}"/>
              </a:ext>
            </a:extLst>
          </p:cNvPr>
          <p:cNvSpPr/>
          <p:nvPr/>
        </p:nvSpPr>
        <p:spPr>
          <a:xfrm>
            <a:off x="1387930" y="4481386"/>
            <a:ext cx="2449872" cy="240927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Flecha derecha 38">
            <a:extLst>
              <a:ext uri="{FF2B5EF4-FFF2-40B4-BE49-F238E27FC236}">
                <a16:creationId xmlns:a16="http://schemas.microsoft.com/office/drawing/2014/main" id="{56A08A17-5307-824B-9B51-E9CF148D47D5}"/>
              </a:ext>
            </a:extLst>
          </p:cNvPr>
          <p:cNvSpPr/>
          <p:nvPr/>
        </p:nvSpPr>
        <p:spPr>
          <a:xfrm>
            <a:off x="7188558" y="3531990"/>
            <a:ext cx="522515" cy="5201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CuadroTexto 39">
            <a:extLst>
              <a:ext uri="{FF2B5EF4-FFF2-40B4-BE49-F238E27FC236}">
                <a16:creationId xmlns:a16="http://schemas.microsoft.com/office/drawing/2014/main" id="{C6C2F3FD-767F-7D4A-AA32-344185271611}"/>
              </a:ext>
            </a:extLst>
          </p:cNvPr>
          <p:cNvSpPr txBox="1"/>
          <p:nvPr/>
        </p:nvSpPr>
        <p:spPr>
          <a:xfrm>
            <a:off x="2346035" y="42972"/>
            <a:ext cx="7710054" cy="523220"/>
          </a:xfrm>
          <a:prstGeom prst="rect">
            <a:avLst/>
          </a:prstGeom>
          <a:noFill/>
        </p:spPr>
        <p:txBody>
          <a:bodyPr wrap="square" rtlCol="0">
            <a:spAutoFit/>
          </a:bodyPr>
          <a:lstStyle/>
          <a:p>
            <a:r>
              <a:rPr lang="es-CO" sz="2800" b="1" dirty="0">
                <a:solidFill>
                  <a:schemeClr val="accent1"/>
                </a:solidFill>
              </a:rPr>
              <a:t>Estrategia 2020-2021 -Cambios en el Entorno</a:t>
            </a:r>
          </a:p>
        </p:txBody>
      </p:sp>
      <p:sp>
        <p:nvSpPr>
          <p:cNvPr id="41" name="Rectángulo redondeado 40">
            <a:extLst>
              <a:ext uri="{FF2B5EF4-FFF2-40B4-BE49-F238E27FC236}">
                <a16:creationId xmlns:a16="http://schemas.microsoft.com/office/drawing/2014/main" id="{3689AB9B-A62E-4349-BC4B-15F6BE18543B}"/>
              </a:ext>
            </a:extLst>
          </p:cNvPr>
          <p:cNvSpPr/>
          <p:nvPr/>
        </p:nvSpPr>
        <p:spPr>
          <a:xfrm>
            <a:off x="6201062" y="1152035"/>
            <a:ext cx="502839" cy="5269604"/>
          </a:xfrm>
          <a:prstGeom prst="roundRect">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dirty="0"/>
              <a:t>Matrices de Riesgos</a:t>
            </a:r>
          </a:p>
        </p:txBody>
      </p:sp>
    </p:spTree>
    <p:extLst>
      <p:ext uri="{BB962C8B-B14F-4D97-AF65-F5344CB8AC3E}">
        <p14:creationId xmlns:p14="http://schemas.microsoft.com/office/powerpoint/2010/main" val="3898505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1D168-C49B-4303-A3A7-17C88AD1C266}"/>
              </a:ext>
            </a:extLst>
          </p:cNvPr>
          <p:cNvSpPr>
            <a:spLocks noGrp="1"/>
          </p:cNvSpPr>
          <p:nvPr>
            <p:ph type="title"/>
          </p:nvPr>
        </p:nvSpPr>
        <p:spPr/>
        <p:txBody>
          <a:bodyPr/>
          <a:lstStyle/>
          <a:p>
            <a:r>
              <a:rPr lang="es-CO" b="1">
                <a:solidFill>
                  <a:srgbClr val="002060"/>
                </a:solidFill>
              </a:rPr>
              <a:t>2.4 Estrategia de Relacionamiento </a:t>
            </a:r>
          </a:p>
        </p:txBody>
      </p:sp>
      <p:sp>
        <p:nvSpPr>
          <p:cNvPr id="4" name="Marcador de número de diapositiva 3">
            <a:extLst>
              <a:ext uri="{FF2B5EF4-FFF2-40B4-BE49-F238E27FC236}">
                <a16:creationId xmlns:a16="http://schemas.microsoft.com/office/drawing/2014/main" id="{4BCFE074-5FAA-486F-8D68-79782F2305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44FA7-146A-B541-961D-1AD254C89E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345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C58D16B4-F616-40FC-9984-D25672C010D7}"/>
              </a:ext>
            </a:extLst>
          </p:cNvPr>
          <p:cNvSpPr>
            <a:spLocks noGrp="1"/>
          </p:cNvSpPr>
          <p:nvPr>
            <p:ph type="title"/>
          </p:nvPr>
        </p:nvSpPr>
        <p:spPr>
          <a:xfrm>
            <a:off x="232356" y="2081965"/>
            <a:ext cx="4866262" cy="584775"/>
          </a:xfrm>
        </p:spPr>
        <p:txBody>
          <a:bodyPr>
            <a:normAutofit fontScale="90000"/>
          </a:bodyPr>
          <a:lstStyle/>
          <a:p>
            <a:pPr algn="ctr"/>
            <a:r>
              <a:rPr lang="es-ES_tradnl" sz="2400" b="1">
                <a:solidFill>
                  <a:schemeClr val="accent1"/>
                </a:solidFill>
                <a:latin typeface="+mn-lt"/>
                <a:ea typeface="+mn-ea"/>
                <a:cs typeface="+mn-cs"/>
              </a:rPr>
              <a:t>ACTIVACIÓN DE ECOSISTEMAS EMPRESARIALES</a:t>
            </a:r>
          </a:p>
        </p:txBody>
      </p:sp>
      <p:sp>
        <p:nvSpPr>
          <p:cNvPr id="2" name="CuadroTexto 1">
            <a:extLst>
              <a:ext uri="{FF2B5EF4-FFF2-40B4-BE49-F238E27FC236}">
                <a16:creationId xmlns:a16="http://schemas.microsoft.com/office/drawing/2014/main" id="{420BDDB1-9384-4548-8784-117B704B7165}"/>
              </a:ext>
            </a:extLst>
          </p:cNvPr>
          <p:cNvSpPr txBox="1"/>
          <p:nvPr/>
        </p:nvSpPr>
        <p:spPr>
          <a:xfrm>
            <a:off x="767194" y="3256927"/>
            <a:ext cx="488775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83AD0520-C9D8-473A-8CC2-AB9CC87675F6}"/>
              </a:ext>
            </a:extLst>
          </p:cNvPr>
          <p:cNvSpPr txBox="1"/>
          <p:nvPr/>
        </p:nvSpPr>
        <p:spPr>
          <a:xfrm>
            <a:off x="767194" y="2663335"/>
            <a:ext cx="6424779" cy="36933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Acercamiento individualizado a  nivel directivo y operativo</a:t>
            </a:r>
          </a:p>
        </p:txBody>
      </p:sp>
      <p:sp>
        <p:nvSpPr>
          <p:cNvPr id="4" name="Rectángulo 3">
            <a:extLst>
              <a:ext uri="{FF2B5EF4-FFF2-40B4-BE49-F238E27FC236}">
                <a16:creationId xmlns:a16="http://schemas.microsoft.com/office/drawing/2014/main" id="{178D2A53-ABDE-4CE4-A26B-14DDF88C3F76}"/>
              </a:ext>
            </a:extLst>
          </p:cNvPr>
          <p:cNvSpPr/>
          <p:nvPr/>
        </p:nvSpPr>
        <p:spPr>
          <a:xfrm>
            <a:off x="767194" y="3753510"/>
            <a:ext cx="6629185" cy="203132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Reuniones periódicas con altos funcionarios del Gobierno Nacional.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Reuniones con Afiliados.</a:t>
            </a:r>
          </a:p>
        </p:txBody>
      </p:sp>
      <p:grpSp>
        <p:nvGrpSpPr>
          <p:cNvPr id="21" name="Group 58">
            <a:extLst>
              <a:ext uri="{FF2B5EF4-FFF2-40B4-BE49-F238E27FC236}">
                <a16:creationId xmlns:a16="http://schemas.microsoft.com/office/drawing/2014/main" id="{A055C7C3-6D7E-41DD-ADA3-B96F56F01FD8}"/>
              </a:ext>
            </a:extLst>
          </p:cNvPr>
          <p:cNvGrpSpPr/>
          <p:nvPr/>
        </p:nvGrpSpPr>
        <p:grpSpPr>
          <a:xfrm>
            <a:off x="3967487" y="-1374217"/>
            <a:ext cx="4720167" cy="3124199"/>
            <a:chOff x="4334364" y="1256202"/>
            <a:chExt cx="3540125" cy="2343149"/>
          </a:xfrm>
        </p:grpSpPr>
        <p:sp>
          <p:nvSpPr>
            <p:cNvPr id="22" name="Freeform 26">
              <a:extLst>
                <a:ext uri="{FF2B5EF4-FFF2-40B4-BE49-F238E27FC236}">
                  <a16:creationId xmlns:a16="http://schemas.microsoft.com/office/drawing/2014/main" id="{60439F69-7C46-4B0A-8866-9AFB653AA9A1}"/>
                </a:ext>
              </a:extLst>
            </p:cNvPr>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7">
              <a:extLst>
                <a:ext uri="{FF2B5EF4-FFF2-40B4-BE49-F238E27FC236}">
                  <a16:creationId xmlns:a16="http://schemas.microsoft.com/office/drawing/2014/main" id="{09816581-7B8B-42F6-A0AA-69F0D1831830}"/>
                </a:ext>
              </a:extLst>
            </p:cNvPr>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8">
              <a:extLst>
                <a:ext uri="{FF2B5EF4-FFF2-40B4-BE49-F238E27FC236}">
                  <a16:creationId xmlns:a16="http://schemas.microsoft.com/office/drawing/2014/main" id="{D66E20F5-9CCA-45FD-B869-BF5F27964B02}"/>
                </a:ext>
              </a:extLst>
            </p:cNvPr>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9">
              <a:extLst>
                <a:ext uri="{FF2B5EF4-FFF2-40B4-BE49-F238E27FC236}">
                  <a16:creationId xmlns:a16="http://schemas.microsoft.com/office/drawing/2014/main" id="{C7B4C36E-5051-4993-B78A-D963117BFFC3}"/>
                </a:ext>
              </a:extLst>
            </p:cNvPr>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30">
              <a:extLst>
                <a:ext uri="{FF2B5EF4-FFF2-40B4-BE49-F238E27FC236}">
                  <a16:creationId xmlns:a16="http://schemas.microsoft.com/office/drawing/2014/main" id="{B427EF3B-A810-492C-92E6-7F473B77F1DC}"/>
                </a:ext>
              </a:extLst>
            </p:cNvPr>
            <p:cNvSpPr>
              <a:spLocks/>
            </p:cNvSpPr>
            <p:nvPr/>
          </p:nvSpPr>
          <p:spPr bwMode="auto">
            <a:xfrm>
              <a:off x="7582389" y="1256202"/>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6" name="Straight Connector 73">
            <a:extLst>
              <a:ext uri="{FF2B5EF4-FFF2-40B4-BE49-F238E27FC236}">
                <a16:creationId xmlns:a16="http://schemas.microsoft.com/office/drawing/2014/main" id="{14630107-EB8F-48AA-A9F6-279581C7DF1E}"/>
              </a:ext>
            </a:extLst>
          </p:cNvPr>
          <p:cNvCxnSpPr>
            <a:cxnSpLocks/>
          </p:cNvCxnSpPr>
          <p:nvPr/>
        </p:nvCxnSpPr>
        <p:spPr>
          <a:xfrm>
            <a:off x="5407502" y="1060972"/>
            <a:ext cx="29856" cy="1340"/>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xtBox 120">
            <a:extLst>
              <a:ext uri="{FF2B5EF4-FFF2-40B4-BE49-F238E27FC236}">
                <a16:creationId xmlns:a16="http://schemas.microsoft.com/office/drawing/2014/main" id="{4016923D-5E8E-4B68-B2A5-2BDA56D5F0C2}"/>
              </a:ext>
            </a:extLst>
          </p:cNvPr>
          <p:cNvSpPr txBox="1"/>
          <p:nvPr/>
        </p:nvSpPr>
        <p:spPr>
          <a:xfrm>
            <a:off x="5203440" y="63397"/>
            <a:ext cx="24161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PLAN REACTIVA </a:t>
            </a:r>
          </a:p>
        </p:txBody>
      </p:sp>
      <p:cxnSp>
        <p:nvCxnSpPr>
          <p:cNvPr id="33" name="Straight Connector 73">
            <a:extLst>
              <a:ext uri="{FF2B5EF4-FFF2-40B4-BE49-F238E27FC236}">
                <a16:creationId xmlns:a16="http://schemas.microsoft.com/office/drawing/2014/main" id="{99A05467-EF7F-452C-BA95-E0C2C8A4AA0C}"/>
              </a:ext>
            </a:extLst>
          </p:cNvPr>
          <p:cNvCxnSpPr>
            <a:cxnSpLocks/>
          </p:cNvCxnSpPr>
          <p:nvPr/>
        </p:nvCxnSpPr>
        <p:spPr>
          <a:xfrm>
            <a:off x="5462341" y="1235267"/>
            <a:ext cx="29856" cy="1340"/>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 name="Elbow Connector 115">
            <a:extLst>
              <a:ext uri="{FF2B5EF4-FFF2-40B4-BE49-F238E27FC236}">
                <a16:creationId xmlns:a16="http://schemas.microsoft.com/office/drawing/2014/main" id="{8CE4CC98-70CF-4079-B561-98F90DF2E14D}"/>
              </a:ext>
            </a:extLst>
          </p:cNvPr>
          <p:cNvCxnSpPr>
            <a:cxnSpLocks/>
          </p:cNvCxnSpPr>
          <p:nvPr/>
        </p:nvCxnSpPr>
        <p:spPr>
          <a:xfrm rot="10800000" flipV="1">
            <a:off x="2431247" y="621914"/>
            <a:ext cx="1732032" cy="1326164"/>
          </a:xfrm>
          <a:prstGeom prst="bentConnector3">
            <a:avLst>
              <a:gd name="adj1" fmla="val 98944"/>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11A0DD61-FADE-4C92-BDD5-5ED0BA71EEC4}"/>
              </a:ext>
            </a:extLst>
          </p:cNvPr>
          <p:cNvSpPr/>
          <p:nvPr/>
        </p:nvSpPr>
        <p:spPr>
          <a:xfrm>
            <a:off x="4908436" y="550430"/>
            <a:ext cx="305485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002060"/>
                </a:solidFill>
                <a:effectLst/>
                <a:uLnTx/>
                <a:uFillTx/>
                <a:latin typeface="Roboto"/>
                <a:ea typeface="+mn-ea"/>
                <a:cs typeface="+mn-cs"/>
              </a:rPr>
              <a:t>Estrategia de Relacionamiento</a:t>
            </a:r>
          </a:p>
        </p:txBody>
      </p:sp>
      <p:sp>
        <p:nvSpPr>
          <p:cNvPr id="19" name="Rectángulo 18">
            <a:extLst>
              <a:ext uri="{FF2B5EF4-FFF2-40B4-BE49-F238E27FC236}">
                <a16:creationId xmlns:a16="http://schemas.microsoft.com/office/drawing/2014/main" id="{14670B21-65AE-47F8-8C39-B3FD291FD376}"/>
              </a:ext>
            </a:extLst>
          </p:cNvPr>
          <p:cNvSpPr/>
          <p:nvPr/>
        </p:nvSpPr>
        <p:spPr>
          <a:xfrm>
            <a:off x="7871525" y="3142745"/>
            <a:ext cx="3813317" cy="2308324"/>
          </a:xfrm>
          <a:prstGeom prst="rect">
            <a:avLst/>
          </a:prstGeom>
          <a:noFill/>
          <a:ln>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Aliados</a:t>
            </a:r>
            <a:endPar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Alcaldía de Barranquilla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Gobernación del Atlántico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Gobierno Nacional (</a:t>
            </a:r>
            <a:r>
              <a:rPr kumimoji="0" lang="es-CO" sz="1800" b="0" i="0" u="none" strike="noStrike" kern="1200" cap="none" spc="0" normalizeH="0" baseline="0" noProof="0" err="1">
                <a:ln>
                  <a:noFill/>
                </a:ln>
                <a:solidFill>
                  <a:srgbClr val="002060"/>
                </a:solidFill>
                <a:effectLst/>
                <a:uLnTx/>
                <a:uFillTx/>
                <a:latin typeface="Calibri" panose="020F0502020204030204"/>
                <a:ea typeface="+mn-ea"/>
                <a:cs typeface="+mn-cs"/>
              </a:rPr>
              <a:t>MinCit</a:t>
            </a: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 </a:t>
            </a:r>
            <a:r>
              <a:rPr kumimoji="0" lang="es-CO" sz="1800" b="0" i="0" u="none" strike="noStrike" kern="1200" cap="none" spc="0" normalizeH="0" baseline="0" noProof="0" err="1">
                <a:ln>
                  <a:noFill/>
                </a:ln>
                <a:solidFill>
                  <a:srgbClr val="002060"/>
                </a:solidFill>
                <a:effectLst/>
                <a:uLnTx/>
                <a:uFillTx/>
                <a:latin typeface="Calibri" panose="020F0502020204030204"/>
                <a:ea typeface="+mn-ea"/>
                <a:cs typeface="+mn-cs"/>
              </a:rPr>
              <a:t>MinTic</a:t>
            </a: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 </a:t>
            </a:r>
            <a:r>
              <a:rPr kumimoji="0" lang="es-CO" sz="1800" b="0" i="0" u="none" strike="noStrike" kern="1200" cap="none" spc="0" normalizeH="0" baseline="0" noProof="0" err="1">
                <a:ln>
                  <a:noFill/>
                </a:ln>
                <a:solidFill>
                  <a:srgbClr val="002060"/>
                </a:solidFill>
                <a:effectLst/>
                <a:uLnTx/>
                <a:uFillTx/>
                <a:latin typeface="Calibri" panose="020F0502020204030204"/>
                <a:ea typeface="+mn-ea"/>
                <a:cs typeface="+mn-cs"/>
              </a:rPr>
              <a:t>MinAgro</a:t>
            </a: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Universidades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Gremios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Medios de Comunicación </a:t>
            </a:r>
          </a:p>
        </p:txBody>
      </p:sp>
      <p:cxnSp>
        <p:nvCxnSpPr>
          <p:cNvPr id="18" name="Elbow Connector 13">
            <a:extLst>
              <a:ext uri="{FF2B5EF4-FFF2-40B4-BE49-F238E27FC236}">
                <a16:creationId xmlns:a16="http://schemas.microsoft.com/office/drawing/2014/main" id="{D166234C-2C26-4944-813E-0868591B8DC0}"/>
              </a:ext>
            </a:extLst>
          </p:cNvPr>
          <p:cNvCxnSpPr>
            <a:cxnSpLocks/>
          </p:cNvCxnSpPr>
          <p:nvPr/>
        </p:nvCxnSpPr>
        <p:spPr>
          <a:xfrm rot="16200000" flipV="1">
            <a:off x="8229732" y="965535"/>
            <a:ext cx="2264162" cy="1576918"/>
          </a:xfrm>
          <a:prstGeom prst="bentConnector3">
            <a:avLst>
              <a:gd name="adj1" fmla="val 99220"/>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602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1">
            <a:extLst>
              <a:ext uri="{FF2B5EF4-FFF2-40B4-BE49-F238E27FC236}">
                <a16:creationId xmlns:a16="http://schemas.microsoft.com/office/drawing/2014/main" id="{9DAAD23A-2847-47AB-AB18-9FD58D14A054}"/>
              </a:ext>
            </a:extLst>
          </p:cNvPr>
          <p:cNvGrpSpPr/>
          <p:nvPr/>
        </p:nvGrpSpPr>
        <p:grpSpPr>
          <a:xfrm>
            <a:off x="546580" y="1680781"/>
            <a:ext cx="5203798" cy="872408"/>
            <a:chOff x="9824826" y="3773905"/>
            <a:chExt cx="5317477" cy="1326686"/>
          </a:xfrm>
        </p:grpSpPr>
        <p:sp>
          <p:nvSpPr>
            <p:cNvPr id="34" name="Rectangle 4">
              <a:extLst>
                <a:ext uri="{FF2B5EF4-FFF2-40B4-BE49-F238E27FC236}">
                  <a16:creationId xmlns:a16="http://schemas.microsoft.com/office/drawing/2014/main" id="{085E9943-FFF0-4F95-ACB1-A20E296163DA}"/>
                </a:ext>
              </a:extLst>
            </p:cNvPr>
            <p:cNvSpPr>
              <a:spLocks/>
            </p:cNvSpPr>
            <p:nvPr/>
          </p:nvSpPr>
          <p:spPr bwMode="auto">
            <a:xfrm>
              <a:off x="9824826" y="4211432"/>
              <a:ext cx="1180040" cy="889159"/>
            </a:xfrm>
            <a:prstGeom prst="rect">
              <a:avLst/>
            </a:pr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AutoShape 13">
              <a:extLst>
                <a:ext uri="{FF2B5EF4-FFF2-40B4-BE49-F238E27FC236}">
                  <a16:creationId xmlns:a16="http://schemas.microsoft.com/office/drawing/2014/main" id="{90475512-BA98-40C8-BE64-84A110ADF5FC}"/>
                </a:ext>
              </a:extLst>
            </p:cNvPr>
            <p:cNvSpPr>
              <a:spLocks/>
            </p:cNvSpPr>
            <p:nvPr/>
          </p:nvSpPr>
          <p:spPr bwMode="auto">
            <a:xfrm>
              <a:off x="10648377" y="3773905"/>
              <a:ext cx="4493926" cy="1105303"/>
            </a:xfrm>
            <a:prstGeom prst="rightArrow">
              <a:avLst>
                <a:gd name="adj1" fmla="val 69463"/>
                <a:gd name="adj2" fmla="val 28319"/>
              </a:avLst>
            </a:pr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Calibri" panose="020F0502020204030204"/>
                  <a:ea typeface="+mn-ea"/>
                  <a:cs typeface="+mn-cs"/>
                </a:rPr>
                <a:t>CLUSTER DE ESPACIOS HABITABLES</a:t>
              </a:r>
            </a:p>
          </p:txBody>
        </p:sp>
        <p:sp>
          <p:nvSpPr>
            <p:cNvPr id="36" name="Freeform 2">
              <a:extLst>
                <a:ext uri="{FF2B5EF4-FFF2-40B4-BE49-F238E27FC236}">
                  <a16:creationId xmlns:a16="http://schemas.microsoft.com/office/drawing/2014/main" id="{52391458-62D7-42BB-BA7F-77A7E7D977F1}"/>
                </a:ext>
              </a:extLst>
            </p:cNvPr>
            <p:cNvSpPr>
              <a:spLocks/>
            </p:cNvSpPr>
            <p:nvPr/>
          </p:nvSpPr>
          <p:spPr bwMode="auto">
            <a:xfrm>
              <a:off x="10648377" y="4624870"/>
              <a:ext cx="352530" cy="408435"/>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7" name="Group 31">
            <a:extLst>
              <a:ext uri="{FF2B5EF4-FFF2-40B4-BE49-F238E27FC236}">
                <a16:creationId xmlns:a16="http://schemas.microsoft.com/office/drawing/2014/main" id="{6588D945-B983-445B-ABFA-F52ADC52403D}"/>
              </a:ext>
            </a:extLst>
          </p:cNvPr>
          <p:cNvGrpSpPr/>
          <p:nvPr/>
        </p:nvGrpSpPr>
        <p:grpSpPr>
          <a:xfrm>
            <a:off x="504430" y="2867835"/>
            <a:ext cx="5245948" cy="872408"/>
            <a:chOff x="9824826" y="3773905"/>
            <a:chExt cx="5317477" cy="1326686"/>
          </a:xfrm>
        </p:grpSpPr>
        <p:sp>
          <p:nvSpPr>
            <p:cNvPr id="38" name="Rectangle 4">
              <a:extLst>
                <a:ext uri="{FF2B5EF4-FFF2-40B4-BE49-F238E27FC236}">
                  <a16:creationId xmlns:a16="http://schemas.microsoft.com/office/drawing/2014/main" id="{2527F775-72B4-4A6B-AFCC-05768578EBC8}"/>
                </a:ext>
              </a:extLst>
            </p:cNvPr>
            <p:cNvSpPr>
              <a:spLocks/>
            </p:cNvSpPr>
            <p:nvPr/>
          </p:nvSpPr>
          <p:spPr bwMode="auto">
            <a:xfrm>
              <a:off x="9824826" y="4211432"/>
              <a:ext cx="1180040" cy="889159"/>
            </a:xfrm>
            <a:prstGeom prst="rect">
              <a:avLst/>
            </a:pr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AutoShape 13">
              <a:extLst>
                <a:ext uri="{FF2B5EF4-FFF2-40B4-BE49-F238E27FC236}">
                  <a16:creationId xmlns:a16="http://schemas.microsoft.com/office/drawing/2014/main" id="{676B7B38-FEFA-45C5-A1D3-E688C0C9E1F3}"/>
                </a:ext>
              </a:extLst>
            </p:cNvPr>
            <p:cNvSpPr>
              <a:spLocks/>
            </p:cNvSpPr>
            <p:nvPr/>
          </p:nvSpPr>
          <p:spPr bwMode="auto">
            <a:xfrm>
              <a:off x="10648377" y="3773905"/>
              <a:ext cx="4493926" cy="1105303"/>
            </a:xfrm>
            <a:prstGeom prst="rightArrow">
              <a:avLst>
                <a:gd name="adj1" fmla="val 69463"/>
                <a:gd name="adj2" fmla="val 28319"/>
              </a:avLst>
            </a:pr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Calibri" panose="020F0502020204030204"/>
                  <a:ea typeface="+mn-ea"/>
                  <a:cs typeface="+mn-cs"/>
                </a:rPr>
                <a:t>CLUSTER DE ENERGIA y OFFSHORE </a:t>
              </a:r>
            </a:p>
          </p:txBody>
        </p:sp>
        <p:sp>
          <p:nvSpPr>
            <p:cNvPr id="40" name="Freeform 2">
              <a:extLst>
                <a:ext uri="{FF2B5EF4-FFF2-40B4-BE49-F238E27FC236}">
                  <a16:creationId xmlns:a16="http://schemas.microsoft.com/office/drawing/2014/main" id="{89213FB4-17B2-40ED-AF58-BFE6853FEBB9}"/>
                </a:ext>
              </a:extLst>
            </p:cNvPr>
            <p:cNvSpPr>
              <a:spLocks/>
            </p:cNvSpPr>
            <p:nvPr/>
          </p:nvSpPr>
          <p:spPr bwMode="auto">
            <a:xfrm>
              <a:off x="10648377" y="4624870"/>
              <a:ext cx="352530" cy="408435"/>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31">
            <a:extLst>
              <a:ext uri="{FF2B5EF4-FFF2-40B4-BE49-F238E27FC236}">
                <a16:creationId xmlns:a16="http://schemas.microsoft.com/office/drawing/2014/main" id="{53658C0D-C8F1-4DBB-8FAB-EC67D4C5010C}"/>
              </a:ext>
            </a:extLst>
          </p:cNvPr>
          <p:cNvGrpSpPr/>
          <p:nvPr/>
        </p:nvGrpSpPr>
        <p:grpSpPr>
          <a:xfrm>
            <a:off x="6717243" y="1680781"/>
            <a:ext cx="5203797" cy="872408"/>
            <a:chOff x="9824826" y="3773905"/>
            <a:chExt cx="5317476" cy="1326686"/>
          </a:xfrm>
        </p:grpSpPr>
        <p:sp>
          <p:nvSpPr>
            <p:cNvPr id="47" name="Rectangle 4">
              <a:extLst>
                <a:ext uri="{FF2B5EF4-FFF2-40B4-BE49-F238E27FC236}">
                  <a16:creationId xmlns:a16="http://schemas.microsoft.com/office/drawing/2014/main" id="{B1F399D7-0656-4412-84CA-5A5406B38101}"/>
                </a:ext>
              </a:extLst>
            </p:cNvPr>
            <p:cNvSpPr>
              <a:spLocks/>
            </p:cNvSpPr>
            <p:nvPr/>
          </p:nvSpPr>
          <p:spPr bwMode="auto">
            <a:xfrm>
              <a:off x="9824826" y="4211432"/>
              <a:ext cx="1180040" cy="889159"/>
            </a:xfrm>
            <a:prstGeom prst="rect">
              <a:avLst/>
            </a:prstGeom>
            <a:solidFill>
              <a:schemeClr val="bg2">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AutoShape 13">
              <a:extLst>
                <a:ext uri="{FF2B5EF4-FFF2-40B4-BE49-F238E27FC236}">
                  <a16:creationId xmlns:a16="http://schemas.microsoft.com/office/drawing/2014/main" id="{0C42A84D-4FDE-4485-964B-C2D7B60B4CA5}"/>
                </a:ext>
              </a:extLst>
            </p:cNvPr>
            <p:cNvSpPr>
              <a:spLocks/>
            </p:cNvSpPr>
            <p:nvPr/>
          </p:nvSpPr>
          <p:spPr bwMode="auto">
            <a:xfrm>
              <a:off x="10648376" y="3773905"/>
              <a:ext cx="4493926" cy="1105303"/>
            </a:xfrm>
            <a:prstGeom prst="rightArrow">
              <a:avLst>
                <a:gd name="adj1" fmla="val 69463"/>
                <a:gd name="adj2" fmla="val 28319"/>
              </a:avLst>
            </a:prstGeom>
            <a:solidFill>
              <a:schemeClr val="bg2">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Calibri" panose="020F0502020204030204"/>
                  <a:ea typeface="+mn-ea"/>
                  <a:cs typeface="+mn-cs"/>
                </a:rPr>
                <a:t>CLUSTER DE SALUD Y FARMA </a:t>
              </a:r>
            </a:p>
          </p:txBody>
        </p:sp>
        <p:sp>
          <p:nvSpPr>
            <p:cNvPr id="49" name="Freeform 2">
              <a:extLst>
                <a:ext uri="{FF2B5EF4-FFF2-40B4-BE49-F238E27FC236}">
                  <a16:creationId xmlns:a16="http://schemas.microsoft.com/office/drawing/2014/main" id="{D68A839A-269D-427E-96F9-853048B3BA64}"/>
                </a:ext>
              </a:extLst>
            </p:cNvPr>
            <p:cNvSpPr>
              <a:spLocks/>
            </p:cNvSpPr>
            <p:nvPr/>
          </p:nvSpPr>
          <p:spPr bwMode="auto">
            <a:xfrm>
              <a:off x="10648377" y="4624870"/>
              <a:ext cx="352530" cy="408435"/>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3" name="Group 58">
            <a:extLst>
              <a:ext uri="{FF2B5EF4-FFF2-40B4-BE49-F238E27FC236}">
                <a16:creationId xmlns:a16="http://schemas.microsoft.com/office/drawing/2014/main" id="{7630A4F6-9E14-4D8F-8B1A-E402693A8B84}"/>
              </a:ext>
            </a:extLst>
          </p:cNvPr>
          <p:cNvGrpSpPr/>
          <p:nvPr/>
        </p:nvGrpSpPr>
        <p:grpSpPr>
          <a:xfrm>
            <a:off x="3802591" y="-1875859"/>
            <a:ext cx="4720167" cy="3124199"/>
            <a:chOff x="4334364" y="1256202"/>
            <a:chExt cx="3540125" cy="2343149"/>
          </a:xfrm>
        </p:grpSpPr>
        <p:sp>
          <p:nvSpPr>
            <p:cNvPr id="24" name="Freeform 26">
              <a:extLst>
                <a:ext uri="{FF2B5EF4-FFF2-40B4-BE49-F238E27FC236}">
                  <a16:creationId xmlns:a16="http://schemas.microsoft.com/office/drawing/2014/main" id="{244B4BD6-00A7-43C1-9339-60508EDF02EF}"/>
                </a:ext>
              </a:extLst>
            </p:cNvPr>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7">
              <a:extLst>
                <a:ext uri="{FF2B5EF4-FFF2-40B4-BE49-F238E27FC236}">
                  <a16:creationId xmlns:a16="http://schemas.microsoft.com/office/drawing/2014/main" id="{1B4E965C-0998-4AB3-805A-9497F17C2972}"/>
                </a:ext>
              </a:extLst>
            </p:cNvPr>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8">
              <a:extLst>
                <a:ext uri="{FF2B5EF4-FFF2-40B4-BE49-F238E27FC236}">
                  <a16:creationId xmlns:a16="http://schemas.microsoft.com/office/drawing/2014/main" id="{9839085C-4C21-42BE-935B-21E63C1DD9E8}"/>
                </a:ext>
              </a:extLst>
            </p:cNvPr>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9">
              <a:extLst>
                <a:ext uri="{FF2B5EF4-FFF2-40B4-BE49-F238E27FC236}">
                  <a16:creationId xmlns:a16="http://schemas.microsoft.com/office/drawing/2014/main" id="{02535DB8-2238-4E70-9495-F31C138FE3FB}"/>
                </a:ext>
              </a:extLst>
            </p:cNvPr>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30">
              <a:extLst>
                <a:ext uri="{FF2B5EF4-FFF2-40B4-BE49-F238E27FC236}">
                  <a16:creationId xmlns:a16="http://schemas.microsoft.com/office/drawing/2014/main" id="{86E63483-AF39-4ADD-A38A-021927B865AA}"/>
                </a:ext>
              </a:extLst>
            </p:cNvPr>
            <p:cNvSpPr>
              <a:spLocks/>
            </p:cNvSpPr>
            <p:nvPr/>
          </p:nvSpPr>
          <p:spPr bwMode="auto">
            <a:xfrm>
              <a:off x="7582389" y="1256202"/>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TextBox 8">
            <a:extLst>
              <a:ext uri="{FF2B5EF4-FFF2-40B4-BE49-F238E27FC236}">
                <a16:creationId xmlns:a16="http://schemas.microsoft.com/office/drawing/2014/main" id="{5234718B-E95E-4D8C-AAB9-ED531899D0FD}"/>
              </a:ext>
            </a:extLst>
          </p:cNvPr>
          <p:cNvSpPr txBox="1"/>
          <p:nvPr/>
        </p:nvSpPr>
        <p:spPr>
          <a:xfrm>
            <a:off x="4043516" y="-62450"/>
            <a:ext cx="3967169" cy="461665"/>
          </a:xfrm>
          <a:prstGeom prst="rect">
            <a:avLst/>
          </a:prstGeom>
          <a:noFill/>
        </p:spPr>
        <p:txBody>
          <a:bodyPr wrap="square" rtlCol="0">
            <a:spAutoFit/>
          </a:bodyPr>
          <a:lstStyle>
            <a:defPPr>
              <a:defRPr lang="es-CO"/>
            </a:defPPr>
            <a:lvl1pPr algn="ctr">
              <a:defRPr sz="3600" b="1">
                <a:solidFill>
                  <a:srgbClr val="002060"/>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PLAN REACTIVA</a:t>
            </a:r>
          </a:p>
        </p:txBody>
      </p:sp>
      <p:sp>
        <p:nvSpPr>
          <p:cNvPr id="30" name="Rectángulo 29">
            <a:extLst>
              <a:ext uri="{FF2B5EF4-FFF2-40B4-BE49-F238E27FC236}">
                <a16:creationId xmlns:a16="http://schemas.microsoft.com/office/drawing/2014/main" id="{0759A31C-1DB6-43E0-9F25-A44EF1CAA0DD}"/>
              </a:ext>
            </a:extLst>
          </p:cNvPr>
          <p:cNvSpPr/>
          <p:nvPr/>
        </p:nvSpPr>
        <p:spPr>
          <a:xfrm>
            <a:off x="4604695" y="271744"/>
            <a:ext cx="305485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002060"/>
                </a:solidFill>
                <a:effectLst/>
                <a:uLnTx/>
                <a:uFillTx/>
                <a:latin typeface="Roboto"/>
                <a:ea typeface="+mn-ea"/>
                <a:cs typeface="+mn-cs"/>
              </a:rPr>
              <a:t>Estrategia de Relacionamiento</a:t>
            </a:r>
          </a:p>
        </p:txBody>
      </p:sp>
      <p:sp>
        <p:nvSpPr>
          <p:cNvPr id="2" name="Rectángulo 1">
            <a:extLst>
              <a:ext uri="{FF2B5EF4-FFF2-40B4-BE49-F238E27FC236}">
                <a16:creationId xmlns:a16="http://schemas.microsoft.com/office/drawing/2014/main" id="{A1FE8723-BBD6-4AEB-BC3C-E8E547917C12}"/>
              </a:ext>
            </a:extLst>
          </p:cNvPr>
          <p:cNvSpPr/>
          <p:nvPr/>
        </p:nvSpPr>
        <p:spPr>
          <a:xfrm>
            <a:off x="306290" y="658931"/>
            <a:ext cx="2842189"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2060"/>
                </a:solidFill>
                <a:effectLst/>
                <a:uLnTx/>
                <a:uFillTx/>
                <a:latin typeface="Calibri" panose="020F0502020204030204"/>
                <a:ea typeface="+mn-ea"/>
                <a:cs typeface="+mn-cs"/>
              </a:rPr>
              <a:t>Estrategia Clúster.</a:t>
            </a:r>
          </a:p>
        </p:txBody>
      </p:sp>
      <p:cxnSp>
        <p:nvCxnSpPr>
          <p:cNvPr id="31" name="Elbow Connector 115">
            <a:extLst>
              <a:ext uri="{FF2B5EF4-FFF2-40B4-BE49-F238E27FC236}">
                <a16:creationId xmlns:a16="http://schemas.microsoft.com/office/drawing/2014/main" id="{8F210808-3B43-48F8-9D00-A8B6044ADFE2}"/>
              </a:ext>
            </a:extLst>
          </p:cNvPr>
          <p:cNvCxnSpPr>
            <a:cxnSpLocks/>
            <a:endCxn id="2" idx="0"/>
          </p:cNvCxnSpPr>
          <p:nvPr/>
        </p:nvCxnSpPr>
        <p:spPr>
          <a:xfrm rot="10800000" flipV="1">
            <a:off x="1727385" y="376089"/>
            <a:ext cx="2526174" cy="282842"/>
          </a:xfrm>
          <a:prstGeom prst="bentConnector2">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E358C9B-253D-49BC-BA21-06057C18212A}"/>
              </a:ext>
            </a:extLst>
          </p:cNvPr>
          <p:cNvGrpSpPr/>
          <p:nvPr/>
        </p:nvGrpSpPr>
        <p:grpSpPr>
          <a:xfrm>
            <a:off x="6717243" y="2719342"/>
            <a:ext cx="5203798" cy="872408"/>
            <a:chOff x="9824826" y="3773905"/>
            <a:chExt cx="5317477" cy="1326686"/>
          </a:xfrm>
        </p:grpSpPr>
        <p:sp>
          <p:nvSpPr>
            <p:cNvPr id="41" name="Rectangle 4">
              <a:extLst>
                <a:ext uri="{FF2B5EF4-FFF2-40B4-BE49-F238E27FC236}">
                  <a16:creationId xmlns:a16="http://schemas.microsoft.com/office/drawing/2014/main" id="{03FA6320-4792-46DA-95B9-6F280CF51171}"/>
                </a:ext>
              </a:extLst>
            </p:cNvPr>
            <p:cNvSpPr>
              <a:spLocks/>
            </p:cNvSpPr>
            <p:nvPr/>
          </p:nvSpPr>
          <p:spPr bwMode="auto">
            <a:xfrm>
              <a:off x="9824826" y="4211432"/>
              <a:ext cx="1180040" cy="889159"/>
            </a:xfrm>
            <a:prstGeom prst="rect">
              <a:avLst/>
            </a:pr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AutoShape 13">
              <a:extLst>
                <a:ext uri="{FF2B5EF4-FFF2-40B4-BE49-F238E27FC236}">
                  <a16:creationId xmlns:a16="http://schemas.microsoft.com/office/drawing/2014/main" id="{645C8B57-926E-43FF-9AEF-43AD5C26A541}"/>
                </a:ext>
              </a:extLst>
            </p:cNvPr>
            <p:cNvSpPr>
              <a:spLocks/>
            </p:cNvSpPr>
            <p:nvPr/>
          </p:nvSpPr>
          <p:spPr bwMode="auto">
            <a:xfrm>
              <a:off x="10648377" y="3773905"/>
              <a:ext cx="4493926" cy="1105303"/>
            </a:xfrm>
            <a:prstGeom prst="rightArrow">
              <a:avLst>
                <a:gd name="adj1" fmla="val 69463"/>
                <a:gd name="adj2" fmla="val 28319"/>
              </a:avLst>
            </a:pr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Calibri" panose="020F0502020204030204"/>
                  <a:ea typeface="+mn-ea"/>
                  <a:cs typeface="+mn-cs"/>
                </a:rPr>
                <a:t>CLUSTER DE LOGISTICA</a:t>
              </a:r>
            </a:p>
          </p:txBody>
        </p:sp>
        <p:sp>
          <p:nvSpPr>
            <p:cNvPr id="43" name="Freeform 2">
              <a:extLst>
                <a:ext uri="{FF2B5EF4-FFF2-40B4-BE49-F238E27FC236}">
                  <a16:creationId xmlns:a16="http://schemas.microsoft.com/office/drawing/2014/main" id="{81222D3E-2F8B-45BF-9143-E17D4D6AE289}"/>
                </a:ext>
              </a:extLst>
            </p:cNvPr>
            <p:cNvSpPr>
              <a:spLocks/>
            </p:cNvSpPr>
            <p:nvPr/>
          </p:nvSpPr>
          <p:spPr bwMode="auto">
            <a:xfrm>
              <a:off x="10648377" y="4624870"/>
              <a:ext cx="352530" cy="408435"/>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31">
            <a:extLst>
              <a:ext uri="{FF2B5EF4-FFF2-40B4-BE49-F238E27FC236}">
                <a16:creationId xmlns:a16="http://schemas.microsoft.com/office/drawing/2014/main" id="{1CF4A89F-95AE-448F-BCF0-BCF854211BC3}"/>
              </a:ext>
            </a:extLst>
          </p:cNvPr>
          <p:cNvGrpSpPr/>
          <p:nvPr/>
        </p:nvGrpSpPr>
        <p:grpSpPr>
          <a:xfrm>
            <a:off x="3196457" y="3913749"/>
            <a:ext cx="5245948" cy="872408"/>
            <a:chOff x="9824826" y="3773905"/>
            <a:chExt cx="5317477" cy="1326686"/>
          </a:xfrm>
        </p:grpSpPr>
        <p:sp>
          <p:nvSpPr>
            <p:cNvPr id="57" name="Rectangle 4">
              <a:extLst>
                <a:ext uri="{FF2B5EF4-FFF2-40B4-BE49-F238E27FC236}">
                  <a16:creationId xmlns:a16="http://schemas.microsoft.com/office/drawing/2014/main" id="{93D7CA21-2AFB-42D0-A41C-9E946DF24018}"/>
                </a:ext>
              </a:extLst>
            </p:cNvPr>
            <p:cNvSpPr>
              <a:spLocks/>
            </p:cNvSpPr>
            <p:nvPr/>
          </p:nvSpPr>
          <p:spPr bwMode="auto">
            <a:xfrm>
              <a:off x="9824826" y="4211432"/>
              <a:ext cx="1180040" cy="889159"/>
            </a:xfrm>
            <a:prstGeom prst="rect">
              <a:avLst/>
            </a:pr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AutoShape 13">
              <a:extLst>
                <a:ext uri="{FF2B5EF4-FFF2-40B4-BE49-F238E27FC236}">
                  <a16:creationId xmlns:a16="http://schemas.microsoft.com/office/drawing/2014/main" id="{B58F5261-2D47-4EAC-B506-C9DD21D2B460}"/>
                </a:ext>
              </a:extLst>
            </p:cNvPr>
            <p:cNvSpPr>
              <a:spLocks/>
            </p:cNvSpPr>
            <p:nvPr/>
          </p:nvSpPr>
          <p:spPr bwMode="auto">
            <a:xfrm>
              <a:off x="10648377" y="3773905"/>
              <a:ext cx="4493926" cy="1105303"/>
            </a:xfrm>
            <a:prstGeom prst="rightArrow">
              <a:avLst>
                <a:gd name="adj1" fmla="val 69463"/>
                <a:gd name="adj2" fmla="val 28319"/>
              </a:avLst>
            </a:pr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Calibri" panose="020F0502020204030204"/>
                  <a:ea typeface="+mn-ea"/>
                  <a:cs typeface="+mn-cs"/>
                </a:rPr>
                <a:t>CLUSTER DE TEN</a:t>
              </a:r>
            </a:p>
          </p:txBody>
        </p:sp>
        <p:sp>
          <p:nvSpPr>
            <p:cNvPr id="59" name="Freeform 2">
              <a:extLst>
                <a:ext uri="{FF2B5EF4-FFF2-40B4-BE49-F238E27FC236}">
                  <a16:creationId xmlns:a16="http://schemas.microsoft.com/office/drawing/2014/main" id="{F1B10D3C-D3A5-47B7-82BA-1A2B798C8A07}"/>
                </a:ext>
              </a:extLst>
            </p:cNvPr>
            <p:cNvSpPr>
              <a:spLocks/>
            </p:cNvSpPr>
            <p:nvPr/>
          </p:nvSpPr>
          <p:spPr bwMode="auto">
            <a:xfrm>
              <a:off x="10648377" y="4624870"/>
              <a:ext cx="352530" cy="408435"/>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5163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58">
            <a:extLst>
              <a:ext uri="{FF2B5EF4-FFF2-40B4-BE49-F238E27FC236}">
                <a16:creationId xmlns:a16="http://schemas.microsoft.com/office/drawing/2014/main" id="{1786B641-94CB-41CB-95FB-7377C533796A}"/>
              </a:ext>
            </a:extLst>
          </p:cNvPr>
          <p:cNvGrpSpPr/>
          <p:nvPr/>
        </p:nvGrpSpPr>
        <p:grpSpPr>
          <a:xfrm>
            <a:off x="3383753" y="-1609048"/>
            <a:ext cx="4720167" cy="3124199"/>
            <a:chOff x="4334364" y="1256202"/>
            <a:chExt cx="3540125" cy="2343149"/>
          </a:xfrm>
        </p:grpSpPr>
        <p:sp>
          <p:nvSpPr>
            <p:cNvPr id="16" name="Freeform 26">
              <a:extLst>
                <a:ext uri="{FF2B5EF4-FFF2-40B4-BE49-F238E27FC236}">
                  <a16:creationId xmlns:a16="http://schemas.microsoft.com/office/drawing/2014/main" id="{31DF9EF9-9355-4DBE-BDA9-63BA4BC4EFBA}"/>
                </a:ext>
              </a:extLst>
            </p:cNvPr>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27">
              <a:extLst>
                <a:ext uri="{FF2B5EF4-FFF2-40B4-BE49-F238E27FC236}">
                  <a16:creationId xmlns:a16="http://schemas.microsoft.com/office/drawing/2014/main" id="{CB72E65C-4EE9-4FC6-8C49-03793B5894F5}"/>
                </a:ext>
              </a:extLst>
            </p:cNvPr>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8">
              <a:extLst>
                <a:ext uri="{FF2B5EF4-FFF2-40B4-BE49-F238E27FC236}">
                  <a16:creationId xmlns:a16="http://schemas.microsoft.com/office/drawing/2014/main" id="{88AA1EA2-DB46-4B4B-A377-74830709B030}"/>
                </a:ext>
              </a:extLst>
            </p:cNvPr>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29">
              <a:extLst>
                <a:ext uri="{FF2B5EF4-FFF2-40B4-BE49-F238E27FC236}">
                  <a16:creationId xmlns:a16="http://schemas.microsoft.com/office/drawing/2014/main" id="{0DCE888F-28FE-4665-AC78-460210030E5E}"/>
                </a:ext>
              </a:extLst>
            </p:cNvPr>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30">
              <a:extLst>
                <a:ext uri="{FF2B5EF4-FFF2-40B4-BE49-F238E27FC236}">
                  <a16:creationId xmlns:a16="http://schemas.microsoft.com/office/drawing/2014/main" id="{49A2ECFA-5D63-4CBD-A5A6-B40E77381DC8}"/>
                </a:ext>
              </a:extLst>
            </p:cNvPr>
            <p:cNvSpPr>
              <a:spLocks/>
            </p:cNvSpPr>
            <p:nvPr/>
          </p:nvSpPr>
          <p:spPr bwMode="auto">
            <a:xfrm>
              <a:off x="7582389" y="1256202"/>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TextBox 120">
            <a:extLst>
              <a:ext uri="{FF2B5EF4-FFF2-40B4-BE49-F238E27FC236}">
                <a16:creationId xmlns:a16="http://schemas.microsoft.com/office/drawing/2014/main" id="{67D6E346-B0E3-4649-A087-C122A1398064}"/>
              </a:ext>
            </a:extLst>
          </p:cNvPr>
          <p:cNvSpPr txBox="1"/>
          <p:nvPr/>
        </p:nvSpPr>
        <p:spPr>
          <a:xfrm>
            <a:off x="4494655" y="-111233"/>
            <a:ext cx="24161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PLAN REACTIVA </a:t>
            </a:r>
          </a:p>
        </p:txBody>
      </p:sp>
      <p:sp>
        <p:nvSpPr>
          <p:cNvPr id="24" name="Rectángulo 23">
            <a:extLst>
              <a:ext uri="{FF2B5EF4-FFF2-40B4-BE49-F238E27FC236}">
                <a16:creationId xmlns:a16="http://schemas.microsoft.com/office/drawing/2014/main" id="{7AA572CF-76BC-4F3C-9FE5-19C8AF2A7835}"/>
              </a:ext>
            </a:extLst>
          </p:cNvPr>
          <p:cNvSpPr/>
          <p:nvPr/>
        </p:nvSpPr>
        <p:spPr>
          <a:xfrm>
            <a:off x="4216412" y="213711"/>
            <a:ext cx="305485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002060"/>
                </a:solidFill>
                <a:effectLst/>
                <a:uLnTx/>
                <a:uFillTx/>
                <a:latin typeface="Roboto"/>
                <a:ea typeface="+mn-ea"/>
                <a:cs typeface="+mn-cs"/>
              </a:rPr>
              <a:t>Estrategia de Relacionamiento</a:t>
            </a:r>
          </a:p>
        </p:txBody>
      </p:sp>
      <p:sp>
        <p:nvSpPr>
          <p:cNvPr id="28" name="Rectángulo 27">
            <a:extLst>
              <a:ext uri="{FF2B5EF4-FFF2-40B4-BE49-F238E27FC236}">
                <a16:creationId xmlns:a16="http://schemas.microsoft.com/office/drawing/2014/main" id="{E6652FD6-FF87-4D6B-B680-64C805253002}"/>
              </a:ext>
            </a:extLst>
          </p:cNvPr>
          <p:cNvSpPr/>
          <p:nvPr/>
        </p:nvSpPr>
        <p:spPr>
          <a:xfrm>
            <a:off x="3629908" y="2062383"/>
            <a:ext cx="4357795" cy="830997"/>
          </a:xfrm>
          <a:prstGeom prst="rect">
            <a:avLst/>
          </a:prstGeom>
        </p:spPr>
        <p:txBody>
          <a:bodyPr wrap="square">
            <a:spAutoFit/>
          </a:bodyPr>
          <a:lstStyle/>
          <a:p>
            <a:pPr lvl="0" algn="ctr">
              <a:defRPr/>
            </a:pPr>
            <a:r>
              <a:rPr lang="es-MX" sz="2400" b="1">
                <a:solidFill>
                  <a:srgbClr val="002060"/>
                </a:solidFill>
                <a:latin typeface="Roboto"/>
              </a:rPr>
              <a:t>Estrategia de Relacionamiento</a:t>
            </a:r>
          </a:p>
        </p:txBody>
      </p:sp>
      <p:sp>
        <p:nvSpPr>
          <p:cNvPr id="23" name="Rectángulo 11">
            <a:extLst>
              <a:ext uri="{FF2B5EF4-FFF2-40B4-BE49-F238E27FC236}">
                <a16:creationId xmlns:a16="http://schemas.microsoft.com/office/drawing/2014/main" id="{180D3DDF-376D-437A-B83E-AD3C845CA200}"/>
              </a:ext>
            </a:extLst>
          </p:cNvPr>
          <p:cNvSpPr/>
          <p:nvPr/>
        </p:nvSpPr>
        <p:spPr>
          <a:xfrm>
            <a:off x="3541210" y="3215024"/>
            <a:ext cx="4578859" cy="1200329"/>
          </a:xfrm>
          <a:prstGeom prst="rect">
            <a:avLst/>
          </a:prstGeom>
          <a:noFill/>
          <a:ln>
            <a:no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gn="ctr">
              <a:buFont typeface="Arial" panose="020B0604020202020204" pitchFamily="34" charset="0"/>
              <a:buChar char="•"/>
              <a:defRPr/>
            </a:pPr>
            <a:r>
              <a:rPr lang="es-ES" err="1">
                <a:solidFill>
                  <a:srgbClr val="002060"/>
                </a:solidFill>
                <a:latin typeface="Calibri" panose="020F0502020204030204"/>
              </a:rPr>
              <a:t>Engagement</a:t>
            </a:r>
            <a:r>
              <a:rPr lang="es-ES">
                <a:solidFill>
                  <a:srgbClr val="002060"/>
                </a:solidFill>
                <a:latin typeface="Calibri" panose="020F0502020204030204"/>
              </a:rPr>
              <a:t> de las campañas</a:t>
            </a:r>
            <a:endParaRPr lang="es-CO">
              <a:solidFill>
                <a:srgbClr val="002060"/>
              </a:solidFill>
              <a:latin typeface="Calibri" panose="020F0502020204030204"/>
            </a:endParaRPr>
          </a:p>
          <a:p>
            <a:pPr marL="285750" indent="-285750" algn="ctr">
              <a:buFont typeface="Arial" panose="020B0604020202020204" pitchFamily="34" charset="0"/>
              <a:buChar char="•"/>
              <a:defRPr/>
            </a:pPr>
            <a:r>
              <a:rPr lang="es-ES">
                <a:solidFill>
                  <a:srgbClr val="002060"/>
                </a:solidFill>
                <a:latin typeface="Calibri" panose="020F0502020204030204"/>
              </a:rPr>
              <a:t>Free </a:t>
            </a:r>
            <a:r>
              <a:rPr lang="es-ES" err="1">
                <a:solidFill>
                  <a:srgbClr val="002060"/>
                </a:solidFill>
                <a:latin typeface="Calibri" panose="020F0502020204030204"/>
              </a:rPr>
              <a:t>Press</a:t>
            </a:r>
            <a:endParaRPr lang="es-ES">
              <a:solidFill>
                <a:srgbClr val="002060"/>
              </a:solidFill>
              <a:latin typeface="Calibri" panose="020F0502020204030204"/>
            </a:endParaRPr>
          </a:p>
          <a:p>
            <a:pPr marL="285750" indent="-285750" algn="ctr">
              <a:buFont typeface="Arial" panose="020B0604020202020204" pitchFamily="34" charset="0"/>
              <a:buChar char="•"/>
              <a:defRPr/>
            </a:pPr>
            <a:r>
              <a:rPr lang="es-ES">
                <a:solidFill>
                  <a:srgbClr val="002060"/>
                </a:solidFill>
                <a:latin typeface="Calibri" panose="020F0502020204030204"/>
              </a:rPr>
              <a:t>Satisfacción del cliente externo</a:t>
            </a:r>
          </a:p>
          <a:p>
            <a:pPr marL="285750" indent="-285750" algn="ctr">
              <a:buFont typeface="Arial" panose="020B0604020202020204" pitchFamily="34" charset="0"/>
              <a:buChar char="•"/>
              <a:defRPr/>
            </a:pPr>
            <a:r>
              <a:rPr lang="es-ES">
                <a:solidFill>
                  <a:srgbClr val="002060"/>
                </a:solidFill>
                <a:latin typeface="Calibri" panose="020F0502020204030204"/>
              </a:rPr>
              <a:t>NPS </a:t>
            </a:r>
            <a:endParaRPr lang="es-MX">
              <a:solidFill>
                <a:srgbClr val="002060"/>
              </a:solidFill>
              <a:latin typeface="Calibri" panose="020F0502020204030204"/>
            </a:endParaRPr>
          </a:p>
        </p:txBody>
      </p:sp>
    </p:spTree>
    <p:extLst>
      <p:ext uri="{BB962C8B-B14F-4D97-AF65-F5344CB8AC3E}">
        <p14:creationId xmlns:p14="http://schemas.microsoft.com/office/powerpoint/2010/main" val="3545390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882CA-D0C8-46C8-BF34-7245B6FCB88C}"/>
              </a:ext>
            </a:extLst>
          </p:cNvPr>
          <p:cNvSpPr>
            <a:spLocks noGrp="1"/>
          </p:cNvSpPr>
          <p:nvPr>
            <p:ph type="title"/>
          </p:nvPr>
        </p:nvSpPr>
        <p:spPr/>
        <p:txBody>
          <a:bodyPr/>
          <a:lstStyle/>
          <a:p>
            <a:r>
              <a:rPr lang="es-MX" b="1">
                <a:solidFill>
                  <a:srgbClr val="002060"/>
                </a:solidFill>
              </a:rPr>
              <a:t>2.5 OTRAS FUENTES DE INGRESOS </a:t>
            </a:r>
            <a:endParaRPr lang="es-CO" b="1">
              <a:solidFill>
                <a:srgbClr val="002060"/>
              </a:solidFill>
            </a:endParaRPr>
          </a:p>
        </p:txBody>
      </p:sp>
    </p:spTree>
    <p:extLst>
      <p:ext uri="{BB962C8B-B14F-4D97-AF65-F5344CB8AC3E}">
        <p14:creationId xmlns:p14="http://schemas.microsoft.com/office/powerpoint/2010/main" val="405812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3879006" y="-1358936"/>
            <a:ext cx="4720167" cy="3124199"/>
            <a:chOff x="4334364" y="1256202"/>
            <a:chExt cx="3540125" cy="2343149"/>
          </a:xfrm>
        </p:grpSpPr>
        <p:sp>
          <p:nvSpPr>
            <p:cNvPr id="60" name="Freeform 26"/>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27"/>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8"/>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29"/>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30"/>
            <p:cNvSpPr>
              <a:spLocks/>
            </p:cNvSpPr>
            <p:nvPr/>
          </p:nvSpPr>
          <p:spPr bwMode="auto">
            <a:xfrm>
              <a:off x="7582389" y="1256202"/>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16" name="Elbow Connector 115"/>
          <p:cNvCxnSpPr>
            <a:cxnSpLocks/>
          </p:cNvCxnSpPr>
          <p:nvPr/>
        </p:nvCxnSpPr>
        <p:spPr>
          <a:xfrm rot="10800000" flipV="1">
            <a:off x="1676402" y="695325"/>
            <a:ext cx="2291752" cy="1295400"/>
          </a:xfrm>
          <a:prstGeom prst="bentConnector3">
            <a:avLst>
              <a:gd name="adj1" fmla="val 99496"/>
            </a:avLst>
          </a:prstGeom>
          <a:ln>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4983081" y="83900"/>
            <a:ext cx="2512017" cy="523220"/>
          </a:xfrm>
          <a:prstGeom prst="rect">
            <a:avLst/>
          </a:prstGeom>
          <a:noFill/>
        </p:spPr>
        <p:txBody>
          <a:bodyPr wrap="square" rtlCol="0">
            <a:spAutoFit/>
          </a:bodyPr>
          <a:lstStyle>
            <a:defPPr>
              <a:defRPr lang="es-CO"/>
            </a:defPPr>
            <a:lvl1pPr algn="ctr">
              <a:defRPr sz="3600" b="1">
                <a:solidFill>
                  <a:schemeClr val="accent5">
                    <a:lumMod val="75000"/>
                  </a:schemeClr>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PLAN REACTIVA </a:t>
            </a:r>
          </a:p>
        </p:txBody>
      </p:sp>
      <p:cxnSp>
        <p:nvCxnSpPr>
          <p:cNvPr id="135" name="Straight Connector 72">
            <a:extLst>
              <a:ext uri="{FF2B5EF4-FFF2-40B4-BE49-F238E27FC236}">
                <a16:creationId xmlns:a16="http://schemas.microsoft.com/office/drawing/2014/main" id="{83FDE1EB-265F-4788-8A2A-B82C045B6F59}"/>
              </a:ext>
            </a:extLst>
          </p:cNvPr>
          <p:cNvCxnSpPr/>
          <p:nvPr/>
        </p:nvCxnSpPr>
        <p:spPr>
          <a:xfrm flipH="1">
            <a:off x="92416" y="3197556"/>
            <a:ext cx="849391" cy="835460"/>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74">
            <a:extLst>
              <a:ext uri="{FF2B5EF4-FFF2-40B4-BE49-F238E27FC236}">
                <a16:creationId xmlns:a16="http://schemas.microsoft.com/office/drawing/2014/main" id="{A336B651-17A5-48D6-ADBA-151A7250ED77}"/>
              </a:ext>
            </a:extLst>
          </p:cNvPr>
          <p:cNvCxnSpPr/>
          <p:nvPr/>
        </p:nvCxnSpPr>
        <p:spPr>
          <a:xfrm flipH="1" flipV="1">
            <a:off x="979825" y="4773427"/>
            <a:ext cx="824787" cy="811052"/>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3" name="TextBox 91">
            <a:extLst>
              <a:ext uri="{FF2B5EF4-FFF2-40B4-BE49-F238E27FC236}">
                <a16:creationId xmlns:a16="http://schemas.microsoft.com/office/drawing/2014/main" id="{F41E2C90-C4B6-445C-97C3-A5E412622A4C}"/>
              </a:ext>
            </a:extLst>
          </p:cNvPr>
          <p:cNvSpPr txBox="1"/>
          <p:nvPr/>
        </p:nvSpPr>
        <p:spPr>
          <a:xfrm>
            <a:off x="1473129" y="6402015"/>
            <a:ext cx="4180514" cy="584775"/>
          </a:xfrm>
          <a:prstGeom prst="rect">
            <a:avLst/>
          </a:prstGeom>
          <a:noFill/>
        </p:spPr>
        <p:txBody>
          <a:bodyPr wrap="square"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5" name="Imagen 4" descr="Imagen que contiene dibujo&#10;&#10;Descripción generada automáticamente">
            <a:extLst>
              <a:ext uri="{FF2B5EF4-FFF2-40B4-BE49-F238E27FC236}">
                <a16:creationId xmlns:a16="http://schemas.microsoft.com/office/drawing/2014/main" id="{0A2FBF4D-DDB8-46A9-BFBA-A91343BFBA03}"/>
              </a:ext>
            </a:extLst>
          </p:cNvPr>
          <p:cNvPicPr>
            <a:picLocks noChangeAspect="1"/>
          </p:cNvPicPr>
          <p:nvPr/>
        </p:nvPicPr>
        <p:blipFill>
          <a:blip r:embed="rId3"/>
          <a:stretch>
            <a:fillRect/>
          </a:stretch>
        </p:blipFill>
        <p:spPr>
          <a:xfrm>
            <a:off x="674664" y="2311617"/>
            <a:ext cx="2745795" cy="1113572"/>
          </a:xfrm>
          <a:prstGeom prst="rect">
            <a:avLst/>
          </a:prstGeom>
          <a:ln>
            <a:noFill/>
          </a:ln>
          <a:effectLst>
            <a:outerShdw blurRad="292100" dist="139700" dir="2700000" algn="tl" rotWithShape="0">
              <a:srgbClr val="333333">
                <a:alpha val="65000"/>
              </a:srgbClr>
            </a:outerShdw>
          </a:effectLst>
        </p:spPr>
      </p:pic>
      <p:sp>
        <p:nvSpPr>
          <p:cNvPr id="27" name="Rectángulo 26">
            <a:extLst>
              <a:ext uri="{FF2B5EF4-FFF2-40B4-BE49-F238E27FC236}">
                <a16:creationId xmlns:a16="http://schemas.microsoft.com/office/drawing/2014/main" id="{52202827-AFFC-4C49-9F52-3DE1B9F9418C}"/>
              </a:ext>
            </a:extLst>
          </p:cNvPr>
          <p:cNvSpPr/>
          <p:nvPr/>
        </p:nvSpPr>
        <p:spPr>
          <a:xfrm>
            <a:off x="5047159" y="522013"/>
            <a:ext cx="238386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Otras Fuentes de Recursos</a:t>
            </a:r>
          </a:p>
        </p:txBody>
      </p:sp>
      <p:sp>
        <p:nvSpPr>
          <p:cNvPr id="20" name="Rectángulo 10">
            <a:extLst>
              <a:ext uri="{FF2B5EF4-FFF2-40B4-BE49-F238E27FC236}">
                <a16:creationId xmlns:a16="http://schemas.microsoft.com/office/drawing/2014/main" id="{CA74BCBE-1744-46C0-AEFF-089339C7CFA2}"/>
              </a:ext>
            </a:extLst>
          </p:cNvPr>
          <p:cNvSpPr/>
          <p:nvPr/>
        </p:nvSpPr>
        <p:spPr>
          <a:xfrm>
            <a:off x="7709228" y="2311617"/>
            <a:ext cx="3805712" cy="1015663"/>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a:ln>
                  <a:noFill/>
                </a:ln>
                <a:solidFill>
                  <a:srgbClr val="002060"/>
                </a:solidFill>
                <a:effectLst/>
                <a:uLnTx/>
                <a:uFillTx/>
                <a:latin typeface="Calibri" panose="020F0502020204030204"/>
                <a:ea typeface="+mn-ea"/>
                <a:cs typeface="+mn-cs"/>
              </a:rPr>
              <a:t>Laboratorio de  Tendencias y dinamización de activos empresariales </a:t>
            </a:r>
          </a:p>
        </p:txBody>
      </p:sp>
      <p:cxnSp>
        <p:nvCxnSpPr>
          <p:cNvPr id="21" name="Elbow Connector 115">
            <a:extLst>
              <a:ext uri="{FF2B5EF4-FFF2-40B4-BE49-F238E27FC236}">
                <a16:creationId xmlns:a16="http://schemas.microsoft.com/office/drawing/2014/main" id="{FAFF8AB9-04DB-45E8-AA91-0DAF5F7C88F3}"/>
              </a:ext>
            </a:extLst>
          </p:cNvPr>
          <p:cNvCxnSpPr>
            <a:cxnSpLocks/>
          </p:cNvCxnSpPr>
          <p:nvPr/>
        </p:nvCxnSpPr>
        <p:spPr>
          <a:xfrm>
            <a:off x="8404439" y="607122"/>
            <a:ext cx="1711834" cy="1383604"/>
          </a:xfrm>
          <a:prstGeom prst="bentConnector3">
            <a:avLst>
              <a:gd name="adj1" fmla="val 102064"/>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ectángulo 21">
            <a:extLst>
              <a:ext uri="{FF2B5EF4-FFF2-40B4-BE49-F238E27FC236}">
                <a16:creationId xmlns:a16="http://schemas.microsoft.com/office/drawing/2014/main" id="{BAD7F1E6-BBF4-4EC1-A1DD-151710F37C96}"/>
              </a:ext>
            </a:extLst>
          </p:cNvPr>
          <p:cNvSpPr/>
          <p:nvPr/>
        </p:nvSpPr>
        <p:spPr>
          <a:xfrm>
            <a:off x="6240148" y="3434500"/>
            <a:ext cx="4040401" cy="400110"/>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1" i="0" u="none" strike="noStrike" kern="1200" cap="none" spc="0" normalizeH="0" baseline="0" noProof="0">
                <a:ln>
                  <a:noFill/>
                </a:ln>
                <a:solidFill>
                  <a:srgbClr val="002060"/>
                </a:solidFill>
                <a:effectLst/>
                <a:uLnTx/>
                <a:uFillTx/>
                <a:latin typeface="Calibri" panose="020F0502020204030204"/>
                <a:ea typeface="+mn-ea"/>
                <a:cs typeface="+mn-cs"/>
              </a:rPr>
              <a:t>Factura Electrónica + E-</a:t>
            </a:r>
            <a:r>
              <a:rPr kumimoji="0" lang="es-CO" sz="2000" b="1" i="0" u="none" strike="noStrike" kern="1200" cap="none" spc="0" normalizeH="0" baseline="0" noProof="0" err="1">
                <a:ln>
                  <a:noFill/>
                </a:ln>
                <a:solidFill>
                  <a:srgbClr val="002060"/>
                </a:solidFill>
                <a:effectLst/>
                <a:uLnTx/>
                <a:uFillTx/>
                <a:latin typeface="Calibri" panose="020F0502020204030204"/>
                <a:ea typeface="+mn-ea"/>
                <a:cs typeface="+mn-cs"/>
              </a:rPr>
              <a:t>Factoring</a:t>
            </a:r>
            <a:r>
              <a:rPr kumimoji="0" lang="es-CO" sz="2000" b="1" i="0" u="none" strike="noStrike" kern="1200" cap="none" spc="0" normalizeH="0" baseline="0" noProof="0">
                <a:ln>
                  <a:noFill/>
                </a:ln>
                <a:solidFill>
                  <a:srgbClr val="002060"/>
                </a:solidFill>
                <a:effectLst/>
                <a:uLnTx/>
                <a:uFillTx/>
                <a:latin typeface="Calibri" panose="020F0502020204030204"/>
                <a:ea typeface="+mn-ea"/>
                <a:cs typeface="+mn-cs"/>
              </a:rPr>
              <a:t>.</a:t>
            </a:r>
          </a:p>
        </p:txBody>
      </p:sp>
      <p:sp>
        <p:nvSpPr>
          <p:cNvPr id="12" name="11 Rectángulo"/>
          <p:cNvSpPr/>
          <p:nvPr/>
        </p:nvSpPr>
        <p:spPr>
          <a:xfrm>
            <a:off x="6240148" y="4640793"/>
            <a:ext cx="2674258" cy="369332"/>
          </a:xfrm>
          <a:prstGeom prst="rect">
            <a:avLst/>
          </a:prstGeom>
        </p:spPr>
        <p:txBody>
          <a:bodyPr wrap="none">
            <a:spAutoFit/>
          </a:bodyPr>
          <a:lstStyle/>
          <a:p>
            <a:pPr marL="342900" lvl="0" indent="-342900">
              <a:buFont typeface="Arial" panose="020B0604020202020204" pitchFamily="34" charset="0"/>
              <a:buChar char="•"/>
              <a:defRPr/>
            </a:pPr>
            <a:r>
              <a:rPr lang="es-MX" b="1">
                <a:solidFill>
                  <a:srgbClr val="002060"/>
                </a:solidFill>
              </a:rPr>
              <a:t>Contratos inteligentes </a:t>
            </a:r>
          </a:p>
        </p:txBody>
      </p:sp>
    </p:spTree>
    <p:extLst>
      <p:ext uri="{BB962C8B-B14F-4D97-AF65-F5344CB8AC3E}">
        <p14:creationId xmlns:p14="http://schemas.microsoft.com/office/powerpoint/2010/main" val="193990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59898-A677-4342-8A31-CA77DD2842C1}"/>
              </a:ext>
            </a:extLst>
          </p:cNvPr>
          <p:cNvSpPr>
            <a:spLocks noGrp="1"/>
          </p:cNvSpPr>
          <p:nvPr>
            <p:ph type="title"/>
          </p:nvPr>
        </p:nvSpPr>
        <p:spPr>
          <a:xfrm>
            <a:off x="514866" y="704742"/>
            <a:ext cx="10515600" cy="648129"/>
          </a:xfrm>
        </p:spPr>
        <p:txBody>
          <a:bodyPr>
            <a:normAutofit fontScale="90000"/>
          </a:bodyPr>
          <a:lstStyle/>
          <a:p>
            <a:pPr algn="ctr"/>
            <a:r>
              <a:rPr lang="es-CO" b="1">
                <a:solidFill>
                  <a:srgbClr val="002060"/>
                </a:solidFill>
                <a:latin typeface="Roboto" panose="02000000000000000000"/>
                <a:ea typeface="+mn-ea"/>
                <a:cs typeface="+mn-cs"/>
              </a:rPr>
              <a:t>Tema Dominante </a:t>
            </a:r>
          </a:p>
        </p:txBody>
      </p:sp>
      <p:sp>
        <p:nvSpPr>
          <p:cNvPr id="3" name="Marcador de contenido 2">
            <a:extLst>
              <a:ext uri="{FF2B5EF4-FFF2-40B4-BE49-F238E27FC236}">
                <a16:creationId xmlns:a16="http://schemas.microsoft.com/office/drawing/2014/main" id="{1293F55C-22E9-40A5-B2E8-2589E9286829}"/>
              </a:ext>
            </a:extLst>
          </p:cNvPr>
          <p:cNvSpPr>
            <a:spLocks noGrp="1"/>
          </p:cNvSpPr>
          <p:nvPr>
            <p:ph idx="1"/>
          </p:nvPr>
        </p:nvSpPr>
        <p:spPr>
          <a:xfrm>
            <a:off x="1171832" y="1253331"/>
            <a:ext cx="9677400" cy="4351338"/>
          </a:xfrm>
        </p:spPr>
        <p:txBody>
          <a:bodyPr>
            <a:normAutofit/>
          </a:bodyPr>
          <a:lstStyle/>
          <a:p>
            <a:pPr marL="0" indent="0" algn="ctr">
              <a:buNone/>
            </a:pPr>
            <a:endParaRPr lang="es-MX"/>
          </a:p>
          <a:p>
            <a:pPr marL="0" indent="0" algn="ctr">
              <a:buNone/>
            </a:pPr>
            <a:endParaRPr lang="es-MX"/>
          </a:p>
          <a:p>
            <a:pPr marL="0" indent="0" algn="ctr">
              <a:buNone/>
            </a:pPr>
            <a:r>
              <a:rPr lang="es-MX" sz="3600">
                <a:solidFill>
                  <a:srgbClr val="002060"/>
                </a:solidFill>
              </a:rPr>
              <a:t>La Cámara de Comercio de Barranquilla lidera la articulación de actores clave para impulsar la </a:t>
            </a:r>
            <a:r>
              <a:rPr lang="es-MX" sz="3600" b="1">
                <a:solidFill>
                  <a:srgbClr val="FFC000"/>
                </a:solidFill>
              </a:rPr>
              <a:t>reactivación económica del territorio </a:t>
            </a:r>
            <a:r>
              <a:rPr lang="es-MX" sz="3600">
                <a:solidFill>
                  <a:srgbClr val="002060"/>
                </a:solidFill>
              </a:rPr>
              <a:t>a través de la activación de flujos de información, capital y conocimiento </a:t>
            </a:r>
            <a:r>
              <a:rPr lang="es-MX" sz="3600" b="1">
                <a:solidFill>
                  <a:srgbClr val="FFC000"/>
                </a:solidFill>
              </a:rPr>
              <a:t>para mantener y apoyar </a:t>
            </a:r>
            <a:r>
              <a:rPr lang="es-MX" sz="3600">
                <a:solidFill>
                  <a:srgbClr val="002060"/>
                </a:solidFill>
              </a:rPr>
              <a:t>la prosperidad y competitividad </a:t>
            </a:r>
            <a:r>
              <a:rPr lang="es-MX" sz="3600" b="1">
                <a:solidFill>
                  <a:srgbClr val="FFC000"/>
                </a:solidFill>
              </a:rPr>
              <a:t>del territorio Caribe</a:t>
            </a:r>
            <a:r>
              <a:rPr lang="es-MX" sz="3600">
                <a:solidFill>
                  <a:srgbClr val="002060"/>
                </a:solidFill>
              </a:rPr>
              <a:t>.</a:t>
            </a:r>
            <a:endParaRPr lang="es-CO" sz="3600" b="1" i="1" u="sng">
              <a:solidFill>
                <a:schemeClr val="accent4"/>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D7F3ECBE-4703-B544-867A-A93A1AD7123D}"/>
              </a:ext>
            </a:extLst>
          </p:cNvPr>
          <p:cNvSpPr txBox="1"/>
          <p:nvPr/>
        </p:nvSpPr>
        <p:spPr>
          <a:xfrm>
            <a:off x="218365" y="6488668"/>
            <a:ext cx="873982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a:ln>
                  <a:noFill/>
                </a:ln>
                <a:solidFill>
                  <a:prstClr val="black"/>
                </a:solidFill>
                <a:effectLst/>
                <a:uLnTx/>
                <a:uFillTx/>
                <a:latin typeface="Calibri" panose="020F0502020204030204"/>
                <a:ea typeface="+mn-ea"/>
                <a:cs typeface="+mn-cs"/>
              </a:rPr>
              <a:t>Nota: El tema dominante vigente </a:t>
            </a:r>
            <a:r>
              <a:rPr kumimoji="0" lang="es-ES_tradnl" sz="2000" b="0" i="0" u="none" strike="noStrike" kern="1200" cap="none" spc="0" normalizeH="0" baseline="0" noProof="0">
                <a:ln>
                  <a:noFill/>
                </a:ln>
                <a:solidFill>
                  <a:srgbClr val="FFC000"/>
                </a:solidFill>
                <a:effectLst/>
                <a:uLnTx/>
                <a:uFillTx/>
                <a:latin typeface="Calibri" panose="020F0502020204030204"/>
                <a:ea typeface="+mn-ea"/>
                <a:cs typeface="+mn-cs"/>
              </a:rPr>
              <a:t>se ajusta adicionando frases en color anaranjado</a:t>
            </a:r>
          </a:p>
        </p:txBody>
      </p:sp>
    </p:spTree>
    <p:extLst>
      <p:ext uri="{BB962C8B-B14F-4D97-AF65-F5344CB8AC3E}">
        <p14:creationId xmlns:p14="http://schemas.microsoft.com/office/powerpoint/2010/main" val="349731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B5D0AAD-F4FF-1A44-9DF9-E9DD9F00F823}"/>
              </a:ext>
            </a:extLst>
          </p:cNvPr>
          <p:cNvSpPr>
            <a:spLocks noGrp="1" noChangeArrowheads="1"/>
          </p:cNvSpPr>
          <p:nvPr>
            <p:ph type="title"/>
          </p:nvPr>
        </p:nvSpPr>
        <p:spPr>
          <a:xfrm>
            <a:off x="346456" y="1796495"/>
            <a:ext cx="3725446" cy="591573"/>
          </a:xfrm>
        </p:spPr>
        <p:txBody>
          <a:bodyPr vert="horz" wrap="square" lIns="92075" tIns="46038" rIns="92075" bIns="46038" rtlCol="0" anchor="t">
            <a:spAutoFit/>
          </a:bodyPr>
          <a:lstStyle/>
          <a:p>
            <a:pPr eaLnBrk="1" hangingPunct="1">
              <a:defRPr/>
            </a:pPr>
            <a:r>
              <a:rPr lang="es-ES" sz="3600" b="1" dirty="0">
                <a:solidFill>
                  <a:schemeClr val="accent1"/>
                </a:solidFill>
                <a:latin typeface="+mn-lt"/>
                <a:ea typeface="+mn-ea"/>
                <a:cs typeface="+mn-cs"/>
              </a:rPr>
              <a:t>Política de Calidad</a:t>
            </a:r>
            <a:endParaRPr lang="en-CA" sz="3600" b="1" dirty="0">
              <a:solidFill>
                <a:schemeClr val="accent1"/>
              </a:solidFill>
              <a:latin typeface="+mn-lt"/>
              <a:ea typeface="+mn-ea"/>
              <a:cs typeface="+mn-cs"/>
            </a:endParaRPr>
          </a:p>
        </p:txBody>
      </p:sp>
      <p:sp>
        <p:nvSpPr>
          <p:cNvPr id="5" name="Rectángulo 4">
            <a:extLst>
              <a:ext uri="{FF2B5EF4-FFF2-40B4-BE49-F238E27FC236}">
                <a16:creationId xmlns:a16="http://schemas.microsoft.com/office/drawing/2014/main" id="{4812DE79-637C-AE48-9A55-0DC4D4493FA9}"/>
              </a:ext>
            </a:extLst>
          </p:cNvPr>
          <p:cNvSpPr/>
          <p:nvPr/>
        </p:nvSpPr>
        <p:spPr>
          <a:xfrm>
            <a:off x="4805805" y="865103"/>
            <a:ext cx="5962647" cy="1077218"/>
          </a:xfrm>
          <a:prstGeom prst="rect">
            <a:avLst/>
          </a:prstGeom>
        </p:spPr>
        <p:txBody>
          <a:bodyPr wrap="square">
            <a:spAutoFit/>
          </a:bodyPr>
          <a:lstStyle/>
          <a:p>
            <a:pPr algn="just"/>
            <a:r>
              <a:rPr lang="es-CO" sz="1600" dirty="0">
                <a:latin typeface="ITC Kabel" panose="02000503000000000000" pitchFamily="50" charset="0"/>
                <a:cs typeface="Arial" panose="020B0604020202020204" pitchFamily="34" charset="0"/>
              </a:rPr>
              <a:t>La Cámara de Comercio de Barranquilla en su rol de </a:t>
            </a:r>
            <a:r>
              <a:rPr lang="es-CO" sz="1600" b="1" dirty="0">
                <a:latin typeface="ITC Kabel" panose="02000503000000000000" pitchFamily="50" charset="0"/>
                <a:cs typeface="Arial" panose="020B0604020202020204" pitchFamily="34" charset="0"/>
              </a:rPr>
              <a:t>agencia de desarrollo</a:t>
            </a:r>
            <a:r>
              <a:rPr lang="es-CO" sz="1600" dirty="0">
                <a:latin typeface="ITC Kabel" panose="02000503000000000000" pitchFamily="50" charset="0"/>
                <a:cs typeface="Arial" panose="020B0604020202020204" pitchFamily="34" charset="0"/>
              </a:rPr>
              <a:t>, dispone de toda la capacidad de sus colaboradores, procesos, infraestructura física y tecnológica para ofrecer servicios con valor agregado y comprometerse con sus grupos de interés con:  </a:t>
            </a:r>
          </a:p>
        </p:txBody>
      </p:sp>
      <p:grpSp>
        <p:nvGrpSpPr>
          <p:cNvPr id="6" name="Grupo 5">
            <a:extLst>
              <a:ext uri="{FF2B5EF4-FFF2-40B4-BE49-F238E27FC236}">
                <a16:creationId xmlns:a16="http://schemas.microsoft.com/office/drawing/2014/main" id="{51DA3492-0946-384F-BF6F-EF6C5E3A2856}"/>
              </a:ext>
            </a:extLst>
          </p:cNvPr>
          <p:cNvGrpSpPr/>
          <p:nvPr/>
        </p:nvGrpSpPr>
        <p:grpSpPr>
          <a:xfrm>
            <a:off x="4814665" y="2388068"/>
            <a:ext cx="5604857" cy="674977"/>
            <a:chOff x="2683798" y="3319115"/>
            <a:chExt cx="4967108" cy="674977"/>
          </a:xfrm>
        </p:grpSpPr>
        <p:pic>
          <p:nvPicPr>
            <p:cNvPr id="7" name="Imagen 6">
              <a:extLst>
                <a:ext uri="{FF2B5EF4-FFF2-40B4-BE49-F238E27FC236}">
                  <a16:creationId xmlns:a16="http://schemas.microsoft.com/office/drawing/2014/main" id="{3483C508-B688-1744-9236-09AC9FFD04FC}"/>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blip>
            <a:srcRect l="79152" r="1078"/>
            <a:stretch/>
          </p:blipFill>
          <p:spPr>
            <a:xfrm>
              <a:off x="2683798" y="3319115"/>
              <a:ext cx="613519" cy="648900"/>
            </a:xfrm>
            <a:prstGeom prst="rect">
              <a:avLst/>
            </a:prstGeom>
          </p:spPr>
        </p:pic>
        <p:sp>
          <p:nvSpPr>
            <p:cNvPr id="8" name="Rectángulo 7">
              <a:extLst>
                <a:ext uri="{FF2B5EF4-FFF2-40B4-BE49-F238E27FC236}">
                  <a16:creationId xmlns:a16="http://schemas.microsoft.com/office/drawing/2014/main" id="{36FF5AD6-FB42-9345-A25B-C3F7BADC579F}"/>
                </a:ext>
              </a:extLst>
            </p:cNvPr>
            <p:cNvSpPr/>
            <p:nvPr/>
          </p:nvSpPr>
          <p:spPr>
            <a:xfrm>
              <a:off x="3334235" y="3409317"/>
              <a:ext cx="4316671" cy="584775"/>
            </a:xfrm>
            <a:prstGeom prst="rect">
              <a:avLst/>
            </a:prstGeom>
          </p:spPr>
          <p:txBody>
            <a:bodyPr wrap="square">
              <a:spAutoFit/>
            </a:bodyPr>
            <a:lstStyle/>
            <a:p>
              <a:pPr algn="just"/>
              <a:r>
                <a:rPr lang="es-CO" sz="1600" dirty="0">
                  <a:latin typeface="ITC Kabel" panose="02000503000000000000" pitchFamily="50" charset="0"/>
                  <a:cs typeface="Arial" panose="020B0604020202020204" pitchFamily="34" charset="0"/>
                </a:rPr>
                <a:t>El </a:t>
              </a:r>
              <a:r>
                <a:rPr lang="es-CO" sz="1600" b="1" dirty="0">
                  <a:latin typeface="ITC Kabel" panose="02000503000000000000" pitchFamily="50" charset="0"/>
                  <a:cs typeface="Arial" panose="020B0604020202020204" pitchFamily="34" charset="0"/>
                </a:rPr>
                <a:t>mejoramiento continuo </a:t>
              </a:r>
              <a:r>
                <a:rPr lang="es-CO" sz="1600" dirty="0">
                  <a:latin typeface="ITC Kabel" panose="02000503000000000000" pitchFamily="50" charset="0"/>
                  <a:cs typeface="Arial" panose="020B0604020202020204" pitchFamily="34" charset="0"/>
                </a:rPr>
                <a:t>de los procesos, para asegurar la eficiencia y excelencia de los servicios.</a:t>
              </a:r>
            </a:p>
          </p:txBody>
        </p:sp>
      </p:grpSp>
      <p:grpSp>
        <p:nvGrpSpPr>
          <p:cNvPr id="9" name="Grupo 8">
            <a:extLst>
              <a:ext uri="{FF2B5EF4-FFF2-40B4-BE49-F238E27FC236}">
                <a16:creationId xmlns:a16="http://schemas.microsoft.com/office/drawing/2014/main" id="{3FEA649E-05C2-A94C-87A0-B7CCD9D4C465}"/>
              </a:ext>
            </a:extLst>
          </p:cNvPr>
          <p:cNvGrpSpPr/>
          <p:nvPr/>
        </p:nvGrpSpPr>
        <p:grpSpPr>
          <a:xfrm>
            <a:off x="4805804" y="3230664"/>
            <a:ext cx="5613718" cy="866715"/>
            <a:chOff x="2681447" y="4063593"/>
            <a:chExt cx="5030974" cy="866715"/>
          </a:xfrm>
        </p:grpSpPr>
        <p:pic>
          <p:nvPicPr>
            <p:cNvPr id="10" name="Imagen 9">
              <a:extLst>
                <a:ext uri="{FF2B5EF4-FFF2-40B4-BE49-F238E27FC236}">
                  <a16:creationId xmlns:a16="http://schemas.microsoft.com/office/drawing/2014/main" id="{874F9A1E-B682-524D-A088-C8D34BBACCD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blip>
            <a:srcRect r="79751"/>
            <a:stretch/>
          </p:blipFill>
          <p:spPr>
            <a:xfrm>
              <a:off x="2681447" y="4063593"/>
              <a:ext cx="628367" cy="648900"/>
            </a:xfrm>
            <a:prstGeom prst="rect">
              <a:avLst/>
            </a:prstGeom>
          </p:spPr>
        </p:pic>
        <p:sp>
          <p:nvSpPr>
            <p:cNvPr id="11" name="Rectángulo 10">
              <a:extLst>
                <a:ext uri="{FF2B5EF4-FFF2-40B4-BE49-F238E27FC236}">
                  <a16:creationId xmlns:a16="http://schemas.microsoft.com/office/drawing/2014/main" id="{F0974718-1DE5-0240-8AC8-3DCBF600FF60}"/>
                </a:ext>
              </a:extLst>
            </p:cNvPr>
            <p:cNvSpPr/>
            <p:nvPr/>
          </p:nvSpPr>
          <p:spPr>
            <a:xfrm>
              <a:off x="3348303" y="4099311"/>
              <a:ext cx="4364118" cy="830997"/>
            </a:xfrm>
            <a:prstGeom prst="rect">
              <a:avLst/>
            </a:prstGeom>
          </p:spPr>
          <p:txBody>
            <a:bodyPr wrap="square">
              <a:spAutoFit/>
            </a:bodyPr>
            <a:lstStyle/>
            <a:p>
              <a:pPr algn="just"/>
              <a:r>
                <a:rPr lang="es-CO" sz="1600" dirty="0">
                  <a:latin typeface="ITC Kabel" panose="02000503000000000000" pitchFamily="50" charset="0"/>
                  <a:cs typeface="Arial" panose="020B0604020202020204" pitchFamily="34" charset="0"/>
                </a:rPr>
                <a:t>Atención y soporte con </a:t>
              </a:r>
              <a:r>
                <a:rPr lang="es-CO" sz="1600" b="1" dirty="0">
                  <a:latin typeface="ITC Kabel" panose="02000503000000000000" pitchFamily="50" charset="0"/>
                  <a:cs typeface="Arial" panose="020B0604020202020204" pitchFamily="34" charset="0"/>
                </a:rPr>
                <a:t>colaboradores altamente competentes y comprometidos</a:t>
              </a:r>
              <a:r>
                <a:rPr lang="es-CO" sz="1600" dirty="0">
                  <a:latin typeface="ITC Kabel" panose="02000503000000000000" pitchFamily="50" charset="0"/>
                  <a:cs typeface="Arial" panose="020B0604020202020204" pitchFamily="34" charset="0"/>
                </a:rPr>
                <a:t> con la adecuada orientación al servicio.</a:t>
              </a:r>
            </a:p>
          </p:txBody>
        </p:sp>
      </p:grpSp>
      <p:grpSp>
        <p:nvGrpSpPr>
          <p:cNvPr id="12" name="Grupo 11">
            <a:extLst>
              <a:ext uri="{FF2B5EF4-FFF2-40B4-BE49-F238E27FC236}">
                <a16:creationId xmlns:a16="http://schemas.microsoft.com/office/drawing/2014/main" id="{DF158504-D91A-EF41-97A2-476A98E7DF60}"/>
              </a:ext>
            </a:extLst>
          </p:cNvPr>
          <p:cNvGrpSpPr/>
          <p:nvPr/>
        </p:nvGrpSpPr>
        <p:grpSpPr>
          <a:xfrm>
            <a:off x="4884090" y="4262092"/>
            <a:ext cx="5688719" cy="830997"/>
            <a:chOff x="684166" y="5371321"/>
            <a:chExt cx="4955534" cy="830997"/>
          </a:xfrm>
        </p:grpSpPr>
        <p:sp>
          <p:nvSpPr>
            <p:cNvPr id="13" name="Rectángulo 12">
              <a:extLst>
                <a:ext uri="{FF2B5EF4-FFF2-40B4-BE49-F238E27FC236}">
                  <a16:creationId xmlns:a16="http://schemas.microsoft.com/office/drawing/2014/main" id="{E6BB5C57-C554-464D-8658-F05BF78C3DE9}"/>
                </a:ext>
              </a:extLst>
            </p:cNvPr>
            <p:cNvSpPr/>
            <p:nvPr/>
          </p:nvSpPr>
          <p:spPr>
            <a:xfrm>
              <a:off x="1252324" y="5371321"/>
              <a:ext cx="4387376" cy="830997"/>
            </a:xfrm>
            <a:prstGeom prst="rect">
              <a:avLst/>
            </a:prstGeom>
          </p:spPr>
          <p:txBody>
            <a:bodyPr wrap="square">
              <a:spAutoFit/>
            </a:bodyPr>
            <a:lstStyle/>
            <a:p>
              <a:pPr algn="just"/>
              <a:r>
                <a:rPr lang="es-CO" sz="1600" dirty="0">
                  <a:latin typeface="ITC Kabel" panose="02000503000000000000" pitchFamily="50" charset="0"/>
                  <a:cs typeface="Arial" panose="020B0604020202020204" pitchFamily="34" charset="0"/>
                </a:rPr>
                <a:t>La disposición de </a:t>
              </a:r>
              <a:r>
                <a:rPr lang="es-CO" sz="1600" b="1" dirty="0">
                  <a:latin typeface="ITC Kabel" panose="02000503000000000000" pitchFamily="50" charset="0"/>
                  <a:cs typeface="Arial" panose="020B0604020202020204" pitchFamily="34" charset="0"/>
                </a:rPr>
                <a:t>canales tecnológicos</a:t>
              </a:r>
              <a:r>
                <a:rPr lang="es-CO" sz="1600" dirty="0">
                  <a:latin typeface="ITC Kabel" panose="02000503000000000000" pitchFamily="50" charset="0"/>
                  <a:cs typeface="Arial" panose="020B0604020202020204" pitchFamily="34" charset="0"/>
                </a:rPr>
                <a:t>, innovadores y amigables que faciliten la interacción entre el empresario y la CCB.</a:t>
              </a:r>
            </a:p>
          </p:txBody>
        </p:sp>
        <p:pic>
          <p:nvPicPr>
            <p:cNvPr id="14" name="Imagen 13">
              <a:extLst>
                <a:ext uri="{FF2B5EF4-FFF2-40B4-BE49-F238E27FC236}">
                  <a16:creationId xmlns:a16="http://schemas.microsoft.com/office/drawing/2014/main" id="{E62FE118-52D5-2A47-A223-C9F25604F462}"/>
                </a:ext>
              </a:extLst>
            </p:cNvPr>
            <p:cNvPicPr>
              <a:picLocks noChangeAspect="1"/>
            </p:cNvPicPr>
            <p:nvPr/>
          </p:nvPicPr>
          <p:blipFill>
            <a:blip r:embed="rId3">
              <a:clrChange>
                <a:clrFrom>
                  <a:srgbClr val="FBFBFB"/>
                </a:clrFrom>
                <a:clrTo>
                  <a:srgbClr val="FBFBFB">
                    <a:alpha val="0"/>
                  </a:srgbClr>
                </a:clrTo>
              </a:clrChange>
              <a:duotone>
                <a:schemeClr val="accent1">
                  <a:shade val="45000"/>
                  <a:satMod val="135000"/>
                </a:schemeClr>
                <a:prstClr val="white"/>
              </a:duotone>
            </a:blip>
            <a:stretch>
              <a:fillRect/>
            </a:stretch>
          </p:blipFill>
          <p:spPr>
            <a:xfrm>
              <a:off x="684166" y="5418826"/>
              <a:ext cx="491745" cy="481307"/>
            </a:xfrm>
            <a:prstGeom prst="rect">
              <a:avLst/>
            </a:prstGeom>
          </p:spPr>
        </p:pic>
      </p:grpSp>
      <p:grpSp>
        <p:nvGrpSpPr>
          <p:cNvPr id="15" name="Grupo 14">
            <a:extLst>
              <a:ext uri="{FF2B5EF4-FFF2-40B4-BE49-F238E27FC236}">
                <a16:creationId xmlns:a16="http://schemas.microsoft.com/office/drawing/2014/main" id="{B7F59331-E26E-B241-BC88-18E190FB76BD}"/>
              </a:ext>
            </a:extLst>
          </p:cNvPr>
          <p:cNvGrpSpPr/>
          <p:nvPr/>
        </p:nvGrpSpPr>
        <p:grpSpPr>
          <a:xfrm>
            <a:off x="4830607" y="5241457"/>
            <a:ext cx="5782853" cy="902366"/>
            <a:chOff x="2580009" y="2726954"/>
            <a:chExt cx="7149418" cy="902366"/>
          </a:xfrm>
        </p:grpSpPr>
        <p:sp>
          <p:nvSpPr>
            <p:cNvPr id="16" name="Rectángulo 15">
              <a:extLst>
                <a:ext uri="{FF2B5EF4-FFF2-40B4-BE49-F238E27FC236}">
                  <a16:creationId xmlns:a16="http://schemas.microsoft.com/office/drawing/2014/main" id="{2F5E14D3-1E74-B04E-A648-E175AE46DA70}"/>
                </a:ext>
              </a:extLst>
            </p:cNvPr>
            <p:cNvSpPr/>
            <p:nvPr/>
          </p:nvSpPr>
          <p:spPr>
            <a:xfrm>
              <a:off x="3394287" y="2798323"/>
              <a:ext cx="6335140" cy="830997"/>
            </a:xfrm>
            <a:prstGeom prst="rect">
              <a:avLst/>
            </a:prstGeom>
          </p:spPr>
          <p:txBody>
            <a:bodyPr wrap="square">
              <a:spAutoFit/>
            </a:bodyPr>
            <a:lstStyle/>
            <a:p>
              <a:pPr algn="just"/>
              <a:r>
                <a:rPr lang="es-CO" sz="1600" dirty="0">
                  <a:latin typeface="ITC Kabel" panose="02000503000000000000" pitchFamily="50" charset="0"/>
                  <a:cs typeface="Arial" panose="020B0604020202020204" pitchFamily="34" charset="0"/>
                </a:rPr>
                <a:t>Para la </a:t>
              </a:r>
              <a:r>
                <a:rPr lang="es-CO" sz="1600" b="1" dirty="0">
                  <a:latin typeface="ITC Kabel" panose="02000503000000000000" pitchFamily="50" charset="0"/>
                  <a:cs typeface="Arial" panose="020B0604020202020204" pitchFamily="34" charset="0"/>
                </a:rPr>
                <a:t>satisfacción de los empresarios y demás grupos de interés</a:t>
              </a:r>
              <a:r>
                <a:rPr lang="es-CO" sz="1600" dirty="0">
                  <a:latin typeface="ITC Kabel" panose="02000503000000000000" pitchFamily="50" charset="0"/>
                  <a:cs typeface="Arial" panose="020B0604020202020204" pitchFamily="34" charset="0"/>
                </a:rPr>
                <a:t> con los servicios prestados por la CCB y </a:t>
              </a:r>
              <a:r>
                <a:rPr lang="es-CO" sz="1600" b="1" dirty="0">
                  <a:latin typeface="ITC Kabel" panose="02000503000000000000" pitchFamily="50" charset="0"/>
                  <a:cs typeface="Arial" panose="020B0604020202020204" pitchFamily="34" charset="0"/>
                </a:rPr>
                <a:t>bienesta</a:t>
              </a:r>
              <a:r>
                <a:rPr lang="es-CO" sz="1600" dirty="0">
                  <a:latin typeface="ITC Kabel" panose="02000503000000000000" pitchFamily="50" charset="0"/>
                  <a:cs typeface="Arial" panose="020B0604020202020204" pitchFamily="34" charset="0"/>
                </a:rPr>
                <a:t>r de nuestros Colaboradores.</a:t>
              </a:r>
            </a:p>
          </p:txBody>
        </p:sp>
        <p:pic>
          <p:nvPicPr>
            <p:cNvPr id="17" name="Imagen 16">
              <a:extLst>
                <a:ext uri="{FF2B5EF4-FFF2-40B4-BE49-F238E27FC236}">
                  <a16:creationId xmlns:a16="http://schemas.microsoft.com/office/drawing/2014/main" id="{56270E3D-F035-B241-9A74-E2BBFF58E0DE}"/>
                </a:ext>
              </a:extLst>
            </p:cNvPr>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blip>
            <a:srcRect l="27585" r="52644"/>
            <a:stretch/>
          </p:blipFill>
          <p:spPr>
            <a:xfrm>
              <a:off x="2580009" y="2726954"/>
              <a:ext cx="731570" cy="564887"/>
            </a:xfrm>
            <a:prstGeom prst="rect">
              <a:avLst/>
            </a:prstGeom>
          </p:spPr>
        </p:pic>
      </p:grpSp>
      <p:cxnSp>
        <p:nvCxnSpPr>
          <p:cNvPr id="19" name="Conector recto 18">
            <a:extLst>
              <a:ext uri="{FF2B5EF4-FFF2-40B4-BE49-F238E27FC236}">
                <a16:creationId xmlns:a16="http://schemas.microsoft.com/office/drawing/2014/main" id="{589D69E6-80A1-4342-8275-7829DF9574CC}"/>
              </a:ext>
            </a:extLst>
          </p:cNvPr>
          <p:cNvCxnSpPr/>
          <p:nvPr/>
        </p:nvCxnSpPr>
        <p:spPr>
          <a:xfrm>
            <a:off x="4177145" y="519547"/>
            <a:ext cx="0" cy="5962497"/>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Imagen 20" descr="Logotipo&#10;&#10;Descripción generada automáticamente">
            <a:extLst>
              <a:ext uri="{FF2B5EF4-FFF2-40B4-BE49-F238E27FC236}">
                <a16:creationId xmlns:a16="http://schemas.microsoft.com/office/drawing/2014/main" id="{8112B3F3-C3A4-694B-AE3B-EEFBBCDDD9D4}"/>
              </a:ext>
            </a:extLst>
          </p:cNvPr>
          <p:cNvPicPr>
            <a:picLocks noChangeAspect="1"/>
          </p:cNvPicPr>
          <p:nvPr/>
        </p:nvPicPr>
        <p:blipFill>
          <a:blip r:embed="rId4"/>
          <a:stretch>
            <a:fillRect/>
          </a:stretch>
        </p:blipFill>
        <p:spPr>
          <a:xfrm>
            <a:off x="346456" y="3039616"/>
            <a:ext cx="3123745" cy="2539963"/>
          </a:xfrm>
          <a:prstGeom prst="rect">
            <a:avLst/>
          </a:prstGeom>
        </p:spPr>
      </p:pic>
    </p:spTree>
    <p:extLst>
      <p:ext uri="{BB962C8B-B14F-4D97-AF65-F5344CB8AC3E}">
        <p14:creationId xmlns:p14="http://schemas.microsoft.com/office/powerpoint/2010/main" val="116358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parada, dibujo, rojo, estacionado&#10;&#10;Descripción generada automáticamente">
            <a:extLst>
              <a:ext uri="{FF2B5EF4-FFF2-40B4-BE49-F238E27FC236}">
                <a16:creationId xmlns:a16="http://schemas.microsoft.com/office/drawing/2014/main" id="{FF3A2854-EAA8-4AA6-BB40-89C7CF952FDB}"/>
              </a:ext>
            </a:extLst>
          </p:cNvPr>
          <p:cNvPicPr>
            <a:picLocks noChangeAspect="1"/>
          </p:cNvPicPr>
          <p:nvPr/>
        </p:nvPicPr>
        <p:blipFill rotWithShape="1">
          <a:blip r:embed="rId2"/>
          <a:srcRect l="2722" t="13482" r="1278" b="11805"/>
          <a:stretch/>
        </p:blipFill>
        <p:spPr>
          <a:xfrm>
            <a:off x="5153822" y="2055873"/>
            <a:ext cx="6553545" cy="2754196"/>
          </a:xfrm>
          <a:prstGeom prst="rect">
            <a:avLst/>
          </a:prstGeom>
        </p:spPr>
      </p:pic>
      <p:sp>
        <p:nvSpPr>
          <p:cNvPr id="3" name="Marcador de número de diapositiva 2">
            <a:extLst>
              <a:ext uri="{FF2B5EF4-FFF2-40B4-BE49-F238E27FC236}">
                <a16:creationId xmlns:a16="http://schemas.microsoft.com/office/drawing/2014/main" id="{F4210009-D45F-41FB-8FA5-7D85BD9CBC8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E6A3017-2A0E-4B8A-BCD0-BAA959DD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utoShape 2">
            <a:extLst>
              <a:ext uri="{FF2B5EF4-FFF2-40B4-BE49-F238E27FC236}">
                <a16:creationId xmlns:a16="http://schemas.microsoft.com/office/drawing/2014/main" id="{3DAD9A89-0F60-455C-934C-67A7840BF2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62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AA9AF0-4F81-44A3-9B24-2F02FEE3A41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b="1" kern="1200">
                <a:solidFill>
                  <a:srgbClr val="002060"/>
                </a:solidFill>
                <a:latin typeface="+mj-lt"/>
                <a:ea typeface="+mj-ea"/>
                <a:cs typeface="+mj-cs"/>
              </a:rPr>
              <a:t>Contenido</a:t>
            </a:r>
          </a:p>
        </p:txBody>
      </p:sp>
      <p:sp>
        <p:nvSpPr>
          <p:cNvPr id="5" name="Marcador de número de diapositiva 4">
            <a:extLst>
              <a:ext uri="{FF2B5EF4-FFF2-40B4-BE49-F238E27FC236}">
                <a16:creationId xmlns:a16="http://schemas.microsoft.com/office/drawing/2014/main" id="{B7116A5B-1A4A-46FC-9875-FB1D785AFC02}"/>
              </a:ext>
            </a:extLst>
          </p:cNvPr>
          <p:cNvSpPr>
            <a:spLocks noGrp="1"/>
          </p:cNvSpPr>
          <p:nvPr>
            <p:ph type="sldNum" sz="quarter" idx="12"/>
          </p:nvPr>
        </p:nvSpPr>
        <p:spPr>
          <a:xfrm>
            <a:off x="8610600" y="613333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7D44FA7-146A-B541-961D-1AD254C89E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0" name="Marcador de texto 3">
            <a:extLst>
              <a:ext uri="{FF2B5EF4-FFF2-40B4-BE49-F238E27FC236}">
                <a16:creationId xmlns:a16="http://schemas.microsoft.com/office/drawing/2014/main" id="{5F42787E-4E50-445B-8D08-EC3BCB73B539}"/>
              </a:ext>
            </a:extLst>
          </p:cNvPr>
          <p:cNvGraphicFramePr/>
          <p:nvPr/>
        </p:nvGraphicFramePr>
        <p:xfrm>
          <a:off x="838200" y="16026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6" name="Imagen 35" descr="Imagen que contiene parada, dibujo, rojo, estacionado&#10;&#10;Descripción generada automáticamente">
            <a:extLst>
              <a:ext uri="{FF2B5EF4-FFF2-40B4-BE49-F238E27FC236}">
                <a16:creationId xmlns:a16="http://schemas.microsoft.com/office/drawing/2014/main" id="{D2566D07-C906-4A50-A1E4-01FDA7FF0A7F}"/>
              </a:ext>
            </a:extLst>
          </p:cNvPr>
          <p:cNvPicPr>
            <a:picLocks noChangeAspect="1"/>
          </p:cNvPicPr>
          <p:nvPr/>
        </p:nvPicPr>
        <p:blipFill rotWithShape="1">
          <a:blip r:embed="rId7"/>
          <a:srcRect l="2722" t="13482" r="1278" b="11805"/>
          <a:stretch/>
        </p:blipFill>
        <p:spPr>
          <a:xfrm>
            <a:off x="9748124" y="759873"/>
            <a:ext cx="2005261" cy="842732"/>
          </a:xfrm>
          <a:prstGeom prst="rect">
            <a:avLst/>
          </a:prstGeom>
        </p:spPr>
      </p:pic>
    </p:spTree>
    <p:extLst>
      <p:ext uri="{BB962C8B-B14F-4D97-AF65-F5344CB8AC3E}">
        <p14:creationId xmlns:p14="http://schemas.microsoft.com/office/powerpoint/2010/main" val="399974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Imagen 5" descr="Imagen que contiene colina, hombre&#10;&#10;Descripción generada automáticamente">
            <a:extLst>
              <a:ext uri="{FF2B5EF4-FFF2-40B4-BE49-F238E27FC236}">
                <a16:creationId xmlns:a16="http://schemas.microsoft.com/office/drawing/2014/main" id="{A760DB01-4107-704C-9D0D-D1D3F7C59BE6}"/>
              </a:ext>
            </a:extLst>
          </p:cNvPr>
          <p:cNvPicPr>
            <a:picLocks noChangeAspect="1"/>
          </p:cNvPicPr>
          <p:nvPr/>
        </p:nvPicPr>
        <p:blipFill>
          <a:blip r:embed="rId2"/>
          <a:stretch>
            <a:fillRect/>
          </a:stretch>
        </p:blipFill>
        <p:spPr>
          <a:xfrm>
            <a:off x="6824133" y="6028452"/>
            <a:ext cx="2929683" cy="483247"/>
          </a:xfrm>
          <a:prstGeom prst="rect">
            <a:avLst/>
          </a:prstGeom>
        </p:spPr>
      </p:pic>
      <p:sp>
        <p:nvSpPr>
          <p:cNvPr id="137" name="Rectangle 35">
            <a:extLst>
              <a:ext uri="{FF2B5EF4-FFF2-40B4-BE49-F238E27FC236}">
                <a16:creationId xmlns:a16="http://schemas.microsoft.com/office/drawing/2014/main" id="{387F1501-8C1C-43A5-A705-1FE6A2CEAA91}"/>
              </a:ext>
            </a:extLst>
          </p:cNvPr>
          <p:cNvSpPr/>
          <p:nvPr/>
        </p:nvSpPr>
        <p:spPr>
          <a:xfrm>
            <a:off x="1111879" y="6091790"/>
            <a:ext cx="10120727" cy="8793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a:ln>
                  <a:noFill/>
                </a:ln>
                <a:solidFill>
                  <a:srgbClr val="002060"/>
                </a:solidFill>
                <a:effectLst/>
                <a:uLnTx/>
                <a:uFillTx/>
                <a:latin typeface="Calibri" panose="020F0502020204030204"/>
                <a:ea typeface="+mn-ea"/>
                <a:cs typeface="+mn-cs"/>
              </a:rPr>
              <a:t>¿Cómo CCB crea valor para la sociedad en general?</a:t>
            </a:r>
          </a:p>
        </p:txBody>
      </p:sp>
      <p:sp>
        <p:nvSpPr>
          <p:cNvPr id="156" name="Right Triangle 51">
            <a:extLst>
              <a:ext uri="{FF2B5EF4-FFF2-40B4-BE49-F238E27FC236}">
                <a16:creationId xmlns:a16="http://schemas.microsoft.com/office/drawing/2014/main" id="{70F5A866-2AEE-4E3A-A4C7-0ADD8DCE6BC0}"/>
              </a:ext>
            </a:extLst>
          </p:cNvPr>
          <p:cNvSpPr/>
          <p:nvPr/>
        </p:nvSpPr>
        <p:spPr>
          <a:xfrm rot="16200000">
            <a:off x="9682313" y="4365593"/>
            <a:ext cx="1754328" cy="3230481"/>
          </a:xfrm>
          <a:prstGeom prst="rtTriangle">
            <a:avLst/>
          </a:prstGeom>
          <a:solidFill>
            <a:schemeClr val="accent5">
              <a:lumMod val="40000"/>
              <a:lumOff val="60000"/>
            </a:schemeClr>
          </a:solidFill>
          <a:ln>
            <a:noFill/>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36" tIns="45718" rIns="91436" bIns="45718" rtlCol="0" anchor="ctr"/>
          <a:lstStyle>
            <a:defPPr>
              <a:defRPr lang="en-US"/>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nvGrpSpPr>
          <p:cNvPr id="59" name="Group 58"/>
          <p:cNvGrpSpPr/>
          <p:nvPr/>
        </p:nvGrpSpPr>
        <p:grpSpPr>
          <a:xfrm>
            <a:off x="3704347" y="-777474"/>
            <a:ext cx="4720167" cy="3124199"/>
            <a:chOff x="4334364" y="1256202"/>
            <a:chExt cx="3540125" cy="2343149"/>
          </a:xfrm>
        </p:grpSpPr>
        <p:sp>
          <p:nvSpPr>
            <p:cNvPr id="60" name="Freeform 26"/>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27"/>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8"/>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29"/>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30"/>
            <p:cNvSpPr>
              <a:spLocks/>
            </p:cNvSpPr>
            <p:nvPr/>
          </p:nvSpPr>
          <p:spPr bwMode="auto">
            <a:xfrm>
              <a:off x="7582389" y="1256202"/>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16" name="Elbow Connector 115"/>
          <p:cNvCxnSpPr>
            <a:cxnSpLocks/>
          </p:cNvCxnSpPr>
          <p:nvPr/>
        </p:nvCxnSpPr>
        <p:spPr>
          <a:xfrm rot="10800000" flipV="1">
            <a:off x="1763867" y="138030"/>
            <a:ext cx="1868859" cy="420342"/>
          </a:xfrm>
          <a:prstGeom prst="bentConnector2">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cxnSpLocks/>
          </p:cNvCxnSpPr>
          <p:nvPr/>
        </p:nvCxnSpPr>
        <p:spPr>
          <a:xfrm rot="5400000">
            <a:off x="4691251" y="2859442"/>
            <a:ext cx="784468" cy="301578"/>
          </a:xfrm>
          <a:prstGeom prst="bentConnector3">
            <a:avLst>
              <a:gd name="adj1" fmla="val 50000"/>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cxnSpLocks/>
          </p:cNvCxnSpPr>
          <p:nvPr/>
        </p:nvCxnSpPr>
        <p:spPr>
          <a:xfrm>
            <a:off x="8047489" y="1784774"/>
            <a:ext cx="1897864" cy="1401717"/>
          </a:xfrm>
          <a:prstGeom prst="bentConnector3">
            <a:avLst>
              <a:gd name="adj1" fmla="val 50000"/>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cxnSpLocks/>
          </p:cNvCxnSpPr>
          <p:nvPr/>
        </p:nvCxnSpPr>
        <p:spPr>
          <a:xfrm rot="10800000">
            <a:off x="8434040" y="104948"/>
            <a:ext cx="1376892" cy="613248"/>
          </a:xfrm>
          <a:prstGeom prst="bentConnector3">
            <a:avLst>
              <a:gd name="adj1" fmla="val -269"/>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4088327" y="777866"/>
            <a:ext cx="39671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ARTICULACION</a:t>
            </a:r>
          </a:p>
        </p:txBody>
      </p:sp>
      <p:sp>
        <p:nvSpPr>
          <p:cNvPr id="2" name="Rectángulo 1">
            <a:extLst>
              <a:ext uri="{FF2B5EF4-FFF2-40B4-BE49-F238E27FC236}">
                <a16:creationId xmlns:a16="http://schemas.microsoft.com/office/drawing/2014/main" id="{29892392-BD5B-4705-870D-13F4B8AC6CE9}"/>
              </a:ext>
            </a:extLst>
          </p:cNvPr>
          <p:cNvSpPr/>
          <p:nvPr/>
        </p:nvSpPr>
        <p:spPr>
          <a:xfrm>
            <a:off x="76327" y="1055745"/>
            <a:ext cx="3312470" cy="184665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Consultoría Empresarial</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Soluciones de información, facilitación, formación y consultoría a  empresarios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Acceso al crédito</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Protocolos de Bioseguridad</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Conciliación y arbitraje </a:t>
            </a:r>
          </a:p>
        </p:txBody>
      </p:sp>
      <p:sp>
        <p:nvSpPr>
          <p:cNvPr id="3" name="Rectángulo 2">
            <a:extLst>
              <a:ext uri="{FF2B5EF4-FFF2-40B4-BE49-F238E27FC236}">
                <a16:creationId xmlns:a16="http://schemas.microsoft.com/office/drawing/2014/main" id="{3A39E221-8FA0-4C21-807F-44B4293F8BB9}"/>
              </a:ext>
            </a:extLst>
          </p:cNvPr>
          <p:cNvSpPr/>
          <p:nvPr/>
        </p:nvSpPr>
        <p:spPr>
          <a:xfrm>
            <a:off x="-12368" y="3307685"/>
            <a:ext cx="3260615" cy="184665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Fortalecimiento a  Empresas</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Emprendimiento  </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Crecimiento para la formalización</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Innovación</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Mejoramiento de la productividad </a:t>
            </a:r>
            <a:endPar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 name="Rectángulo 3">
            <a:extLst>
              <a:ext uri="{FF2B5EF4-FFF2-40B4-BE49-F238E27FC236}">
                <a16:creationId xmlns:a16="http://schemas.microsoft.com/office/drawing/2014/main" id="{D2FD6857-8B16-4B53-8E28-CFC4DA1E3F2E}"/>
              </a:ext>
            </a:extLst>
          </p:cNvPr>
          <p:cNvSpPr/>
          <p:nvPr/>
        </p:nvSpPr>
        <p:spPr>
          <a:xfrm>
            <a:off x="3201137" y="3480139"/>
            <a:ext cx="3021899"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   Servicios registrales y empresariales virtuales </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Servicio registral </a:t>
            </a:r>
          </a:p>
        </p:txBody>
      </p:sp>
      <p:sp>
        <p:nvSpPr>
          <p:cNvPr id="10" name="Rectángulo 9">
            <a:extLst>
              <a:ext uri="{FF2B5EF4-FFF2-40B4-BE49-F238E27FC236}">
                <a16:creationId xmlns:a16="http://schemas.microsoft.com/office/drawing/2014/main" id="{282DAFCD-7293-497F-92CB-2184265EE37A}"/>
              </a:ext>
            </a:extLst>
          </p:cNvPr>
          <p:cNvSpPr/>
          <p:nvPr/>
        </p:nvSpPr>
        <p:spPr>
          <a:xfrm>
            <a:off x="8424514" y="3186491"/>
            <a:ext cx="3441282" cy="240065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Seguimiento a Proyectos Regionales e incidencia en Políticas publicas </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Comité de crisis empresarial unificado </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Mesas de trabajo interinstitucional</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Conexión ciudadana (Imagina)</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Caribe Innova</a:t>
            </a:r>
          </a:p>
        </p:txBody>
      </p:sp>
      <p:sp>
        <p:nvSpPr>
          <p:cNvPr id="11" name="Rectángulo 10">
            <a:extLst>
              <a:ext uri="{FF2B5EF4-FFF2-40B4-BE49-F238E27FC236}">
                <a16:creationId xmlns:a16="http://schemas.microsoft.com/office/drawing/2014/main" id="{CA74BCBE-1744-46C0-AEFF-089339C7CFA2}"/>
              </a:ext>
            </a:extLst>
          </p:cNvPr>
          <p:cNvSpPr/>
          <p:nvPr/>
        </p:nvSpPr>
        <p:spPr>
          <a:xfrm>
            <a:off x="8683442" y="1012479"/>
            <a:ext cx="3312576"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Laboratorio de  Tendencias y Gestión de Recursos de cooperación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Smart </a:t>
            </a:r>
            <a:r>
              <a:rPr kumimoji="0" lang="es-CO" sz="1800" b="0" i="0" u="none" strike="noStrike" kern="1200" cap="none" spc="0" normalizeH="0" baseline="0" noProof="0" err="1">
                <a:ln>
                  <a:noFill/>
                </a:ln>
                <a:solidFill>
                  <a:srgbClr val="002060"/>
                </a:solidFill>
                <a:effectLst/>
                <a:uLnTx/>
                <a:uFillTx/>
                <a:latin typeface="Calibri" panose="020F0502020204030204"/>
                <a:ea typeface="+mn-ea"/>
                <a:cs typeface="+mn-cs"/>
              </a:rPr>
              <a:t>Contract</a:t>
            </a:r>
            <a:endPar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E-</a:t>
            </a:r>
            <a:r>
              <a:rPr kumimoji="0" lang="es-CO" sz="1800" b="0" i="0" u="none" strike="noStrike" kern="1200" cap="none" spc="0" normalizeH="0" baseline="0" noProof="0" err="1">
                <a:ln>
                  <a:noFill/>
                </a:ln>
                <a:solidFill>
                  <a:srgbClr val="002060"/>
                </a:solidFill>
                <a:effectLst/>
                <a:uLnTx/>
                <a:uFillTx/>
                <a:latin typeface="Calibri" panose="020F0502020204030204"/>
                <a:ea typeface="+mn-ea"/>
                <a:cs typeface="+mn-cs"/>
              </a:rPr>
              <a:t>factoring</a:t>
            </a:r>
            <a:endPar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srgbClr val="002060"/>
                </a:solidFill>
                <a:effectLst/>
                <a:uLnTx/>
                <a:uFillTx/>
                <a:latin typeface="Calibri" panose="020F0502020204030204"/>
                <a:ea typeface="+mn-ea"/>
                <a:cs typeface="+mn-cs"/>
              </a:rPr>
              <a:t>Mapeo de Bioseguridad</a:t>
            </a:r>
          </a:p>
        </p:txBody>
      </p:sp>
      <p:sp>
        <p:nvSpPr>
          <p:cNvPr id="101" name="Rectángulo 100">
            <a:extLst>
              <a:ext uri="{FF2B5EF4-FFF2-40B4-BE49-F238E27FC236}">
                <a16:creationId xmlns:a16="http://schemas.microsoft.com/office/drawing/2014/main" id="{BCDD2299-115D-4D14-9ACE-DA8EE6517741}"/>
              </a:ext>
            </a:extLst>
          </p:cNvPr>
          <p:cNvSpPr/>
          <p:nvPr/>
        </p:nvSpPr>
        <p:spPr>
          <a:xfrm>
            <a:off x="5503914" y="3478011"/>
            <a:ext cx="3021899" cy="24314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             Gestión de Redes y Data </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Hagamos Negocios</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Afiliados</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Clúster </a:t>
            </a:r>
          </a:p>
          <a:p>
            <a:pPr marL="742950" marR="0" lvl="1"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2060"/>
                </a:solidFill>
                <a:effectLst/>
                <a:uLnTx/>
                <a:uFillTx/>
                <a:latin typeface="Calibri" panose="020F0502020204030204"/>
                <a:ea typeface="+mn-ea"/>
                <a:cs typeface="+mn-cs"/>
              </a:rPr>
              <a:t>Comunidades de excelencia virtuales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 </a:t>
            </a:r>
          </a:p>
        </p:txBody>
      </p:sp>
      <p:cxnSp>
        <p:nvCxnSpPr>
          <p:cNvPr id="102" name="Elbow Connector 117">
            <a:extLst>
              <a:ext uri="{FF2B5EF4-FFF2-40B4-BE49-F238E27FC236}">
                <a16:creationId xmlns:a16="http://schemas.microsoft.com/office/drawing/2014/main" id="{552C324C-4DBD-4CA3-864E-70BB02B85F1A}"/>
              </a:ext>
            </a:extLst>
          </p:cNvPr>
          <p:cNvCxnSpPr>
            <a:cxnSpLocks/>
          </p:cNvCxnSpPr>
          <p:nvPr/>
        </p:nvCxnSpPr>
        <p:spPr>
          <a:xfrm rot="16200000" flipH="1">
            <a:off x="6824678" y="2809638"/>
            <a:ext cx="818391" cy="367261"/>
          </a:xfrm>
          <a:prstGeom prst="bentConnector3">
            <a:avLst>
              <a:gd name="adj1" fmla="val 50000"/>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3" name="TextBox 126">
            <a:extLst>
              <a:ext uri="{FF2B5EF4-FFF2-40B4-BE49-F238E27FC236}">
                <a16:creationId xmlns:a16="http://schemas.microsoft.com/office/drawing/2014/main" id="{47C0ACD9-5E3D-4A5C-8002-20CE182C162E}"/>
              </a:ext>
            </a:extLst>
          </p:cNvPr>
          <p:cNvSpPr txBox="1"/>
          <p:nvPr/>
        </p:nvSpPr>
        <p:spPr>
          <a:xfrm>
            <a:off x="3932953" y="5505096"/>
            <a:ext cx="4038320" cy="54108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a:ln>
                  <a:noFill/>
                </a:ln>
                <a:solidFill>
                  <a:srgbClr val="002060"/>
                </a:solidFill>
                <a:effectLst/>
                <a:uLnTx/>
                <a:uFillTx/>
                <a:latin typeface="Calibri" panose="020F0502020204030204"/>
                <a:ea typeface="+mn-ea"/>
                <a:cs typeface="+mn-cs"/>
              </a:rPr>
              <a:t>Comunicaciones y Conexiones Empresariales de doble vía</a:t>
            </a:r>
          </a:p>
        </p:txBody>
      </p:sp>
      <p:sp>
        <p:nvSpPr>
          <p:cNvPr id="155" name="Right Triangle 51">
            <a:extLst>
              <a:ext uri="{FF2B5EF4-FFF2-40B4-BE49-F238E27FC236}">
                <a16:creationId xmlns:a16="http://schemas.microsoft.com/office/drawing/2014/main" id="{8A5C2CCD-BF70-4F37-BC8F-7B1DC791312D}"/>
              </a:ext>
            </a:extLst>
          </p:cNvPr>
          <p:cNvSpPr/>
          <p:nvPr/>
        </p:nvSpPr>
        <p:spPr>
          <a:xfrm rot="5400000" flipH="1">
            <a:off x="856893" y="4234409"/>
            <a:ext cx="1754330" cy="3492850"/>
          </a:xfrm>
          <a:prstGeom prst="rtTriangle">
            <a:avLst/>
          </a:prstGeom>
          <a:solidFill>
            <a:schemeClr val="accent5">
              <a:lumMod val="40000"/>
              <a:lumOff val="60000"/>
            </a:schemeClr>
          </a:solidFill>
          <a:ln>
            <a:noFill/>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36" tIns="45718" rIns="91436" bIns="45718" rtlCol="0" anchor="ctr"/>
          <a:lstStyle>
            <a:defPPr>
              <a:defRPr lang="en-US"/>
            </a:defPPr>
            <a:lvl1pPr marL="0" algn="l" defTabSz="914354" rtl="0" eaLnBrk="1" latinLnBrk="0" hangingPunct="1">
              <a:defRPr sz="1900" kern="1200">
                <a:solidFill>
                  <a:schemeClr val="lt1"/>
                </a:solidFill>
                <a:latin typeface="+mn-lt"/>
                <a:ea typeface="+mn-ea"/>
                <a:cs typeface="+mn-cs"/>
              </a:defRPr>
            </a:lvl1pPr>
            <a:lvl2pPr marL="457178" algn="l" defTabSz="914354" rtl="0" eaLnBrk="1" latinLnBrk="0" hangingPunct="1">
              <a:defRPr sz="1900" kern="1200">
                <a:solidFill>
                  <a:schemeClr val="lt1"/>
                </a:solidFill>
                <a:latin typeface="+mn-lt"/>
                <a:ea typeface="+mn-ea"/>
                <a:cs typeface="+mn-cs"/>
              </a:defRPr>
            </a:lvl2pPr>
            <a:lvl3pPr marL="914354" algn="l" defTabSz="914354" rtl="0" eaLnBrk="1" latinLnBrk="0" hangingPunct="1">
              <a:defRPr sz="1900" kern="1200">
                <a:solidFill>
                  <a:schemeClr val="lt1"/>
                </a:solidFill>
                <a:latin typeface="+mn-lt"/>
                <a:ea typeface="+mn-ea"/>
                <a:cs typeface="+mn-cs"/>
              </a:defRPr>
            </a:lvl3pPr>
            <a:lvl4pPr marL="1371532" algn="l" defTabSz="914354" rtl="0" eaLnBrk="1" latinLnBrk="0" hangingPunct="1">
              <a:defRPr sz="1900" kern="1200">
                <a:solidFill>
                  <a:schemeClr val="lt1"/>
                </a:solidFill>
                <a:latin typeface="+mn-lt"/>
                <a:ea typeface="+mn-ea"/>
                <a:cs typeface="+mn-cs"/>
              </a:defRPr>
            </a:lvl4pPr>
            <a:lvl5pPr marL="1828709" algn="l" defTabSz="914354" rtl="0" eaLnBrk="1" latinLnBrk="0" hangingPunct="1">
              <a:defRPr sz="1900" kern="1200">
                <a:solidFill>
                  <a:schemeClr val="lt1"/>
                </a:solidFill>
                <a:latin typeface="+mn-lt"/>
                <a:ea typeface="+mn-ea"/>
                <a:cs typeface="+mn-cs"/>
              </a:defRPr>
            </a:lvl5pPr>
            <a:lvl6pPr marL="2285886" algn="l" defTabSz="914354" rtl="0" eaLnBrk="1" latinLnBrk="0" hangingPunct="1">
              <a:defRPr sz="1900" kern="1200">
                <a:solidFill>
                  <a:schemeClr val="lt1"/>
                </a:solidFill>
                <a:latin typeface="+mn-lt"/>
                <a:ea typeface="+mn-ea"/>
                <a:cs typeface="+mn-cs"/>
              </a:defRPr>
            </a:lvl6pPr>
            <a:lvl7pPr marL="2743062" algn="l" defTabSz="914354" rtl="0" eaLnBrk="1" latinLnBrk="0" hangingPunct="1">
              <a:defRPr sz="1900" kern="1200">
                <a:solidFill>
                  <a:schemeClr val="lt1"/>
                </a:solidFill>
                <a:latin typeface="+mn-lt"/>
                <a:ea typeface="+mn-ea"/>
                <a:cs typeface="+mn-cs"/>
              </a:defRPr>
            </a:lvl7pPr>
            <a:lvl8pPr marL="3200240" algn="l" defTabSz="914354" rtl="0" eaLnBrk="1" latinLnBrk="0" hangingPunct="1">
              <a:defRPr sz="1900" kern="1200">
                <a:solidFill>
                  <a:schemeClr val="lt1"/>
                </a:solidFill>
                <a:latin typeface="+mn-lt"/>
                <a:ea typeface="+mn-ea"/>
                <a:cs typeface="+mn-cs"/>
              </a:defRPr>
            </a:lvl8pPr>
            <a:lvl9pPr marL="3657418" algn="l" defTabSz="914354" rtl="0" eaLnBrk="1" latinLnBrk="0" hangingPunct="1">
              <a:defRPr sz="1900" kern="1200">
                <a:solidFill>
                  <a:schemeClr val="lt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37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F49D4-538E-4666-BC8A-4D164B9A112E}"/>
              </a:ext>
            </a:extLst>
          </p:cNvPr>
          <p:cNvSpPr>
            <a:spLocks noGrp="1"/>
          </p:cNvSpPr>
          <p:nvPr>
            <p:ph type="title"/>
          </p:nvPr>
        </p:nvSpPr>
        <p:spPr/>
        <p:txBody>
          <a:bodyPr/>
          <a:lstStyle/>
          <a:p>
            <a:r>
              <a:rPr lang="es-CO" b="1">
                <a:solidFill>
                  <a:srgbClr val="002060"/>
                </a:solidFill>
              </a:rPr>
              <a:t>2.1. Consultoría y Fortalecimiento Empresarial segmentada</a:t>
            </a:r>
          </a:p>
        </p:txBody>
      </p:sp>
      <p:sp>
        <p:nvSpPr>
          <p:cNvPr id="4" name="Marcador de número de diapositiva 3">
            <a:extLst>
              <a:ext uri="{FF2B5EF4-FFF2-40B4-BE49-F238E27FC236}">
                <a16:creationId xmlns:a16="http://schemas.microsoft.com/office/drawing/2014/main" id="{AD080795-DB05-4D7E-8359-2D3E4FABC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44FA7-146A-B541-961D-1AD254C89E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87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3836927" y="-1508833"/>
            <a:ext cx="4720167" cy="3124199"/>
            <a:chOff x="4334364" y="1256202"/>
            <a:chExt cx="3540125" cy="2343149"/>
          </a:xfrm>
        </p:grpSpPr>
        <p:sp>
          <p:nvSpPr>
            <p:cNvPr id="60" name="Freeform 26"/>
            <p:cNvSpPr>
              <a:spLocks/>
            </p:cNvSpPr>
            <p:nvPr/>
          </p:nvSpPr>
          <p:spPr bwMode="auto">
            <a:xfrm>
              <a:off x="4334364" y="1256202"/>
              <a:ext cx="293688" cy="1106487"/>
            </a:xfrm>
            <a:custGeom>
              <a:avLst/>
              <a:gdLst>
                <a:gd name="T0" fmla="*/ 131 w 177"/>
                <a:gd name="T1" fmla="*/ 331 h 661"/>
                <a:gd name="T2" fmla="*/ 177 w 177"/>
                <a:gd name="T3" fmla="*/ 621 h 661"/>
                <a:gd name="T4" fmla="*/ 52 w 177"/>
                <a:gd name="T5" fmla="*/ 661 h 661"/>
                <a:gd name="T6" fmla="*/ 0 w 177"/>
                <a:gd name="T7" fmla="*/ 331 h 661"/>
                <a:gd name="T8" fmla="*/ 52 w 177"/>
                <a:gd name="T9" fmla="*/ 0 h 661"/>
                <a:gd name="T10" fmla="*/ 177 w 177"/>
                <a:gd name="T11" fmla="*/ 41 h 661"/>
                <a:gd name="T12" fmla="*/ 131 w 177"/>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7" h="661">
                  <a:moveTo>
                    <a:pt x="131" y="331"/>
                  </a:moveTo>
                  <a:cubicBezTo>
                    <a:pt x="131" y="432"/>
                    <a:pt x="147" y="529"/>
                    <a:pt x="177" y="621"/>
                  </a:cubicBezTo>
                  <a:cubicBezTo>
                    <a:pt x="52" y="661"/>
                    <a:pt x="52" y="661"/>
                    <a:pt x="52" y="661"/>
                  </a:cubicBezTo>
                  <a:cubicBezTo>
                    <a:pt x="19" y="557"/>
                    <a:pt x="0" y="446"/>
                    <a:pt x="0" y="331"/>
                  </a:cubicBezTo>
                  <a:cubicBezTo>
                    <a:pt x="0" y="215"/>
                    <a:pt x="19" y="104"/>
                    <a:pt x="52" y="0"/>
                  </a:cubicBezTo>
                  <a:cubicBezTo>
                    <a:pt x="177" y="41"/>
                    <a:pt x="177" y="41"/>
                    <a:pt x="177" y="41"/>
                  </a:cubicBezTo>
                  <a:cubicBezTo>
                    <a:pt x="147" y="132"/>
                    <a:pt x="131" y="230"/>
                    <a:pt x="131" y="3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27"/>
            <p:cNvSpPr>
              <a:spLocks/>
            </p:cNvSpPr>
            <p:nvPr/>
          </p:nvSpPr>
          <p:spPr bwMode="auto">
            <a:xfrm>
              <a:off x="4420089" y="2296014"/>
              <a:ext cx="771525" cy="962025"/>
            </a:xfrm>
            <a:custGeom>
              <a:avLst/>
              <a:gdLst>
                <a:gd name="T0" fmla="*/ 466 w 466"/>
                <a:gd name="T1" fmla="*/ 468 h 574"/>
                <a:gd name="T2" fmla="*/ 389 w 466"/>
                <a:gd name="T3" fmla="*/ 574 h 574"/>
                <a:gd name="T4" fmla="*/ 0 w 466"/>
                <a:gd name="T5" fmla="*/ 40 h 574"/>
                <a:gd name="T6" fmla="*/ 0 w 466"/>
                <a:gd name="T7" fmla="*/ 40 h 574"/>
                <a:gd name="T8" fmla="*/ 125 w 466"/>
                <a:gd name="T9" fmla="*/ 0 h 574"/>
                <a:gd name="T10" fmla="*/ 466 w 466"/>
                <a:gd name="T11" fmla="*/ 468 h 574"/>
              </a:gdLst>
              <a:ahLst/>
              <a:cxnLst>
                <a:cxn ang="0">
                  <a:pos x="T0" y="T1"/>
                </a:cxn>
                <a:cxn ang="0">
                  <a:pos x="T2" y="T3"/>
                </a:cxn>
                <a:cxn ang="0">
                  <a:pos x="T4" y="T5"/>
                </a:cxn>
                <a:cxn ang="0">
                  <a:pos x="T6" y="T7"/>
                </a:cxn>
                <a:cxn ang="0">
                  <a:pos x="T8" y="T9"/>
                </a:cxn>
                <a:cxn ang="0">
                  <a:pos x="T10" y="T11"/>
                </a:cxn>
              </a:cxnLst>
              <a:rect l="0" t="0" r="r" b="b"/>
              <a:pathLst>
                <a:path w="466" h="574">
                  <a:moveTo>
                    <a:pt x="466" y="468"/>
                  </a:moveTo>
                  <a:cubicBezTo>
                    <a:pt x="389" y="574"/>
                    <a:pt x="389" y="574"/>
                    <a:pt x="389" y="574"/>
                  </a:cubicBezTo>
                  <a:cubicBezTo>
                    <a:pt x="208" y="443"/>
                    <a:pt x="71" y="257"/>
                    <a:pt x="0" y="40"/>
                  </a:cubicBezTo>
                  <a:cubicBezTo>
                    <a:pt x="0" y="40"/>
                    <a:pt x="0" y="40"/>
                    <a:pt x="0" y="40"/>
                  </a:cubicBezTo>
                  <a:cubicBezTo>
                    <a:pt x="125" y="0"/>
                    <a:pt x="125" y="0"/>
                    <a:pt x="125" y="0"/>
                  </a:cubicBezTo>
                  <a:cubicBezTo>
                    <a:pt x="187" y="190"/>
                    <a:pt x="307" y="353"/>
                    <a:pt x="466" y="46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8"/>
            <p:cNvSpPr>
              <a:spLocks/>
            </p:cNvSpPr>
            <p:nvPr/>
          </p:nvSpPr>
          <p:spPr bwMode="auto">
            <a:xfrm>
              <a:off x="5064614" y="3080239"/>
              <a:ext cx="2081213" cy="519112"/>
            </a:xfrm>
            <a:custGeom>
              <a:avLst/>
              <a:gdLst>
                <a:gd name="T0" fmla="*/ 1256 w 1256"/>
                <a:gd name="T1" fmla="*/ 106 h 310"/>
                <a:gd name="T2" fmla="*/ 628 w 1256"/>
                <a:gd name="T3" fmla="*/ 310 h 310"/>
                <a:gd name="T4" fmla="*/ 0 w 1256"/>
                <a:gd name="T5" fmla="*/ 106 h 310"/>
                <a:gd name="T6" fmla="*/ 77 w 1256"/>
                <a:gd name="T7" fmla="*/ 0 h 310"/>
                <a:gd name="T8" fmla="*/ 628 w 1256"/>
                <a:gd name="T9" fmla="*/ 179 h 310"/>
                <a:gd name="T10" fmla="*/ 1179 w 1256"/>
                <a:gd name="T11" fmla="*/ 0 h 310"/>
                <a:gd name="T12" fmla="*/ 1256 w 1256"/>
                <a:gd name="T13" fmla="*/ 106 h 310"/>
              </a:gdLst>
              <a:ahLst/>
              <a:cxnLst>
                <a:cxn ang="0">
                  <a:pos x="T0" y="T1"/>
                </a:cxn>
                <a:cxn ang="0">
                  <a:pos x="T2" y="T3"/>
                </a:cxn>
                <a:cxn ang="0">
                  <a:pos x="T4" y="T5"/>
                </a:cxn>
                <a:cxn ang="0">
                  <a:pos x="T6" y="T7"/>
                </a:cxn>
                <a:cxn ang="0">
                  <a:pos x="T8" y="T9"/>
                </a:cxn>
                <a:cxn ang="0">
                  <a:pos x="T10" y="T11"/>
                </a:cxn>
                <a:cxn ang="0">
                  <a:pos x="T12" y="T13"/>
                </a:cxn>
              </a:cxnLst>
              <a:rect l="0" t="0" r="r" b="b"/>
              <a:pathLst>
                <a:path w="1256" h="310">
                  <a:moveTo>
                    <a:pt x="1256" y="106"/>
                  </a:moveTo>
                  <a:cubicBezTo>
                    <a:pt x="1079" y="234"/>
                    <a:pt x="862" y="310"/>
                    <a:pt x="628" y="310"/>
                  </a:cubicBezTo>
                  <a:cubicBezTo>
                    <a:pt x="393" y="310"/>
                    <a:pt x="176" y="234"/>
                    <a:pt x="0" y="106"/>
                  </a:cubicBezTo>
                  <a:cubicBezTo>
                    <a:pt x="77" y="0"/>
                    <a:pt x="77" y="0"/>
                    <a:pt x="77" y="0"/>
                  </a:cubicBezTo>
                  <a:cubicBezTo>
                    <a:pt x="231" y="113"/>
                    <a:pt x="422" y="179"/>
                    <a:pt x="628" y="179"/>
                  </a:cubicBezTo>
                  <a:cubicBezTo>
                    <a:pt x="834" y="179"/>
                    <a:pt x="1024" y="113"/>
                    <a:pt x="1179" y="0"/>
                  </a:cubicBezTo>
                  <a:lnTo>
                    <a:pt x="1256" y="10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29"/>
            <p:cNvSpPr>
              <a:spLocks/>
            </p:cNvSpPr>
            <p:nvPr/>
          </p:nvSpPr>
          <p:spPr bwMode="auto">
            <a:xfrm>
              <a:off x="7017239" y="2296014"/>
              <a:ext cx="771525" cy="962025"/>
            </a:xfrm>
            <a:custGeom>
              <a:avLst/>
              <a:gdLst>
                <a:gd name="T0" fmla="*/ 465 w 465"/>
                <a:gd name="T1" fmla="*/ 40 h 574"/>
                <a:gd name="T2" fmla="*/ 465 w 465"/>
                <a:gd name="T3" fmla="*/ 40 h 574"/>
                <a:gd name="T4" fmla="*/ 77 w 465"/>
                <a:gd name="T5" fmla="*/ 574 h 574"/>
                <a:gd name="T6" fmla="*/ 0 w 465"/>
                <a:gd name="T7" fmla="*/ 468 h 574"/>
                <a:gd name="T8" fmla="*/ 341 w 465"/>
                <a:gd name="T9" fmla="*/ 0 h 574"/>
                <a:gd name="T10" fmla="*/ 465 w 465"/>
                <a:gd name="T11" fmla="*/ 40 h 574"/>
              </a:gdLst>
              <a:ahLst/>
              <a:cxnLst>
                <a:cxn ang="0">
                  <a:pos x="T0" y="T1"/>
                </a:cxn>
                <a:cxn ang="0">
                  <a:pos x="T2" y="T3"/>
                </a:cxn>
                <a:cxn ang="0">
                  <a:pos x="T4" y="T5"/>
                </a:cxn>
                <a:cxn ang="0">
                  <a:pos x="T6" y="T7"/>
                </a:cxn>
                <a:cxn ang="0">
                  <a:pos x="T8" y="T9"/>
                </a:cxn>
                <a:cxn ang="0">
                  <a:pos x="T10" y="T11"/>
                </a:cxn>
              </a:cxnLst>
              <a:rect l="0" t="0" r="r" b="b"/>
              <a:pathLst>
                <a:path w="465" h="574">
                  <a:moveTo>
                    <a:pt x="465" y="40"/>
                  </a:moveTo>
                  <a:cubicBezTo>
                    <a:pt x="465" y="40"/>
                    <a:pt x="465" y="40"/>
                    <a:pt x="465" y="40"/>
                  </a:cubicBezTo>
                  <a:cubicBezTo>
                    <a:pt x="395" y="257"/>
                    <a:pt x="257" y="443"/>
                    <a:pt x="77" y="574"/>
                  </a:cubicBezTo>
                  <a:cubicBezTo>
                    <a:pt x="0" y="468"/>
                    <a:pt x="0" y="468"/>
                    <a:pt x="0" y="468"/>
                  </a:cubicBezTo>
                  <a:cubicBezTo>
                    <a:pt x="158" y="353"/>
                    <a:pt x="279" y="190"/>
                    <a:pt x="341" y="0"/>
                  </a:cubicBezTo>
                  <a:lnTo>
                    <a:pt x="465" y="4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30"/>
            <p:cNvSpPr>
              <a:spLocks/>
            </p:cNvSpPr>
            <p:nvPr/>
          </p:nvSpPr>
          <p:spPr bwMode="auto">
            <a:xfrm>
              <a:off x="7582389" y="1256202"/>
              <a:ext cx="292100" cy="1106487"/>
            </a:xfrm>
            <a:custGeom>
              <a:avLst/>
              <a:gdLst>
                <a:gd name="T0" fmla="*/ 176 w 176"/>
                <a:gd name="T1" fmla="*/ 331 h 661"/>
                <a:gd name="T2" fmla="*/ 124 w 176"/>
                <a:gd name="T3" fmla="*/ 661 h 661"/>
                <a:gd name="T4" fmla="*/ 0 w 176"/>
                <a:gd name="T5" fmla="*/ 621 h 661"/>
                <a:gd name="T6" fmla="*/ 45 w 176"/>
                <a:gd name="T7" fmla="*/ 331 h 661"/>
                <a:gd name="T8" fmla="*/ 0 w 176"/>
                <a:gd name="T9" fmla="*/ 41 h 661"/>
                <a:gd name="T10" fmla="*/ 124 w 176"/>
                <a:gd name="T11" fmla="*/ 0 h 661"/>
                <a:gd name="T12" fmla="*/ 176 w 176"/>
                <a:gd name="T13" fmla="*/ 331 h 661"/>
              </a:gdLst>
              <a:ahLst/>
              <a:cxnLst>
                <a:cxn ang="0">
                  <a:pos x="T0" y="T1"/>
                </a:cxn>
                <a:cxn ang="0">
                  <a:pos x="T2" y="T3"/>
                </a:cxn>
                <a:cxn ang="0">
                  <a:pos x="T4" y="T5"/>
                </a:cxn>
                <a:cxn ang="0">
                  <a:pos x="T6" y="T7"/>
                </a:cxn>
                <a:cxn ang="0">
                  <a:pos x="T8" y="T9"/>
                </a:cxn>
                <a:cxn ang="0">
                  <a:pos x="T10" y="T11"/>
                </a:cxn>
                <a:cxn ang="0">
                  <a:pos x="T12" y="T13"/>
                </a:cxn>
              </a:cxnLst>
              <a:rect l="0" t="0" r="r" b="b"/>
              <a:pathLst>
                <a:path w="176" h="661">
                  <a:moveTo>
                    <a:pt x="176" y="331"/>
                  </a:moveTo>
                  <a:cubicBezTo>
                    <a:pt x="176" y="446"/>
                    <a:pt x="158" y="557"/>
                    <a:pt x="124" y="661"/>
                  </a:cubicBezTo>
                  <a:cubicBezTo>
                    <a:pt x="0" y="621"/>
                    <a:pt x="0" y="621"/>
                    <a:pt x="0" y="621"/>
                  </a:cubicBezTo>
                  <a:cubicBezTo>
                    <a:pt x="29" y="529"/>
                    <a:pt x="45" y="432"/>
                    <a:pt x="45" y="331"/>
                  </a:cubicBezTo>
                  <a:cubicBezTo>
                    <a:pt x="45" y="230"/>
                    <a:pt x="29" y="132"/>
                    <a:pt x="0" y="41"/>
                  </a:cubicBezTo>
                  <a:cubicBezTo>
                    <a:pt x="124" y="0"/>
                    <a:pt x="124" y="0"/>
                    <a:pt x="124" y="0"/>
                  </a:cubicBezTo>
                  <a:cubicBezTo>
                    <a:pt x="158" y="104"/>
                    <a:pt x="176" y="215"/>
                    <a:pt x="176" y="331"/>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 name="TextBox 120"/>
          <p:cNvSpPr txBox="1"/>
          <p:nvPr/>
        </p:nvSpPr>
        <p:spPr>
          <a:xfrm>
            <a:off x="4979927" y="42650"/>
            <a:ext cx="24161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PLAN REACTIVA </a:t>
            </a:r>
          </a:p>
        </p:txBody>
      </p:sp>
      <p:cxnSp>
        <p:nvCxnSpPr>
          <p:cNvPr id="135" name="Straight Connector 72">
            <a:extLst>
              <a:ext uri="{FF2B5EF4-FFF2-40B4-BE49-F238E27FC236}">
                <a16:creationId xmlns:a16="http://schemas.microsoft.com/office/drawing/2014/main" id="{83FDE1EB-265F-4788-8A2A-B82C045B6F59}"/>
              </a:ext>
            </a:extLst>
          </p:cNvPr>
          <p:cNvCxnSpPr/>
          <p:nvPr/>
        </p:nvCxnSpPr>
        <p:spPr>
          <a:xfrm flipH="1">
            <a:off x="-28752" y="2544803"/>
            <a:ext cx="849391" cy="835460"/>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73">
            <a:extLst>
              <a:ext uri="{FF2B5EF4-FFF2-40B4-BE49-F238E27FC236}">
                <a16:creationId xmlns:a16="http://schemas.microsoft.com/office/drawing/2014/main" id="{D3850039-C049-494B-BFE9-E0C781461345}"/>
              </a:ext>
            </a:extLst>
          </p:cNvPr>
          <p:cNvCxnSpPr>
            <a:cxnSpLocks/>
          </p:cNvCxnSpPr>
          <p:nvPr/>
        </p:nvCxnSpPr>
        <p:spPr>
          <a:xfrm>
            <a:off x="5361823" y="974601"/>
            <a:ext cx="29856" cy="1340"/>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74">
            <a:extLst>
              <a:ext uri="{FF2B5EF4-FFF2-40B4-BE49-F238E27FC236}">
                <a16:creationId xmlns:a16="http://schemas.microsoft.com/office/drawing/2014/main" id="{A336B651-17A5-48D6-ADBA-151A7250ED77}"/>
              </a:ext>
            </a:extLst>
          </p:cNvPr>
          <p:cNvCxnSpPr/>
          <p:nvPr/>
        </p:nvCxnSpPr>
        <p:spPr>
          <a:xfrm flipH="1" flipV="1">
            <a:off x="858657" y="4027541"/>
            <a:ext cx="824787" cy="811052"/>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84AC6B28-E023-45D5-9D7F-D56E259DFD6F}"/>
              </a:ext>
            </a:extLst>
          </p:cNvPr>
          <p:cNvSpPr txBox="1"/>
          <p:nvPr/>
        </p:nvSpPr>
        <p:spPr>
          <a:xfrm>
            <a:off x="340152" y="59525"/>
            <a:ext cx="1935573" cy="1200329"/>
          </a:xfrm>
          <a:prstGeom prst="rect">
            <a:avLst/>
          </a:prstGeom>
          <a:solidFill>
            <a:schemeClr val="accent1">
              <a:lumMod val="75000"/>
            </a:schemeClr>
          </a:solidFill>
          <a:effectLst>
            <a:outerShdw blurRad="50800" dist="38100" algn="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white"/>
                </a:solidFill>
                <a:effectLst/>
                <a:uLnTx/>
                <a:uFillTx/>
                <a:latin typeface="Calibri" panose="020F0502020204030204"/>
                <a:ea typeface="+mn-ea"/>
                <a:cs typeface="+mn-cs"/>
              </a:rPr>
              <a:t>Negocios de acumulación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a:ln>
                  <a:noFill/>
                </a:ln>
                <a:solidFill>
                  <a:prstClr val="white"/>
                </a:solidFill>
                <a:effectLst/>
                <a:uLnTx/>
                <a:uFillTx/>
                <a:latin typeface="Calibri" panose="020F0502020204030204"/>
                <a:ea typeface="+mn-ea"/>
                <a:cs typeface="+mn-cs"/>
              </a:rPr>
              <a:t>Media  </a:t>
            </a:r>
          </a:p>
        </p:txBody>
      </p:sp>
      <p:sp>
        <p:nvSpPr>
          <p:cNvPr id="12" name="Rectángulo 11">
            <a:extLst>
              <a:ext uri="{FF2B5EF4-FFF2-40B4-BE49-F238E27FC236}">
                <a16:creationId xmlns:a16="http://schemas.microsoft.com/office/drawing/2014/main" id="{180D3DDF-376D-437A-B83E-AD3C845CA200}"/>
              </a:ext>
            </a:extLst>
          </p:cNvPr>
          <p:cNvSpPr/>
          <p:nvPr/>
        </p:nvSpPr>
        <p:spPr>
          <a:xfrm>
            <a:off x="9563974" y="46588"/>
            <a:ext cx="2378763" cy="1200329"/>
          </a:xfrm>
          <a:prstGeom prst="rect">
            <a:avLst/>
          </a:prstGeom>
          <a:noFill/>
          <a:ln>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Herramientas tecnológicas</a:t>
            </a:r>
            <a:r>
              <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err="1">
                <a:ln>
                  <a:noFill/>
                </a:ln>
                <a:solidFill>
                  <a:srgbClr val="002060"/>
                </a:solidFill>
                <a:effectLst/>
                <a:uLnTx/>
                <a:uFillTx/>
                <a:latin typeface="Calibri" panose="020F0502020204030204"/>
                <a:ea typeface="+mn-ea"/>
                <a:cs typeface="+mn-cs"/>
              </a:rPr>
              <a:t>Smallshi</a:t>
            </a:r>
            <a:r>
              <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rPr>
              <a:t> Marketplace  </a:t>
            </a:r>
          </a:p>
        </p:txBody>
      </p:sp>
      <p:sp>
        <p:nvSpPr>
          <p:cNvPr id="4" name="Rectángulo 3">
            <a:extLst>
              <a:ext uri="{FF2B5EF4-FFF2-40B4-BE49-F238E27FC236}">
                <a16:creationId xmlns:a16="http://schemas.microsoft.com/office/drawing/2014/main" id="{A9D4E211-F9FA-46FD-B5A4-597087C074EA}"/>
              </a:ext>
            </a:extLst>
          </p:cNvPr>
          <p:cNvSpPr/>
          <p:nvPr/>
        </p:nvSpPr>
        <p:spPr>
          <a:xfrm>
            <a:off x="749490" y="1618035"/>
            <a:ext cx="7182034" cy="1107996"/>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Pre diagnóstico, preparación alistamiento y activación de </a:t>
            </a:r>
            <a:r>
              <a:rPr kumimoji="0" lang="es-MX" sz="1800" b="1" i="0" u="none" strike="noStrike" kern="1200" cap="none" spc="0" normalizeH="0" baseline="0" noProof="0" err="1">
                <a:ln>
                  <a:noFill/>
                </a:ln>
                <a:solidFill>
                  <a:srgbClr val="002060"/>
                </a:solidFill>
                <a:effectLst/>
                <a:uLnTx/>
                <a:uFillTx/>
                <a:latin typeface="Calibri" panose="020F0502020204030204"/>
                <a:ea typeface="+mn-ea"/>
                <a:cs typeface="+mn-cs"/>
              </a:rPr>
              <a:t>Mypes</a:t>
            </a: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a:t>
            </a:r>
            <a:endParaRPr kumimoji="0" lang="es-MX" sz="1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Desarrollo de WEBINARS y Talleres con contenidos, gestión y facilitación de trámites, acompañamiento en temas Financiero, Comercial, Laboral, Productivo, Conciliación con Proveedores. </a:t>
            </a:r>
          </a:p>
        </p:txBody>
      </p:sp>
      <p:sp>
        <p:nvSpPr>
          <p:cNvPr id="5" name="Rectángulo 4">
            <a:extLst>
              <a:ext uri="{FF2B5EF4-FFF2-40B4-BE49-F238E27FC236}">
                <a16:creationId xmlns:a16="http://schemas.microsoft.com/office/drawing/2014/main" id="{D45C9D9E-E210-442D-8D24-0F16CB3022A1}"/>
              </a:ext>
            </a:extLst>
          </p:cNvPr>
          <p:cNvSpPr/>
          <p:nvPr/>
        </p:nvSpPr>
        <p:spPr>
          <a:xfrm>
            <a:off x="820639" y="2793287"/>
            <a:ext cx="6705600" cy="1107996"/>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Programa de Acceso al crédito con aliados y E-</a:t>
            </a:r>
            <a:r>
              <a:rPr kumimoji="0" lang="es-CO" sz="1800" b="1" i="0" u="none" strike="noStrike" kern="1200" cap="none" spc="0" normalizeH="0" baseline="0" noProof="0" err="1">
                <a:ln>
                  <a:noFill/>
                </a:ln>
                <a:solidFill>
                  <a:srgbClr val="002060"/>
                </a:solidFill>
                <a:effectLst/>
                <a:uLnTx/>
                <a:uFillTx/>
                <a:latin typeface="Calibri" panose="020F0502020204030204"/>
                <a:ea typeface="+mn-ea"/>
                <a:cs typeface="+mn-cs"/>
              </a:rPr>
              <a:t>factoring</a:t>
            </a:r>
            <a:endPar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Gestión con Aliados y de negocios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err="1">
                <a:ln>
                  <a:noFill/>
                </a:ln>
                <a:solidFill>
                  <a:srgbClr val="002060"/>
                </a:solidFill>
                <a:effectLst/>
                <a:uLnTx/>
                <a:uFillTx/>
                <a:latin typeface="Calibri" panose="020F0502020204030204"/>
                <a:ea typeface="+mn-ea"/>
                <a:cs typeface="+mn-cs"/>
              </a:rPr>
              <a:t>Acopi</a:t>
            </a: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 FSD, </a:t>
            </a:r>
            <a:r>
              <a:rPr kumimoji="0" lang="es-MX" sz="1600" b="0" i="0" u="none" strike="noStrike" kern="1200" cap="none" spc="0" normalizeH="0" baseline="0" noProof="0" err="1">
                <a:ln>
                  <a:noFill/>
                </a:ln>
                <a:solidFill>
                  <a:srgbClr val="002060"/>
                </a:solidFill>
                <a:effectLst/>
                <a:uLnTx/>
                <a:uFillTx/>
                <a:latin typeface="Calibri" panose="020F0502020204030204"/>
                <a:ea typeface="+mn-ea"/>
                <a:cs typeface="+mn-cs"/>
              </a:rPr>
              <a:t>Endeavor</a:t>
            </a: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 </a:t>
            </a:r>
            <a:r>
              <a:rPr kumimoji="0" lang="es-MX" sz="1600" b="0" i="0" u="none" strike="noStrike" kern="1200" cap="none" spc="0" normalizeH="0" baseline="0" noProof="0" err="1">
                <a:ln>
                  <a:noFill/>
                </a:ln>
                <a:solidFill>
                  <a:srgbClr val="002060"/>
                </a:solidFill>
                <a:effectLst/>
                <a:uLnTx/>
                <a:uFillTx/>
                <a:latin typeface="Calibri" panose="020F0502020204030204"/>
                <a:ea typeface="+mn-ea"/>
                <a:cs typeface="+mn-cs"/>
              </a:rPr>
              <a:t>Bancóldex</a:t>
            </a: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 Fundación Coomeva, </a:t>
            </a:r>
            <a:r>
              <a:rPr kumimoji="0" lang="es-MX" sz="1600" b="0" i="0" u="none" strike="noStrike" kern="1200" cap="none" spc="0" normalizeH="0" baseline="0" noProof="0" err="1">
                <a:ln>
                  <a:noFill/>
                </a:ln>
                <a:solidFill>
                  <a:srgbClr val="002060"/>
                </a:solidFill>
                <a:effectLst/>
                <a:uLnTx/>
                <a:uFillTx/>
                <a:latin typeface="Calibri" panose="020F0502020204030204"/>
                <a:ea typeface="+mn-ea"/>
                <a:cs typeface="+mn-cs"/>
              </a:rPr>
              <a:t>Macondolab</a:t>
            </a: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 Red de Centros de Conciliación, </a:t>
            </a:r>
            <a:r>
              <a:rPr kumimoji="0" lang="es-MX" sz="1600" b="0" i="0" u="none" strike="noStrike" kern="1200" cap="none" spc="0" normalizeH="0" baseline="0" noProof="0" err="1">
                <a:ln>
                  <a:noFill/>
                </a:ln>
                <a:solidFill>
                  <a:srgbClr val="002060"/>
                </a:solidFill>
                <a:effectLst/>
                <a:uLnTx/>
                <a:uFillTx/>
                <a:latin typeface="Calibri" panose="020F0502020204030204"/>
                <a:ea typeface="+mn-ea"/>
                <a:cs typeface="+mn-cs"/>
              </a:rPr>
              <a:t>Uniandinos</a:t>
            </a: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 Empresas Consultoras</a:t>
            </a:r>
          </a:p>
        </p:txBody>
      </p:sp>
      <p:sp>
        <p:nvSpPr>
          <p:cNvPr id="6" name="Rectángulo 5">
            <a:extLst>
              <a:ext uri="{FF2B5EF4-FFF2-40B4-BE49-F238E27FC236}">
                <a16:creationId xmlns:a16="http://schemas.microsoft.com/office/drawing/2014/main" id="{DC78A28D-1CF2-445C-B8D2-6A2885A5836F}"/>
              </a:ext>
            </a:extLst>
          </p:cNvPr>
          <p:cNvSpPr/>
          <p:nvPr/>
        </p:nvSpPr>
        <p:spPr>
          <a:xfrm>
            <a:off x="736888" y="4223040"/>
            <a:ext cx="7034491" cy="615553"/>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Semillero de consultores Y Formación Virtual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002060"/>
                </a:solidFill>
                <a:effectLst/>
                <a:uLnTx/>
                <a:uFillTx/>
                <a:latin typeface="Calibri" panose="020F0502020204030204"/>
                <a:ea typeface="+mn-ea"/>
                <a:cs typeface="+mn-cs"/>
              </a:rPr>
              <a:t> Con Recurso Humano de la CCB  y en alianzas con otras instituciones</a:t>
            </a:r>
          </a:p>
        </p:txBody>
      </p:sp>
      <p:sp>
        <p:nvSpPr>
          <p:cNvPr id="24" name="Rectángulo 23">
            <a:extLst>
              <a:ext uri="{FF2B5EF4-FFF2-40B4-BE49-F238E27FC236}">
                <a16:creationId xmlns:a16="http://schemas.microsoft.com/office/drawing/2014/main" id="{CBD8BDEE-35BA-491A-B351-A3E83F0A8ED6}"/>
              </a:ext>
            </a:extLst>
          </p:cNvPr>
          <p:cNvSpPr/>
          <p:nvPr/>
        </p:nvSpPr>
        <p:spPr>
          <a:xfrm>
            <a:off x="4632959" y="473537"/>
            <a:ext cx="314352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Consultoría y Fortalecimiento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2060"/>
                </a:solidFill>
                <a:effectLst/>
                <a:uLnTx/>
                <a:uFillTx/>
                <a:latin typeface="Calibri" panose="020F0502020204030204"/>
                <a:ea typeface="+mn-ea"/>
                <a:cs typeface="+mn-cs"/>
              </a:rPr>
              <a:t>Empresarial </a:t>
            </a:r>
          </a:p>
        </p:txBody>
      </p:sp>
      <p:cxnSp>
        <p:nvCxnSpPr>
          <p:cNvPr id="44" name="Elbow Connector 119">
            <a:extLst>
              <a:ext uri="{FF2B5EF4-FFF2-40B4-BE49-F238E27FC236}">
                <a16:creationId xmlns:a16="http://schemas.microsoft.com/office/drawing/2014/main" id="{BE9DA144-A1B2-4085-A718-3F058DA7DBA9}"/>
              </a:ext>
            </a:extLst>
          </p:cNvPr>
          <p:cNvCxnSpPr>
            <a:cxnSpLocks/>
            <a:stCxn id="12" idx="1"/>
          </p:cNvCxnSpPr>
          <p:nvPr/>
        </p:nvCxnSpPr>
        <p:spPr>
          <a:xfrm rot="10800000" flipV="1">
            <a:off x="8138870" y="646753"/>
            <a:ext cx="1425104" cy="2724"/>
          </a:xfrm>
          <a:prstGeom prst="bentConnector3">
            <a:avLst>
              <a:gd name="adj1" fmla="val 50000"/>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99E7906C-C439-4CBF-9D78-A07F472ED0F0}"/>
              </a:ext>
            </a:extLst>
          </p:cNvPr>
          <p:cNvSpPr/>
          <p:nvPr/>
        </p:nvSpPr>
        <p:spPr>
          <a:xfrm>
            <a:off x="711265" y="5251514"/>
            <a:ext cx="7034491" cy="369332"/>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002060"/>
                </a:solidFill>
                <a:effectLst/>
                <a:uLnTx/>
                <a:uFillTx/>
                <a:latin typeface="Calibri" panose="020F0502020204030204"/>
                <a:ea typeface="+mn-ea"/>
                <a:cs typeface="+mn-cs"/>
              </a:rPr>
              <a:t>Acompañamiento a la formalización empresarial </a:t>
            </a:r>
          </a:p>
        </p:txBody>
      </p:sp>
      <p:cxnSp>
        <p:nvCxnSpPr>
          <p:cNvPr id="26" name="Elbow Connector 119">
            <a:extLst>
              <a:ext uri="{FF2B5EF4-FFF2-40B4-BE49-F238E27FC236}">
                <a16:creationId xmlns:a16="http://schemas.microsoft.com/office/drawing/2014/main" id="{BE9DA144-A1B2-4085-A718-3F058DA7DBA9}"/>
              </a:ext>
            </a:extLst>
          </p:cNvPr>
          <p:cNvCxnSpPr>
            <a:cxnSpLocks/>
            <a:endCxn id="9" idx="3"/>
          </p:cNvCxnSpPr>
          <p:nvPr/>
        </p:nvCxnSpPr>
        <p:spPr>
          <a:xfrm rot="10800000">
            <a:off x="2275726" y="659691"/>
            <a:ext cx="2064781" cy="1"/>
          </a:xfrm>
          <a:prstGeom prst="bentConnector3">
            <a:avLst>
              <a:gd name="adj1" fmla="val 50000"/>
            </a:avLst>
          </a:prstGeom>
          <a:ln>
            <a:solidFill>
              <a:srgbClr val="00206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73">
            <a:extLst>
              <a:ext uri="{FF2B5EF4-FFF2-40B4-BE49-F238E27FC236}">
                <a16:creationId xmlns:a16="http://schemas.microsoft.com/office/drawing/2014/main" id="{4AE9DB81-EACA-4815-BF46-D283EB3407AA}"/>
              </a:ext>
            </a:extLst>
          </p:cNvPr>
          <p:cNvCxnSpPr>
            <a:cxnSpLocks/>
          </p:cNvCxnSpPr>
          <p:nvPr/>
        </p:nvCxnSpPr>
        <p:spPr>
          <a:xfrm>
            <a:off x="6660506" y="6321496"/>
            <a:ext cx="29856" cy="1340"/>
          </a:xfrm>
          <a:prstGeom prst="line">
            <a:avLst/>
          </a:prstGeom>
          <a:ln w="127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189594"/>
      </p:ext>
    </p:extLst>
  </p:cSld>
  <p:clrMapOvr>
    <a:masterClrMapping/>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7E45C8F98C4FD4B92437EC4DCA4FA2D" ma:contentTypeVersion="2" ma:contentTypeDescription="Crear nuevo documento." ma:contentTypeScope="" ma:versionID="3136980cf45f00aba6afa6a61f2d88b5">
  <xsd:schema xmlns:xsd="http://www.w3.org/2001/XMLSchema" xmlns:xs="http://www.w3.org/2001/XMLSchema" xmlns:p="http://schemas.microsoft.com/office/2006/metadata/properties" xmlns:ns2="9fefe0a6-578c-476a-ba50-53a36627e9ee" targetNamespace="http://schemas.microsoft.com/office/2006/metadata/properties" ma:root="true" ma:fieldsID="457dde801b7cb2774271e5cbb04e79da" ns2:_="">
    <xsd:import namespace="9fefe0a6-578c-476a-ba50-53a36627e9e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fe0a6-578c-476a-ba50-53a36627e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3593D6-1D14-4AAE-8B66-A3A4DCD6C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fe0a6-578c-476a-ba50-53a36627e9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157E1A-05A5-4D73-A3D0-B286F52D619B}">
  <ds:schemaRefs>
    <ds:schemaRef ds:uri="464d2d45-52e1-411e-adb0-3c6208346a38"/>
    <ds:schemaRef ds:uri="http://schemas.microsoft.com/office/infopath/2007/PartnerControls"/>
    <ds:schemaRef ds:uri="0a64f478-30a1-45b9-9bb7-12c116ee1b60"/>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2C4CA97-1EEB-4C33-A09D-0C199B272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1477</Words>
  <Application>Microsoft Office PowerPoint</Application>
  <PresentationFormat>Panorámica</PresentationFormat>
  <Paragraphs>279</Paragraphs>
  <Slides>25</Slides>
  <Notes>8</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25</vt:i4>
      </vt:variant>
    </vt:vector>
  </HeadingPairs>
  <TitlesOfParts>
    <vt:vector size="35" baseType="lpstr">
      <vt:lpstr>Abadi</vt:lpstr>
      <vt:lpstr>Arial</vt:lpstr>
      <vt:lpstr>Calibri</vt:lpstr>
      <vt:lpstr>Calibri Light</vt:lpstr>
      <vt:lpstr>Courier New</vt:lpstr>
      <vt:lpstr>ITC Kabel</vt:lpstr>
      <vt:lpstr>Roboto</vt:lpstr>
      <vt:lpstr>Wingdings</vt:lpstr>
      <vt:lpstr>2_Tema de Office</vt:lpstr>
      <vt:lpstr>3_Tema de Office</vt:lpstr>
      <vt:lpstr>Estrategia 2020-2021 </vt:lpstr>
      <vt:lpstr>Presentación de PowerPoint</vt:lpstr>
      <vt:lpstr>Tema Dominante </vt:lpstr>
      <vt:lpstr>Política de Calidad</vt:lpstr>
      <vt:lpstr>Presentación de PowerPoint</vt:lpstr>
      <vt:lpstr>Contenido</vt:lpstr>
      <vt:lpstr>Presentación de PowerPoint</vt:lpstr>
      <vt:lpstr>2.1. Consultoría y Fortalecimiento Empresarial segmentada</vt:lpstr>
      <vt:lpstr>Presentación de PowerPoint</vt:lpstr>
      <vt:lpstr>Presentación de PowerPoint</vt:lpstr>
      <vt:lpstr>Presentación de PowerPoint</vt:lpstr>
      <vt:lpstr>Servicio virtual  gratuito de Conciliación ante    arrendamientos comerciales</vt:lpstr>
      <vt:lpstr>2.2.Servicios y Plataformas de Apoyo Virtuales </vt:lpstr>
      <vt:lpstr>Presentación de PowerPoint</vt:lpstr>
      <vt:lpstr>Presentación de PowerPoint</vt:lpstr>
      <vt:lpstr>Integración de Data para el diseño de productos y la toma de decisiones</vt:lpstr>
      <vt:lpstr>Geomarketing y Tablero de Reactivación Económica </vt:lpstr>
      <vt:lpstr>2.3 Gestión Público – Privada para el Desarrollo Regional </vt:lpstr>
      <vt:lpstr>Presentación de PowerPoint</vt:lpstr>
      <vt:lpstr>2.4 Estrategia de Relacionamiento </vt:lpstr>
      <vt:lpstr>ACTIVACIÓN DE ECOSISTEMAS EMPRESARIALES</vt:lpstr>
      <vt:lpstr>Presentación de PowerPoint</vt:lpstr>
      <vt:lpstr>Presentación de PowerPoint</vt:lpstr>
      <vt:lpstr>2.5 OTRAS FUENTES DE INGRESOS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 2020-2021</dc:title>
  <dc:creator>Sandra Sánchez</dc:creator>
  <cp:lastModifiedBy>Carolina Palomino</cp:lastModifiedBy>
  <cp:revision>4</cp:revision>
  <dcterms:created xsi:type="dcterms:W3CDTF">2020-11-21T15:04:34Z</dcterms:created>
  <dcterms:modified xsi:type="dcterms:W3CDTF">2020-12-28T21:03:22Z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0x010100D7E45C8F98C4FD4B92437EC4DCA4FA2D</vt:lpwstr>
  </property>
</Properties>
</file>