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chart4.xml" ContentType="application/vnd.openxmlformats-officedocument.drawingml.chart+xml"/>
  <Override PartName="/ppt/charts/style3.xml" ContentType="application/vnd.ms-office.chartstyle+xml"/>
  <Override PartName="/ppt/charts/colors3.xml" ContentType="application/vnd.ms-office.chartcolorstyle+xml"/>
  <Override PartName="/ppt/drawings/drawing1.xml" ContentType="application/vnd.openxmlformats-officedocument.drawingml.chartshapes+xml"/>
  <Override PartName="/ppt/charts/chart5.xml" ContentType="application/vnd.openxmlformats-officedocument.drawingml.chart+xml"/>
  <Override PartName="/ppt/charts/style4.xml" ContentType="application/vnd.ms-office.chartstyle+xml"/>
  <Override PartName="/ppt/charts/colors4.xml" ContentType="application/vnd.ms-office.chartcolorstyle+xml"/>
  <Override PartName="/ppt/charts/chart6.xml" ContentType="application/vnd.openxmlformats-officedocument.drawingml.chart+xml"/>
  <Override PartName="/ppt/charts/style5.xml" ContentType="application/vnd.ms-office.chartstyle+xml"/>
  <Override PartName="/ppt/charts/colors5.xml" ContentType="application/vnd.ms-office.chartcolorstyle+xml"/>
  <Override PartName="/ppt/drawings/drawing2.xml" ContentType="application/vnd.openxmlformats-officedocument.drawingml.chartshapes+xml"/>
  <Override PartName="/ppt/charts/chart7.xml" ContentType="application/vnd.openxmlformats-officedocument.drawingml.chart+xml"/>
  <Override PartName="/ppt/charts/style6.xml" ContentType="application/vnd.ms-office.chartstyle+xml"/>
  <Override PartName="/ppt/charts/colors6.xml" ContentType="application/vnd.ms-office.chartcolorstyle+xml"/>
  <Override PartName="/ppt/charts/chart8.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9.xml" ContentType="application/vnd.openxmlformats-officedocument.drawingml.chart+xml"/>
  <Override PartName="/ppt/charts/style8.xml" ContentType="application/vnd.ms-office.chartstyle+xml"/>
  <Override PartName="/ppt/charts/colors8.xml" ContentType="application/vnd.ms-office.chartcolorstyle+xml"/>
  <Override PartName="/ppt/charts/chart10.xml" ContentType="application/vnd.openxmlformats-officedocument.drawingml.chart+xml"/>
  <Override PartName="/ppt/charts/style9.xml" ContentType="application/vnd.ms-office.chartstyle+xml"/>
  <Override PartName="/ppt/charts/colors9.xml" ContentType="application/vnd.ms-office.chartcolorstyle+xml"/>
  <Override PartName="/ppt/charts/chart11.xml" ContentType="application/vnd.openxmlformats-officedocument.drawingml.chart+xml"/>
  <Override PartName="/ppt/charts/style10.xml" ContentType="application/vnd.ms-office.chartstyle+xml"/>
  <Override PartName="/ppt/charts/colors10.xml" ContentType="application/vnd.ms-office.chartcolorstyle+xml"/>
  <Override PartName="/ppt/notesSlides/notesSlide7.xml" ContentType="application/vnd.openxmlformats-officedocument.presentationml.notesSlide+xml"/>
  <Override PartName="/ppt/charts/chart12.xml" ContentType="application/vnd.openxmlformats-officedocument.drawingml.chart+xml"/>
  <Override PartName="/ppt/charts/style11.xml" ContentType="application/vnd.ms-office.chartstyle+xml"/>
  <Override PartName="/ppt/charts/colors11.xml" ContentType="application/vnd.ms-office.chartcolorstyle+xml"/>
  <Override PartName="/ppt/notesSlides/notesSlide8.xml" ContentType="application/vnd.openxmlformats-officedocument.presentationml.notesSlide+xml"/>
  <Override PartName="/ppt/charts/chart13.xml" ContentType="application/vnd.openxmlformats-officedocument.drawingml.chart+xml"/>
  <Override PartName="/ppt/charts/style12.xml" ContentType="application/vnd.ms-office.chartstyle+xml"/>
  <Override PartName="/ppt/charts/colors12.xml" ContentType="application/vnd.ms-office.chartcolorstyle+xml"/>
  <Override PartName="/ppt/notesSlides/notesSlide9.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charts/chart14.xml" ContentType="application/vnd.openxmlformats-officedocument.drawingml.chart+xml"/>
  <Override PartName="/ppt/charts/style13.xml" ContentType="application/vnd.ms-office.chartstyle+xml"/>
  <Override PartName="/ppt/charts/colors13.xml" ContentType="application/vnd.ms-office.chartcolorstyle+xml"/>
  <Override PartName="/ppt/charts/chart15.xml" ContentType="application/vnd.openxmlformats-officedocument.drawingml.chart+xml"/>
  <Override PartName="/ppt/charts/style14.xml" ContentType="application/vnd.ms-office.chartstyle+xml"/>
  <Override PartName="/ppt/charts/colors14.xml" ContentType="application/vnd.ms-office.chartcolorstyle+xml"/>
  <Override PartName="/ppt/charts/chart16.xml" ContentType="application/vnd.openxmlformats-officedocument.drawingml.chart+xml"/>
  <Override PartName="/ppt/charts/style15.xml" ContentType="application/vnd.ms-office.chartstyle+xml"/>
  <Override PartName="/ppt/charts/colors15.xml" ContentType="application/vnd.ms-office.chartcolorstyle+xml"/>
  <Override PartName="/ppt/notesSlides/notesSlide10.xml" ContentType="application/vnd.openxmlformats-officedocument.presentationml.notesSlide+xml"/>
  <Override PartName="/ppt/charts/chart17.xml" ContentType="application/vnd.openxmlformats-officedocument.drawingml.chart+xml"/>
  <Override PartName="/ppt/charts/style16.xml" ContentType="application/vnd.ms-office.chartstyle+xml"/>
  <Override PartName="/ppt/charts/colors16.xml" ContentType="application/vnd.ms-office.chartcolorstyle+xml"/>
  <Override PartName="/ppt/notesSlides/notesSlide11.xml" ContentType="application/vnd.openxmlformats-officedocument.presentationml.notesSlide+xml"/>
  <Override PartName="/ppt/charts/chart18.xml" ContentType="application/vnd.openxmlformats-officedocument.drawingml.chart+xml"/>
  <Override PartName="/ppt/charts/style17.xml" ContentType="application/vnd.ms-office.chartstyle+xml"/>
  <Override PartName="/ppt/charts/colors17.xml" ContentType="application/vnd.ms-office.chartcolorstyle+xml"/>
  <Override PartName="/ppt/notesSlides/notesSlide12.xml" ContentType="application/vnd.openxmlformats-officedocument.presentationml.notesSlide+xml"/>
  <Override PartName="/ppt/charts/chart19.xml" ContentType="application/vnd.openxmlformats-officedocument.drawingml.chart+xml"/>
  <Override PartName="/ppt/charts/style18.xml" ContentType="application/vnd.ms-office.chartstyle+xml"/>
  <Override PartName="/ppt/charts/colors18.xml" ContentType="application/vnd.ms-office.chartcolorstyle+xml"/>
  <Override PartName="/ppt/notesSlides/notesSlide13.xml" ContentType="application/vnd.openxmlformats-officedocument.presentationml.notesSlide+xml"/>
  <Override PartName="/ppt/charts/chart20.xml" ContentType="application/vnd.openxmlformats-officedocument.drawingml.chart+xml"/>
  <Override PartName="/ppt/charts/style19.xml" ContentType="application/vnd.ms-office.chartstyle+xml"/>
  <Override PartName="/ppt/charts/colors19.xml" ContentType="application/vnd.ms-office.chartcolorstyle+xml"/>
  <Override PartName="/ppt/charts/chart21.xml" ContentType="application/vnd.openxmlformats-officedocument.drawingml.chart+xml"/>
  <Override PartName="/ppt/charts/style20.xml" ContentType="application/vnd.ms-office.chartstyle+xml"/>
  <Override PartName="/ppt/charts/colors20.xml" ContentType="application/vnd.ms-office.chartcolorstyle+xml"/>
  <Override PartName="/ppt/notesSlides/notesSlide14.xml" ContentType="application/vnd.openxmlformats-officedocument.presentationml.notesSlide+xml"/>
  <Override PartName="/ppt/charts/chart22.xml" ContentType="application/vnd.openxmlformats-officedocument.drawingml.chart+xml"/>
  <Override PartName="/ppt/charts/style21.xml" ContentType="application/vnd.ms-office.chartstyle+xml"/>
  <Override PartName="/ppt/charts/colors21.xml" ContentType="application/vnd.ms-office.chartcolorstyle+xml"/>
  <Override PartName="/ppt/theme/themeOverride2.xml" ContentType="application/vnd.openxmlformats-officedocument.themeOverride+xml"/>
  <Override PartName="/ppt/charts/chart23.xml" ContentType="application/vnd.openxmlformats-officedocument.drawingml.chart+xml"/>
  <Override PartName="/ppt/charts/style22.xml" ContentType="application/vnd.ms-office.chartstyle+xml"/>
  <Override PartName="/ppt/charts/colors22.xml" ContentType="application/vnd.ms-office.chartcolorstyle+xml"/>
  <Override PartName="/ppt/notesSlides/notesSlide15.xml" ContentType="application/vnd.openxmlformats-officedocument.presentationml.notesSlide+xml"/>
  <Override PartName="/ppt/charts/chart24.xml" ContentType="application/vnd.openxmlformats-officedocument.drawingml.chart+xml"/>
  <Override PartName="/ppt/charts/style23.xml" ContentType="application/vnd.ms-office.chartstyle+xml"/>
  <Override PartName="/ppt/charts/colors23.xml" ContentType="application/vnd.ms-office.chartcolorstyle+xml"/>
  <Override PartName="/ppt/notesSlides/notesSlide16.xml" ContentType="application/vnd.openxmlformats-officedocument.presentationml.notesSlide+xml"/>
  <Override PartName="/ppt/charts/chart25.xml" ContentType="application/vnd.openxmlformats-officedocument.drawingml.chart+xml"/>
  <Override PartName="/ppt/charts/style24.xml" ContentType="application/vnd.ms-office.chartstyle+xml"/>
  <Override PartName="/ppt/charts/colors24.xml" ContentType="application/vnd.ms-office.chartcolorstyle+xml"/>
  <Override PartName="/ppt/notesSlides/notesSlide17.xml" ContentType="application/vnd.openxmlformats-officedocument.presentationml.notesSlide+xml"/>
  <Override PartName="/ppt/charts/chart26.xml" ContentType="application/vnd.openxmlformats-officedocument.drawingml.chart+xml"/>
  <Override PartName="/ppt/charts/style25.xml" ContentType="application/vnd.ms-office.chartstyle+xml"/>
  <Override PartName="/ppt/charts/colors25.xml" ContentType="application/vnd.ms-office.chartcolorstyle+xml"/>
  <Override PartName="/ppt/notesSlides/notesSlide18.xml" ContentType="application/vnd.openxmlformats-officedocument.presentationml.notesSlide+xml"/>
  <Override PartName="/ppt/charts/chart27.xml" ContentType="application/vnd.openxmlformats-officedocument.drawingml.chart+xml"/>
  <Override PartName="/ppt/charts/style26.xml" ContentType="application/vnd.ms-office.chartstyle+xml"/>
  <Override PartName="/ppt/charts/colors26.xml" ContentType="application/vnd.ms-office.chartcolorstyle+xml"/>
  <Override PartName="/ppt/notesSlides/notesSlide19.xml" ContentType="application/vnd.openxmlformats-officedocument.presentationml.notesSlide+xml"/>
  <Override PartName="/ppt/charts/chart28.xml" ContentType="application/vnd.openxmlformats-officedocument.drawingml.chart+xml"/>
  <Override PartName="/ppt/charts/style27.xml" ContentType="application/vnd.ms-office.chartstyle+xml"/>
  <Override PartName="/ppt/charts/colors27.xml" ContentType="application/vnd.ms-office.chartcolorstyle+xml"/>
  <Override PartName="/ppt/notesSlides/notesSlide20.xml" ContentType="application/vnd.openxmlformats-officedocument.presentationml.notesSlide+xml"/>
  <Override PartName="/ppt/charts/chart29.xml" ContentType="application/vnd.openxmlformats-officedocument.drawingml.chart+xml"/>
  <Override PartName="/ppt/charts/style28.xml" ContentType="application/vnd.ms-office.chartstyle+xml"/>
  <Override PartName="/ppt/charts/colors28.xml" ContentType="application/vnd.ms-office.chartcolorstyle+xml"/>
  <Override PartName="/ppt/notesSlides/notesSlide21.xml" ContentType="application/vnd.openxmlformats-officedocument.presentationml.notesSlide+xml"/>
  <Override PartName="/ppt/charts/chart30.xml" ContentType="application/vnd.openxmlformats-officedocument.drawingml.chart+xml"/>
  <Override PartName="/ppt/drawings/drawing3.xml" ContentType="application/vnd.openxmlformats-officedocument.drawingml.chartshapes+xml"/>
  <Override PartName="/ppt/charts/chart31.xml" ContentType="application/vnd.openxmlformats-officedocument.drawingml.chart+xml"/>
  <Override PartName="/ppt/drawings/drawing4.xml" ContentType="application/vnd.openxmlformats-officedocument.drawingml.chartshapes+xml"/>
  <Override PartName="/ppt/notesSlides/notesSlide22.xml" ContentType="application/vnd.openxmlformats-officedocument.presentationml.notesSlide+xml"/>
  <Override PartName="/ppt/charts/chart32.xml" ContentType="application/vnd.openxmlformats-officedocument.drawingml.chart+xml"/>
  <Override PartName="/ppt/drawings/drawing5.xml" ContentType="application/vnd.openxmlformats-officedocument.drawingml.chartshapes+xml"/>
  <Override PartName="/ppt/notesSlides/notesSlide23.xml" ContentType="application/vnd.openxmlformats-officedocument.presentationml.notesSlide+xml"/>
  <Override PartName="/ppt/charts/chart33.xml" ContentType="application/vnd.openxmlformats-officedocument.drawingml.chart+xml"/>
  <Override PartName="/ppt/charts/style29.xml" ContentType="application/vnd.ms-office.chartstyle+xml"/>
  <Override PartName="/ppt/charts/colors29.xml" ContentType="application/vnd.ms-office.chartcolorstyle+xml"/>
  <Override PartName="/ppt/notesSlides/notesSlide24.xml" ContentType="application/vnd.openxmlformats-officedocument.presentationml.notesSlide+xml"/>
  <Override PartName="/ppt/charts/chart34.xml" ContentType="application/vnd.openxmlformats-officedocument.drawingml.chart+xml"/>
  <Override PartName="/ppt/charts/style30.xml" ContentType="application/vnd.ms-office.chartstyle+xml"/>
  <Override PartName="/ppt/charts/colors30.xml" ContentType="application/vnd.ms-office.chartcolorstyle+xml"/>
  <Override PartName="/ppt/notesSlides/notesSlide25.xml" ContentType="application/vnd.openxmlformats-officedocument.presentationml.notesSlide+xml"/>
  <Override PartName="/ppt/charts/chart35.xml" ContentType="application/vnd.openxmlformats-officedocument.drawingml.chart+xml"/>
  <Override PartName="/ppt/charts/style31.xml" ContentType="application/vnd.ms-office.chartstyle+xml"/>
  <Override PartName="/ppt/charts/colors31.xml" ContentType="application/vnd.ms-office.chartcolorstyle+xml"/>
  <Override PartName="/ppt/drawings/drawing6.xml" ContentType="application/vnd.openxmlformats-officedocument.drawingml.chartshapes+xml"/>
  <Override PartName="/ppt/notesSlides/notesSlide26.xml" ContentType="application/vnd.openxmlformats-officedocument.presentationml.notesSlide+xml"/>
  <Override PartName="/ppt/charts/chart36.xml" ContentType="application/vnd.openxmlformats-officedocument.drawingml.chart+xml"/>
  <Override PartName="/ppt/charts/style32.xml" ContentType="application/vnd.ms-office.chartstyle+xml"/>
  <Override PartName="/ppt/charts/colors32.xml" ContentType="application/vnd.ms-office.chartcolorstyle+xml"/>
  <Override PartName="/ppt/notesSlides/notesSlide27.xml" ContentType="application/vnd.openxmlformats-officedocument.presentationml.notesSlide+xml"/>
  <Override PartName="/ppt/charts/chart37.xml" ContentType="application/vnd.openxmlformats-officedocument.drawingml.chart+xml"/>
  <Override PartName="/ppt/charts/style33.xml" ContentType="application/vnd.ms-office.chartstyle+xml"/>
  <Override PartName="/ppt/charts/colors33.xml" ContentType="application/vnd.ms-office.chartcolorstyle+xml"/>
  <Override PartName="/ppt/charts/chart38.xml" ContentType="application/vnd.openxmlformats-officedocument.drawingml.chart+xml"/>
  <Override PartName="/ppt/charts/style34.xml" ContentType="application/vnd.ms-office.chartstyle+xml"/>
  <Override PartName="/ppt/charts/colors34.xml" ContentType="application/vnd.ms-office.chartcolorstyle+xml"/>
  <Override PartName="/ppt/drawings/drawing7.xml" ContentType="application/vnd.openxmlformats-officedocument.drawingml.chartshapes+xml"/>
  <Override PartName="/ppt/charts/chart39.xml" ContentType="application/vnd.openxmlformats-officedocument.drawingml.chart+xml"/>
  <Override PartName="/ppt/charts/style35.xml" ContentType="application/vnd.ms-office.chartstyle+xml"/>
  <Override PartName="/ppt/charts/colors35.xml" ContentType="application/vnd.ms-office.chartcolorstyle+xml"/>
  <Override PartName="/ppt/notesSlides/notesSlide28.xml" ContentType="application/vnd.openxmlformats-officedocument.presentationml.notesSlide+xml"/>
  <Override PartName="/ppt/charts/chart40.xml" ContentType="application/vnd.openxmlformats-officedocument.drawingml.chart+xml"/>
  <Override PartName="/ppt/charts/style36.xml" ContentType="application/vnd.ms-office.chartstyle+xml"/>
  <Override PartName="/ppt/charts/colors36.xml" ContentType="application/vnd.ms-office.chartcolorstyle+xml"/>
  <Override PartName="/ppt/notesSlides/notesSlide29.xml" ContentType="application/vnd.openxmlformats-officedocument.presentationml.notesSlide+xml"/>
  <Override PartName="/ppt/charts/chart41.xml" ContentType="application/vnd.openxmlformats-officedocument.drawingml.chart+xml"/>
  <Override PartName="/ppt/charts/style37.xml" ContentType="application/vnd.ms-office.chartstyle+xml"/>
  <Override PartName="/ppt/charts/colors37.xml" ContentType="application/vnd.ms-office.chartcolorstyle+xml"/>
  <Override PartName="/ppt/notesSlides/notesSlide30.xml" ContentType="application/vnd.openxmlformats-officedocument.presentationml.notesSlide+xml"/>
  <Override PartName="/ppt/charts/chart42.xml" ContentType="application/vnd.openxmlformats-officedocument.drawingml.chart+xml"/>
  <Override PartName="/ppt/charts/style38.xml" ContentType="application/vnd.ms-office.chartstyle+xml"/>
  <Override PartName="/ppt/charts/colors38.xml" ContentType="application/vnd.ms-office.chartcolorstyle+xml"/>
  <Override PartName="/ppt/theme/themeOverride3.xml" ContentType="application/vnd.openxmlformats-officedocument.themeOverride+xml"/>
  <Override PartName="/ppt/notesSlides/notesSlide31.xml" ContentType="application/vnd.openxmlformats-officedocument.presentationml.notesSlide+xml"/>
  <Override PartName="/ppt/charts/chart43.xml" ContentType="application/vnd.openxmlformats-officedocument.drawingml.chart+xml"/>
  <Override PartName="/ppt/charts/style39.xml" ContentType="application/vnd.ms-office.chartstyle+xml"/>
  <Override PartName="/ppt/charts/colors39.xml" ContentType="application/vnd.ms-office.chartcolorstyl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1" r:id="rId2"/>
  </p:sldMasterIdLst>
  <p:notesMasterIdLst>
    <p:notesMasterId r:id="rId57"/>
  </p:notesMasterIdLst>
  <p:sldIdLst>
    <p:sldId id="2141412195" r:id="rId3"/>
    <p:sldId id="2145707194" r:id="rId4"/>
    <p:sldId id="2145707196" r:id="rId5"/>
    <p:sldId id="2145707088" r:id="rId6"/>
    <p:sldId id="2145707087" r:id="rId7"/>
    <p:sldId id="2145707198" r:id="rId8"/>
    <p:sldId id="2145707124" r:id="rId9"/>
    <p:sldId id="2145707126" r:id="rId10"/>
    <p:sldId id="2145707118" r:id="rId11"/>
    <p:sldId id="2145707175" r:id="rId12"/>
    <p:sldId id="2145707117" r:id="rId13"/>
    <p:sldId id="2145707119" r:id="rId14"/>
    <p:sldId id="2145707120" r:id="rId15"/>
    <p:sldId id="2145707151" r:id="rId16"/>
    <p:sldId id="2145707150" r:id="rId17"/>
    <p:sldId id="2145707123" r:id="rId18"/>
    <p:sldId id="2145707152" r:id="rId19"/>
    <p:sldId id="2145707113" r:id="rId20"/>
    <p:sldId id="2145707110" r:id="rId21"/>
    <p:sldId id="2145707197" r:id="rId22"/>
    <p:sldId id="2145707134" r:id="rId23"/>
    <p:sldId id="2145707096" r:id="rId24"/>
    <p:sldId id="2145707140" r:id="rId25"/>
    <p:sldId id="2145707111" r:id="rId26"/>
    <p:sldId id="2145707112" r:id="rId27"/>
    <p:sldId id="2145707136" r:id="rId28"/>
    <p:sldId id="2145707137" r:id="rId29"/>
    <p:sldId id="2145707161" r:id="rId30"/>
    <p:sldId id="2145707147" r:id="rId31"/>
    <p:sldId id="2145707163" r:id="rId32"/>
    <p:sldId id="2145707155" r:id="rId33"/>
    <p:sldId id="2145707154" r:id="rId34"/>
    <p:sldId id="2145707135" r:id="rId35"/>
    <p:sldId id="2145707145" r:id="rId36"/>
    <p:sldId id="258" r:id="rId37"/>
    <p:sldId id="2145707129" r:id="rId38"/>
    <p:sldId id="2145707133" r:id="rId39"/>
    <p:sldId id="2145707106" r:id="rId40"/>
    <p:sldId id="2145707097" r:id="rId41"/>
    <p:sldId id="2145707107" r:id="rId42"/>
    <p:sldId id="2145707098" r:id="rId43"/>
    <p:sldId id="2145707100" r:id="rId44"/>
    <p:sldId id="2145707103" r:id="rId45"/>
    <p:sldId id="2145707102" r:id="rId46"/>
    <p:sldId id="2145707108" r:id="rId47"/>
    <p:sldId id="2145707109" r:id="rId48"/>
    <p:sldId id="2145707128" r:id="rId49"/>
    <p:sldId id="2145707094" r:id="rId50"/>
    <p:sldId id="2145707159" r:id="rId51"/>
    <p:sldId id="2145707089" r:id="rId52"/>
    <p:sldId id="2145707090" r:id="rId53"/>
    <p:sldId id="2145707093" r:id="rId54"/>
    <p:sldId id="2145707114" r:id="rId55"/>
    <p:sldId id="2145707115" r:id="rId56"/>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75889"/>
    <a:srgbClr val="156082"/>
    <a:srgbClr val="558ED5"/>
    <a:srgbClr val="83CBEB"/>
    <a:srgbClr val="0555A2"/>
    <a:srgbClr val="004D98"/>
    <a:srgbClr val="A6CAEC"/>
    <a:srgbClr val="0C94D1"/>
    <a:srgbClr val="2168A0"/>
    <a:srgbClr val="4EA72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8A65A4F-76C2-4486-AF96-95F7D02479DF}" v="11121" dt="2024-09-19T00:00:37.285"/>
    <p1510:client id="{47FB4470-CFCA-6BDF-1661-1BA6BEEED8DF}" v="3" dt="2024-09-19T00:43:09.741"/>
    <p1510:client id="{620518CF-2BB3-4757-B945-51C5A3F7E5D0}" v="6908" dt="2024-09-19T00:45:14.342"/>
    <p1510:client id="{670E81A0-3AB6-4BEA-B543-0BD7E2E7C7E0}" v="638" dt="2024-09-18T22:57:33.928"/>
    <p1510:client id="{F502285C-1DEC-DE07-1EE3-8F210DC8A560}" v="331" dt="2024-09-18T16:53:50.762"/>
    <p1510:client id="{F7CB89AB-42DF-638E-25D9-819346DFA4CB}" v="209" dt="2024-09-19T04:50:24.680"/>
  </p1510:revLst>
</p1510:revInfo>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p:restoredTop sz="94694"/>
  </p:normalViewPr>
  <p:slideViewPr>
    <p:cSldViewPr snapToGrid="0">
      <p:cViewPr varScale="1">
        <p:scale>
          <a:sx n="104" d="100"/>
          <a:sy n="104" d="100"/>
        </p:scale>
        <p:origin x="104" y="5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presProps" Target="presProps.xml"/><Relationship Id="rId5" Type="http://schemas.openxmlformats.org/officeDocument/2006/relationships/slide" Target="slides/slide3.xml"/><Relationship Id="rId61" Type="http://schemas.openxmlformats.org/officeDocument/2006/relationships/tableStyles" Target="tableStyles.xml"/><Relationship Id="rId19" Type="http://schemas.openxmlformats.org/officeDocument/2006/relationships/slide" Target="slides/slide1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viewProps" Target="viewProps.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notesMaster" Target="notesMasters/notesMaster1.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oleObject" Target="https://camarabquilla-my.sharepoint.com/personal/jjoya_camarabaq_org_co/Documents/Documentos%20Investigaciones%20Econ&#243;micas/CCB/CBF2024/Presentacion%20CBF2024%20-%20Manuel%20Fernandez.xlsx" TargetMode="External"/></Relationships>
</file>

<file path=ppt/charts/_rels/chart10.xml.rels><?xml version="1.0" encoding="UTF-8" standalone="yes"?>
<Relationships xmlns="http://schemas.openxmlformats.org/package/2006/relationships"><Relationship Id="rId3" Type="http://schemas.openxmlformats.org/officeDocument/2006/relationships/oleObject" Target="https://raddar365.sharepoint.com/sites/Raddar-Investigdores/Documentos%20compartidos/Otros/Investigadores/Laura%20Zuluaga/Track%20Barranquilla.xlsx" TargetMode="External"/><Relationship Id="rId2" Type="http://schemas.microsoft.com/office/2011/relationships/chartColorStyle" Target="colors9.xml"/><Relationship Id="rId1" Type="http://schemas.microsoft.com/office/2011/relationships/chartStyle" Target="style9.xml"/></Relationships>
</file>

<file path=ppt/charts/_rels/chart11.xml.rels><?xml version="1.0" encoding="UTF-8" standalone="yes"?>
<Relationships xmlns="http://schemas.openxmlformats.org/package/2006/relationships"><Relationship Id="rId3" Type="http://schemas.openxmlformats.org/officeDocument/2006/relationships/oleObject" Target="https://raddar365-my.sharepoint.com/personal/laura_zuluaga_raddar_net/Documents/Documentos/GASTO%20EN%20BARRANQUILLA/APOYO%20MACRO%20JUNIO%202024.xlsx" TargetMode="External"/><Relationship Id="rId2" Type="http://schemas.microsoft.com/office/2011/relationships/chartColorStyle" Target="colors10.xml"/><Relationship Id="rId1" Type="http://schemas.microsoft.com/office/2011/relationships/chartStyle" Target="style10.xml"/></Relationships>
</file>

<file path=ppt/charts/_rels/chart12.xml.rels><?xml version="1.0" encoding="UTF-8" standalone="yes"?>
<Relationships xmlns="http://schemas.openxmlformats.org/package/2006/relationships"><Relationship Id="rId3" Type="http://schemas.openxmlformats.org/officeDocument/2006/relationships/oleObject" Target="https://camarabquilla-my.sharepoint.com/personal/jjoya_camarabaq_org_co/Documents/Documentos%20Investigaciones%20Econ&#243;micas/CCB/CBF2024/Presentacion%20CBF2024%20-%20Manuel%20Fernandez.xlsx" TargetMode="External"/><Relationship Id="rId2" Type="http://schemas.microsoft.com/office/2011/relationships/chartColorStyle" Target="colors11.xml"/><Relationship Id="rId1" Type="http://schemas.microsoft.com/office/2011/relationships/chartStyle" Target="style11.xml"/></Relationships>
</file>

<file path=ppt/charts/_rels/chart13.xml.rels><?xml version="1.0" encoding="UTF-8" standalone="yes"?>
<Relationships xmlns="http://schemas.openxmlformats.org/package/2006/relationships"><Relationship Id="rId3" Type="http://schemas.openxmlformats.org/officeDocument/2006/relationships/oleObject" Target="https://camarabquilla-my.sharepoint.com/personal/jjoya_camarabaq_org_co/Documents/Documentos%20Investigaciones%20Econ&#243;micas/CCB/CBF2024/Presentacion%20CBF2024%20-%20Manuel%20Fernandez.xlsx" TargetMode="External"/><Relationship Id="rId2" Type="http://schemas.microsoft.com/office/2011/relationships/chartColorStyle" Target="colors12.xml"/><Relationship Id="rId1" Type="http://schemas.microsoft.com/office/2011/relationships/chartStyle" Target="style12.xml"/></Relationships>
</file>

<file path=ppt/charts/_rels/chart14.xml.rels><?xml version="1.0" encoding="UTF-8" standalone="yes"?>
<Relationships xmlns="http://schemas.openxmlformats.org/package/2006/relationships"><Relationship Id="rId3" Type="http://schemas.openxmlformats.org/officeDocument/2006/relationships/oleObject" Target="https://camarabquilla-my.sharepoint.com/personal/jjoya_camarabaq_org_co/Documents/Documentos%20Investigaciones%20Econ&#243;micas/CCB/CBF2024/Presentacion%20CBF2024%20-%20Manuel%20Fernandez.xlsx" TargetMode="External"/><Relationship Id="rId2" Type="http://schemas.microsoft.com/office/2011/relationships/chartColorStyle" Target="colors13.xml"/><Relationship Id="rId1" Type="http://schemas.microsoft.com/office/2011/relationships/chartStyle" Target="style13.xml"/></Relationships>
</file>

<file path=ppt/charts/_rels/chart15.xml.rels><?xml version="1.0" encoding="UTF-8" standalone="yes"?>
<Relationships xmlns="http://schemas.openxmlformats.org/package/2006/relationships"><Relationship Id="rId3" Type="http://schemas.openxmlformats.org/officeDocument/2006/relationships/oleObject" Target="https://camarabquilla-my.sharepoint.com/personal/jjoya_camarabaq_org_co/Documents/Documentos%20Investigaciones%20Econ&#243;micas/CCB/CBF2024/Presentacion%20CBF2024%20-%20Manuel%20Fernandez.xlsx" TargetMode="External"/><Relationship Id="rId2" Type="http://schemas.microsoft.com/office/2011/relationships/chartColorStyle" Target="colors14.xml"/><Relationship Id="rId1" Type="http://schemas.microsoft.com/office/2011/relationships/chartStyle" Target="style14.xml"/></Relationships>
</file>

<file path=ppt/charts/_rels/chart16.xml.rels><?xml version="1.0" encoding="UTF-8" standalone="yes"?>
<Relationships xmlns="http://schemas.openxmlformats.org/package/2006/relationships"><Relationship Id="rId3" Type="http://schemas.openxmlformats.org/officeDocument/2006/relationships/oleObject" Target="https://camarabquilla-my.sharepoint.com/personal/jjoya_camarabaq_org_co/Documents/Documentos%20Investigaciones%20Econ&#243;micas/CCB/CBF2024/Presentacion%20CBF2024%20-%20Manuel%20Fernandez.xlsx" TargetMode="External"/><Relationship Id="rId2" Type="http://schemas.microsoft.com/office/2011/relationships/chartColorStyle" Target="colors15.xml"/><Relationship Id="rId1" Type="http://schemas.microsoft.com/office/2011/relationships/chartStyle" Target="style15.xml"/></Relationships>
</file>

<file path=ppt/charts/_rels/chart17.xml.rels><?xml version="1.0" encoding="UTF-8" standalone="yes"?>
<Relationships xmlns="http://schemas.openxmlformats.org/package/2006/relationships"><Relationship Id="rId3" Type="http://schemas.openxmlformats.org/officeDocument/2006/relationships/oleObject" Target="https://camarabquilla-my.sharepoint.com/personal/jjoya_camarabaq_org_co/Documents/Documentos%20Investigaciones%20Econ&#243;micas/CCB/CBF2024/Presentacion%20CBF2024%20-%20Manuel%20Fernandez.xlsx" TargetMode="External"/><Relationship Id="rId2" Type="http://schemas.microsoft.com/office/2011/relationships/chartColorStyle" Target="colors16.xml"/><Relationship Id="rId1" Type="http://schemas.microsoft.com/office/2011/relationships/chartStyle" Target="style16.xml"/></Relationships>
</file>

<file path=ppt/charts/_rels/chart18.xml.rels><?xml version="1.0" encoding="UTF-8" standalone="yes"?>
<Relationships xmlns="http://schemas.openxmlformats.org/package/2006/relationships"><Relationship Id="rId3" Type="http://schemas.openxmlformats.org/officeDocument/2006/relationships/oleObject" Target="https://camarabquilla-my.sharepoint.com/personal/jjoya_camarabaq_org_co/Documents/Documentos%20Investigaciones%20Econ&#243;micas/CCB/CBF2024/Presentacion%20CBF2024%20-%20Manuel%20Fernandez.xlsx" TargetMode="External"/><Relationship Id="rId2" Type="http://schemas.microsoft.com/office/2011/relationships/chartColorStyle" Target="colors17.xml"/><Relationship Id="rId1" Type="http://schemas.microsoft.com/office/2011/relationships/chartStyle" Target="style17.xml"/></Relationships>
</file>

<file path=ppt/charts/_rels/chart19.xml.rels><?xml version="1.0" encoding="UTF-8" standalone="yes"?>
<Relationships xmlns="http://schemas.openxmlformats.org/package/2006/relationships"><Relationship Id="rId3" Type="http://schemas.openxmlformats.org/officeDocument/2006/relationships/oleObject" Target="https://camarabquilla-my.sharepoint.com/personal/jjoya_camarabaq_org_co/Documents/Documentos%20Investigaciones%20Econ&#243;micas/CCB/CBF2024/Presentacion%20CBF2024%20-%20Manuel%20Fernandez.xlsx" TargetMode="External"/><Relationship Id="rId2" Type="http://schemas.microsoft.com/office/2011/relationships/chartColorStyle" Target="colors18.xml"/><Relationship Id="rId1" Type="http://schemas.microsoft.com/office/2011/relationships/chartStyle" Target="style18.xml"/></Relationships>
</file>

<file path=ppt/charts/_rels/chart2.xml.rels><?xml version="1.0" encoding="UTF-8" standalone="yes"?>
<Relationships xmlns="http://schemas.openxmlformats.org/package/2006/relationships"><Relationship Id="rId3" Type="http://schemas.openxmlformats.org/officeDocument/2006/relationships/oleObject" Target="https://raddar365-my.sharepoint.com/personal/laura_zuluaga_raddar_net/Documents/Documentos/GASTO%20EN%20BARRANQUILLA/GASTO%20BQUILLA.xlsx" TargetMode="External"/><Relationship Id="rId2" Type="http://schemas.microsoft.com/office/2011/relationships/chartColorStyle" Target="colors2.xml"/><Relationship Id="rId1" Type="http://schemas.microsoft.com/office/2011/relationships/chartStyle" Target="style2.xml"/></Relationships>
</file>

<file path=ppt/charts/_rels/chart20.xml.rels><?xml version="1.0" encoding="UTF-8" standalone="yes"?>
<Relationships xmlns="http://schemas.openxmlformats.org/package/2006/relationships"><Relationship Id="rId3" Type="http://schemas.openxmlformats.org/officeDocument/2006/relationships/oleObject" Target="https://camarabquilla-my.sharepoint.com/personal/jjoya_camarabaq_org_co/Documents/Documentos%20Investigaciones%20Econ&#243;micas/CCB/CBF2024/Presentacion%20CBF2024%20-%20Manuel%20Fernandez.xlsx" TargetMode="External"/><Relationship Id="rId2" Type="http://schemas.microsoft.com/office/2011/relationships/chartColorStyle" Target="colors19.xml"/><Relationship Id="rId1" Type="http://schemas.microsoft.com/office/2011/relationships/chartStyle" Target="style19.xml"/></Relationships>
</file>

<file path=ppt/charts/_rels/chart21.xml.rels><?xml version="1.0" encoding="UTF-8" standalone="yes"?>
<Relationships xmlns="http://schemas.openxmlformats.org/package/2006/relationships"><Relationship Id="rId3" Type="http://schemas.openxmlformats.org/officeDocument/2006/relationships/oleObject" Target="https://camarabquilla-my.sharepoint.com/personal/jjoya_camarabaq_org_co/Documents/Documentos%20Investigaciones%20Econ&#243;micas/CCB/CBF2024/Presentacion%20CBF2024%20-%20Manuel%20Fernandez.xlsx" TargetMode="External"/><Relationship Id="rId2" Type="http://schemas.microsoft.com/office/2011/relationships/chartColorStyle" Target="colors20.xml"/><Relationship Id="rId1" Type="http://schemas.microsoft.com/office/2011/relationships/chartStyle" Target="style20.xml"/></Relationships>
</file>

<file path=ppt/charts/_rels/chart2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1.xml"/><Relationship Id="rId1" Type="http://schemas.microsoft.com/office/2011/relationships/chartStyle" Target="style21.xml"/><Relationship Id="rId4" Type="http://schemas.openxmlformats.org/officeDocument/2006/relationships/oleObject" Target="file:///C:\Users\jjoya\Downloads\BD_Clima%20Empresaria.xlsx" TargetMode="External"/></Relationships>
</file>

<file path=ppt/charts/_rels/chart23.xml.rels><?xml version="1.0" encoding="UTF-8" standalone="yes"?>
<Relationships xmlns="http://schemas.openxmlformats.org/package/2006/relationships"><Relationship Id="rId3" Type="http://schemas.openxmlformats.org/officeDocument/2006/relationships/oleObject" Target="https://camarabquilla-my.sharepoint.com/personal/jjoya_camarabaq_org_co/Documents/Documentos%20Investigaciones%20Econ&#243;micas/CCB/CBF2024/Presentacion%20CBF2024%20-%20Manuel%20Fernandez.xlsx" TargetMode="External"/><Relationship Id="rId2" Type="http://schemas.microsoft.com/office/2011/relationships/chartColorStyle" Target="colors22.xml"/><Relationship Id="rId1" Type="http://schemas.microsoft.com/office/2011/relationships/chartStyle" Target="style22.xml"/></Relationships>
</file>

<file path=ppt/charts/_rels/chart24.xml.rels><?xml version="1.0" encoding="UTF-8" standalone="yes"?>
<Relationships xmlns="http://schemas.openxmlformats.org/package/2006/relationships"><Relationship Id="rId3" Type="http://schemas.openxmlformats.org/officeDocument/2006/relationships/oleObject" Target="https://camarabquilla-my.sharepoint.com/personal/jjoya_camarabaq_org_co/Documents/Documentos%20Investigaciones%20Econ&#243;micas/CCB/CBF2024/Presentacion%20CBF2024%20-%20Manuel%20Fernandez.xlsx" TargetMode="External"/><Relationship Id="rId2" Type="http://schemas.microsoft.com/office/2011/relationships/chartColorStyle" Target="colors23.xml"/><Relationship Id="rId1" Type="http://schemas.microsoft.com/office/2011/relationships/chartStyle" Target="style23.xml"/></Relationships>
</file>

<file path=ppt/charts/_rels/chart25.xml.rels><?xml version="1.0" encoding="UTF-8" standalone="yes"?>
<Relationships xmlns="http://schemas.openxmlformats.org/package/2006/relationships"><Relationship Id="rId3" Type="http://schemas.openxmlformats.org/officeDocument/2006/relationships/oleObject" Target="https://camarabquilla-my.sharepoint.com/personal/jjoya_camarabaq_org_co/Documents/Documentos%20Investigaciones%20Econ&#243;micas/CCB/CBF2024/Presentacion%20CBF2024%20-%20Manuel%20Fernandez.xlsx" TargetMode="External"/><Relationship Id="rId2" Type="http://schemas.microsoft.com/office/2011/relationships/chartColorStyle" Target="colors24.xml"/><Relationship Id="rId1" Type="http://schemas.microsoft.com/office/2011/relationships/chartStyle" Target="style24.xml"/></Relationships>
</file>

<file path=ppt/charts/_rels/chart26.xml.rels><?xml version="1.0" encoding="UTF-8" standalone="yes"?>
<Relationships xmlns="http://schemas.openxmlformats.org/package/2006/relationships"><Relationship Id="rId3" Type="http://schemas.openxmlformats.org/officeDocument/2006/relationships/oleObject" Target="https://camarabquilla-my.sharepoint.com/personal/jjoya_camarabaq_org_co/Documents/Documentos%20Investigaciones%20Econ&#243;micas/CCB/CBF2024/Presentacion%20CBF2024%20-%20Manuel%20Fernandez.xlsx" TargetMode="External"/><Relationship Id="rId2" Type="http://schemas.microsoft.com/office/2011/relationships/chartColorStyle" Target="colors25.xml"/><Relationship Id="rId1" Type="http://schemas.microsoft.com/office/2011/relationships/chartStyle" Target="style25.xml"/></Relationships>
</file>

<file path=ppt/charts/_rels/chart27.xml.rels><?xml version="1.0" encoding="UTF-8" standalone="yes"?>
<Relationships xmlns="http://schemas.openxmlformats.org/package/2006/relationships"><Relationship Id="rId3" Type="http://schemas.openxmlformats.org/officeDocument/2006/relationships/oleObject" Target="https://camarabquilla-my.sharepoint.com/personal/jjoya_camarabaq_org_co/Documents/Documentos%20Investigaciones%20Econ&#243;micas/CCB/CBF2024/Presentacion%20CBF2024%20-%20Manuel%20Fernandez.xlsx" TargetMode="External"/><Relationship Id="rId2" Type="http://schemas.microsoft.com/office/2011/relationships/chartColorStyle" Target="colors26.xml"/><Relationship Id="rId1" Type="http://schemas.microsoft.com/office/2011/relationships/chartStyle" Target="style26.xml"/></Relationships>
</file>

<file path=ppt/charts/_rels/chart28.xml.rels><?xml version="1.0" encoding="UTF-8" standalone="yes"?>
<Relationships xmlns="http://schemas.openxmlformats.org/package/2006/relationships"><Relationship Id="rId3" Type="http://schemas.openxmlformats.org/officeDocument/2006/relationships/oleObject" Target="https://camarabquilla-my.sharepoint.com/personal/jjoya_camarabaq_org_co/Documents/Documentos%20Investigaciones%20Econ&#243;micas/CCB/CBF2024/Presentacion%20CBF2024%20-%20Manuel%20Fernandez.xlsx" TargetMode="External"/><Relationship Id="rId2" Type="http://schemas.microsoft.com/office/2011/relationships/chartColorStyle" Target="colors27.xml"/><Relationship Id="rId1" Type="http://schemas.microsoft.com/office/2011/relationships/chartStyle" Target="style27.xml"/></Relationships>
</file>

<file path=ppt/charts/_rels/chart29.xml.rels><?xml version="1.0" encoding="UTF-8" standalone="yes"?>
<Relationships xmlns="http://schemas.openxmlformats.org/package/2006/relationships"><Relationship Id="rId3" Type="http://schemas.openxmlformats.org/officeDocument/2006/relationships/oleObject" Target="https://camarabquilla-my.sharepoint.com/personal/jjoya_camarabaq_org_co/Documents/Documentos%20Investigaciones%20Econ&#243;micas/CCB/CBF2024/Presentacion%20CBF2024%20-%20Manuel%20Fernandez.xlsx" TargetMode="External"/><Relationship Id="rId2" Type="http://schemas.microsoft.com/office/2011/relationships/chartColorStyle" Target="colors28.xml"/><Relationship Id="rId1" Type="http://schemas.microsoft.com/office/2011/relationships/chartStyle" Target="style28.xml"/></Relationships>
</file>

<file path=ppt/charts/_rels/chart3.xml.rels><?xml version="1.0" encoding="UTF-8" standalone="yes"?>
<Relationships xmlns="http://schemas.openxmlformats.org/package/2006/relationships"><Relationship Id="rId1" Type="http://schemas.openxmlformats.org/officeDocument/2006/relationships/oleObject" Target="https://camarabquilla-my.sharepoint.com/personal/jjoya_camarabaq_org_co/Documents/Documentos%20Investigaciones%20Econ&#243;micas/CCB/CBF2024/Presentacion%20CBF2024%20-%20Manuel%20Fernandez.xlsx" TargetMode="External"/></Relationships>
</file>

<file path=ppt/charts/_rels/chart30.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oleObject" Target="https://camarabquilla-my.sharepoint.com/personal/jjoya_camarabaq_org_co/Documents/Documentos%20Investigaciones%20Econ&#243;micas/CCB/CBF2024/Presentacion%20CBF2024%20-%20Manuel%20Fernandez.xlsx" TargetMode="External"/></Relationships>
</file>

<file path=ppt/charts/_rels/chart31.xml.rels><?xml version="1.0" encoding="UTF-8" standalone="yes"?>
<Relationships xmlns="http://schemas.openxmlformats.org/package/2006/relationships"><Relationship Id="rId2" Type="http://schemas.openxmlformats.org/officeDocument/2006/relationships/chartUserShapes" Target="../drawings/drawing4.xml"/><Relationship Id="rId1" Type="http://schemas.openxmlformats.org/officeDocument/2006/relationships/oleObject" Target="https://camarabquilla-my.sharepoint.com/personal/jjoya_camarabaq_org_co/Documents/Documentos%20Investigaciones%20Econ&#243;micas/CCB/CBF2024/Presentacion%20CBF2024%20-%20Manuel%20Fernandez.xlsx" TargetMode="External"/></Relationships>
</file>

<file path=ppt/charts/_rels/chart32.xml.rels><?xml version="1.0" encoding="UTF-8" standalone="yes"?>
<Relationships xmlns="http://schemas.openxmlformats.org/package/2006/relationships"><Relationship Id="rId2" Type="http://schemas.openxmlformats.org/officeDocument/2006/relationships/chartUserShapes" Target="../drawings/drawing5.xml"/><Relationship Id="rId1" Type="http://schemas.openxmlformats.org/officeDocument/2006/relationships/oleObject" Target="https://camarabquilla-my.sharepoint.com/personal/jjoya_camarabaq_org_co/Documents/Documentos%20Investigaciones%20Econ&#243;micas/CCB/CBF2024/Presentacion%20CBF2024%20-%20Manuel%20Fernandez.xlsx" TargetMode="External"/></Relationships>
</file>

<file path=ppt/charts/_rels/chart33.xml.rels><?xml version="1.0" encoding="UTF-8" standalone="yes"?>
<Relationships xmlns="http://schemas.openxmlformats.org/package/2006/relationships"><Relationship Id="rId3" Type="http://schemas.openxmlformats.org/officeDocument/2006/relationships/oleObject" Target="https://camarabquilla-my.sharepoint.com/personal/jjoya_camarabaq_org_co/Documents/Documentos%20Investigaciones%20Econ&#243;micas/CCB/CBF2024/Presentacion%20CBF2024%20-%20Manuel%20Fernandez.xlsx" TargetMode="External"/><Relationship Id="rId2" Type="http://schemas.microsoft.com/office/2011/relationships/chartColorStyle" Target="colors29.xml"/><Relationship Id="rId1" Type="http://schemas.microsoft.com/office/2011/relationships/chartStyle" Target="style29.xml"/></Relationships>
</file>

<file path=ppt/charts/_rels/chart34.xml.rels><?xml version="1.0" encoding="UTF-8" standalone="yes"?>
<Relationships xmlns="http://schemas.openxmlformats.org/package/2006/relationships"><Relationship Id="rId3" Type="http://schemas.openxmlformats.org/officeDocument/2006/relationships/oleObject" Target="https://camarabquilla-my.sharepoint.com/personal/jjoya_camarabaq_org_co/Documents/Documentos%20Investigaciones%20Econ&#243;micas/CCB/CBF2024/Presentacion%20CBF2024%20-%20Manuel%20Fernandez.xlsx" TargetMode="External"/><Relationship Id="rId2" Type="http://schemas.microsoft.com/office/2011/relationships/chartColorStyle" Target="colors30.xml"/><Relationship Id="rId1" Type="http://schemas.microsoft.com/office/2011/relationships/chartStyle" Target="style30.xml"/></Relationships>
</file>

<file path=ppt/charts/_rels/chart35.xml.rels><?xml version="1.0" encoding="UTF-8" standalone="yes"?>
<Relationships xmlns="http://schemas.openxmlformats.org/package/2006/relationships"><Relationship Id="rId3" Type="http://schemas.openxmlformats.org/officeDocument/2006/relationships/oleObject" Target="https://camarabquilla-my.sharepoint.com/personal/jjoya_camarabaq_org_co/Documents/Documentos%20Investigaciones%20Econ&#243;micas/CCB/CBF2024/Presentacion%20CBF2024%20-%20Manuel%20Fernandez.xlsx" TargetMode="External"/><Relationship Id="rId2" Type="http://schemas.microsoft.com/office/2011/relationships/chartColorStyle" Target="colors31.xml"/><Relationship Id="rId1" Type="http://schemas.microsoft.com/office/2011/relationships/chartStyle" Target="style31.xml"/><Relationship Id="rId4" Type="http://schemas.openxmlformats.org/officeDocument/2006/relationships/chartUserShapes" Target="../drawings/drawing6.xml"/></Relationships>
</file>

<file path=ppt/charts/_rels/chart36.xml.rels><?xml version="1.0" encoding="UTF-8" standalone="yes"?>
<Relationships xmlns="http://schemas.openxmlformats.org/package/2006/relationships"><Relationship Id="rId3" Type="http://schemas.openxmlformats.org/officeDocument/2006/relationships/oleObject" Target="https://camarabquilla-my.sharepoint.com/personal/jjoya_camarabaq_org_co/Documents/Documentos%20Investigaciones%20Econ&#243;micas/CCB/CBF2024/Presentacion%20CBF2024%20-%20Manuel%20Fernandez.xlsx" TargetMode="External"/><Relationship Id="rId2" Type="http://schemas.microsoft.com/office/2011/relationships/chartColorStyle" Target="colors32.xml"/><Relationship Id="rId1" Type="http://schemas.microsoft.com/office/2011/relationships/chartStyle" Target="style32.xml"/></Relationships>
</file>

<file path=ppt/charts/_rels/chart37.xml.rels><?xml version="1.0" encoding="UTF-8" standalone="yes"?>
<Relationships xmlns="http://schemas.openxmlformats.org/package/2006/relationships"><Relationship Id="rId3" Type="http://schemas.openxmlformats.org/officeDocument/2006/relationships/oleObject" Target="https://camarabquilla-my.sharepoint.com/personal/jjoya_camarabaq_org_co/Documents/Documentos%20Investigaciones%20Econ&#243;micas/CCB/CBF2024/Presentacion%20CBF2024%20-%20Manuel%20Fernandez.xlsx" TargetMode="External"/><Relationship Id="rId2" Type="http://schemas.microsoft.com/office/2011/relationships/chartColorStyle" Target="colors33.xml"/><Relationship Id="rId1" Type="http://schemas.microsoft.com/office/2011/relationships/chartStyle" Target="style33.xml"/></Relationships>
</file>

<file path=ppt/charts/_rels/chart38.xml.rels><?xml version="1.0" encoding="UTF-8" standalone="yes"?>
<Relationships xmlns="http://schemas.openxmlformats.org/package/2006/relationships"><Relationship Id="rId3" Type="http://schemas.openxmlformats.org/officeDocument/2006/relationships/oleObject" Target="https://camarabquilla-my.sharepoint.com/personal/jjoya_camarabaq_org_co/Documents/Documentos%20Investigaciones%20Econ&#243;micas/CCB/Presidencia/Ejercicio%20calculos%20economicos.xlsx" TargetMode="External"/><Relationship Id="rId2" Type="http://schemas.microsoft.com/office/2011/relationships/chartColorStyle" Target="colors34.xml"/><Relationship Id="rId1" Type="http://schemas.microsoft.com/office/2011/relationships/chartStyle" Target="style34.xml"/><Relationship Id="rId4" Type="http://schemas.openxmlformats.org/officeDocument/2006/relationships/chartUserShapes" Target="../drawings/drawing7.xml"/></Relationships>
</file>

<file path=ppt/charts/_rels/chart39.xml.rels><?xml version="1.0" encoding="UTF-8" standalone="yes"?>
<Relationships xmlns="http://schemas.openxmlformats.org/package/2006/relationships"><Relationship Id="rId3" Type="http://schemas.openxmlformats.org/officeDocument/2006/relationships/oleObject" Target="https://camarabquilla-my.sharepoint.com/personal/jjoya_camarabaq_org_co/Documents/Documentos%20Investigaciones%20Econ&#243;micas/CCB/CBF2024/Presentacion%20CBF2024%20-%20Manuel%20Fernandez.xlsx" TargetMode="External"/><Relationship Id="rId2" Type="http://schemas.microsoft.com/office/2011/relationships/chartColorStyle" Target="colors35.xml"/><Relationship Id="rId1" Type="http://schemas.microsoft.com/office/2011/relationships/chartStyle" Target="style35.xml"/></Relationships>
</file>

<file path=ppt/charts/_rels/chart4.xml.rels><?xml version="1.0" encoding="UTF-8" standalone="yes"?>
<Relationships xmlns="http://schemas.openxmlformats.org/package/2006/relationships"><Relationship Id="rId3" Type="http://schemas.openxmlformats.org/officeDocument/2006/relationships/oleObject" Target="https://raddar365-my.sharepoint.com/personal/laura_zuluaga_raddar_net/Documents/Documentos/GASTO%20EN%20BARRANQUILLA/GASTO%20BQUILLA.xlsx" TargetMode="Externa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chartUserShapes" Target="../drawings/drawing1.xml"/></Relationships>
</file>

<file path=ppt/charts/_rels/chart40.xml.rels><?xml version="1.0" encoding="UTF-8" standalone="yes"?>
<Relationships xmlns="http://schemas.openxmlformats.org/package/2006/relationships"><Relationship Id="rId3" Type="http://schemas.openxmlformats.org/officeDocument/2006/relationships/oleObject" Target="https://camarabquilla-my.sharepoint.com/personal/jjoya_camarabaq_org_co/Documents/Documentos%20Investigaciones%20Econ&#243;micas/CCB/CBF2024/Presentacion%20CBF2024%20-%20Manuel%20Fernandez.xlsx" TargetMode="External"/><Relationship Id="rId2" Type="http://schemas.microsoft.com/office/2011/relationships/chartColorStyle" Target="colors36.xml"/><Relationship Id="rId1" Type="http://schemas.microsoft.com/office/2011/relationships/chartStyle" Target="style36.xml"/></Relationships>
</file>

<file path=ppt/charts/_rels/chart41.xml.rels><?xml version="1.0" encoding="UTF-8" standalone="yes"?>
<Relationships xmlns="http://schemas.openxmlformats.org/package/2006/relationships"><Relationship Id="rId3" Type="http://schemas.openxmlformats.org/officeDocument/2006/relationships/oleObject" Target="https://camarabquilla-my.sharepoint.com/personal/jjoya_camarabaq_org_co/Documents/Documentos%20Investigaciones%20Econ&#243;micas/CCB/CBF2024/Presentacion%20CBF2024%20-%20Manuel%20Fernandez.xlsx" TargetMode="External"/><Relationship Id="rId2" Type="http://schemas.microsoft.com/office/2011/relationships/chartColorStyle" Target="colors37.xml"/><Relationship Id="rId1" Type="http://schemas.microsoft.com/office/2011/relationships/chartStyle" Target="style37.xml"/></Relationships>
</file>

<file path=ppt/charts/_rels/chart42.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38.xml"/><Relationship Id="rId1" Type="http://schemas.microsoft.com/office/2011/relationships/chartStyle" Target="style38.xml"/><Relationship Id="rId4" Type="http://schemas.openxmlformats.org/officeDocument/2006/relationships/oleObject" Target="https://camarabquilla-my.sharepoint.com/personal/jjoya_camarabaq_org_co/Documents/Documentos%20Investigaciones%20Econ&#243;micas/CCB/CBF2024/Presentacion%20CBF2024%20-%20Manuel%20Fernandez.xlsx" TargetMode="External"/></Relationships>
</file>

<file path=ppt/charts/_rels/chart43.xml.rels><?xml version="1.0" encoding="UTF-8" standalone="yes"?>
<Relationships xmlns="http://schemas.openxmlformats.org/package/2006/relationships"><Relationship Id="rId3" Type="http://schemas.openxmlformats.org/officeDocument/2006/relationships/oleObject" Target="https://camarabquilla-my.sharepoint.com/personal/jjoya_camarabaq_org_co/Documents/Documentos%20Investigaciones%20Econ&#243;micas/CCB/CBF2024/Presentacion%20CBF2024%20-%20Manuel%20Fernandez.xlsx" TargetMode="External"/><Relationship Id="rId2" Type="http://schemas.microsoft.com/office/2011/relationships/chartColorStyle" Target="colors39.xml"/><Relationship Id="rId1" Type="http://schemas.microsoft.com/office/2011/relationships/chartStyle" Target="style39.xml"/></Relationships>
</file>

<file path=ppt/charts/_rels/chart5.xml.rels><?xml version="1.0" encoding="UTF-8" standalone="yes"?>
<Relationships xmlns="http://schemas.openxmlformats.org/package/2006/relationships"><Relationship Id="rId3" Type="http://schemas.openxmlformats.org/officeDocument/2006/relationships/oleObject" Target="https://raddar365-my.sharepoint.com/personal/laura_zuluaga_raddar_net/Documents/Documentos/GASTO%20EN%20BARRANQUILLA/GASTO%20BQUILLA.xlsx" TargetMode="External"/><Relationship Id="rId2" Type="http://schemas.microsoft.com/office/2011/relationships/chartColorStyle" Target="colors4.xml"/><Relationship Id="rId1" Type="http://schemas.microsoft.com/office/2011/relationships/chartStyle" Target="style4.xml"/></Relationships>
</file>

<file path=ppt/charts/_rels/chart6.xml.rels><?xml version="1.0" encoding="UTF-8" standalone="yes"?>
<Relationships xmlns="http://schemas.openxmlformats.org/package/2006/relationships"><Relationship Id="rId3" Type="http://schemas.openxmlformats.org/officeDocument/2006/relationships/oleObject" Target="https://raddar365-my.sharepoint.com/personal/laura_zuluaga_raddar_net/Documents/Documentos/GASTO%20EN%20BARRANQUILLA/GASTO%20BQUILLA.xlsx" TargetMode="External"/><Relationship Id="rId2" Type="http://schemas.microsoft.com/office/2011/relationships/chartColorStyle" Target="colors5.xml"/><Relationship Id="rId1" Type="http://schemas.microsoft.com/office/2011/relationships/chartStyle" Target="style5.xml"/><Relationship Id="rId4" Type="http://schemas.openxmlformats.org/officeDocument/2006/relationships/chartUserShapes" Target="../drawings/drawing2.xml"/></Relationships>
</file>

<file path=ppt/charts/_rels/chart7.xml.rels><?xml version="1.0" encoding="UTF-8" standalone="yes"?>
<Relationships xmlns="http://schemas.openxmlformats.org/package/2006/relationships"><Relationship Id="rId3" Type="http://schemas.openxmlformats.org/officeDocument/2006/relationships/oleObject" Target="https://raddar365-my.sharepoint.com/personal/laura_zuluaga_raddar_net/Documents/Documentos/GASTO%20EN%20BARRANQUILLA/GASTO%20BQUILLA.xlsx" TargetMode="External"/><Relationship Id="rId2" Type="http://schemas.microsoft.com/office/2011/relationships/chartColorStyle" Target="colors6.xml"/><Relationship Id="rId1" Type="http://schemas.microsoft.com/office/2011/relationships/chartStyle" Target="style6.xml"/></Relationships>
</file>

<file path=ppt/charts/_rels/chart8.xml.rels><?xml version="1.0" encoding="UTF-8" standalone="yes"?>
<Relationships xmlns="http://schemas.openxmlformats.org/package/2006/relationships"><Relationship Id="rId3" Type="http://schemas.openxmlformats.org/officeDocument/2006/relationships/oleObject" Target="https://camarabquilla-my.sharepoint.com/personal/jjoya_camarabaq_org_co/Documents/Documentos%20Investigaciones%20Econ&#243;micas/CCB/CBF2024/Presentacion%20CBF2024%20-%20Manuel%20Fernandez.xlsx" TargetMode="External"/><Relationship Id="rId2" Type="http://schemas.microsoft.com/office/2011/relationships/chartColorStyle" Target="colors7.xml"/><Relationship Id="rId1" Type="http://schemas.microsoft.com/office/2011/relationships/chartStyle" Target="style7.xml"/></Relationships>
</file>

<file path=ppt/charts/_rels/chart9.xml.rels><?xml version="1.0" encoding="UTF-8" standalone="yes"?>
<Relationships xmlns="http://schemas.openxmlformats.org/package/2006/relationships"><Relationship Id="rId3" Type="http://schemas.openxmlformats.org/officeDocument/2006/relationships/oleObject" Target="https://camarabquilla-my.sharepoint.com/personal/jjoya_camarabaq_org_co/Documents/Documentos%20Investigaciones%20Econ&#243;micas/CCB/CBF2024/Presentacion%20CBF2024%20-%20Manuel%20Fernandez.xlsx" TargetMode="External"/><Relationship Id="rId2" Type="http://schemas.microsoft.com/office/2011/relationships/chartColorStyle" Target="colors8.xml"/><Relationship Id="rId1" Type="http://schemas.microsoft.com/office/2011/relationships/chartStyle" Target="style8.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MX"/>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'ACT. Economica'!$D$44</c:f>
              <c:strCache>
                <c:ptCount val="1"/>
                <c:pt idx="0">
                  <c:v>Atlántico </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rgbClr val="002060"/>
                    </a:solidFill>
                    <a:latin typeface="ITC Kabel" panose="02000503000000000000" pitchFamily="50" charset="0"/>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multiLvlStrRef>
              <c:f>'ACT. Economica'!$E$42:$O$43</c:f>
              <c:multiLvlStrCache>
                <c:ptCount val="10"/>
                <c:lvl>
                  <c:pt idx="4">
                    <c:v>I</c:v>
                  </c:pt>
                  <c:pt idx="5">
                    <c:v>II</c:v>
                  </c:pt>
                  <c:pt idx="6">
                    <c:v>III</c:v>
                  </c:pt>
                  <c:pt idx="7">
                    <c:v>IV</c:v>
                  </c:pt>
                  <c:pt idx="8">
                    <c:v>Año</c:v>
                  </c:pt>
                  <c:pt idx="9">
                    <c:v>I</c:v>
                  </c:pt>
                </c:lvl>
                <c:lvl>
                  <c:pt idx="0">
                    <c:v>2019</c:v>
                  </c:pt>
                  <c:pt idx="1">
                    <c:v>2020</c:v>
                  </c:pt>
                  <c:pt idx="2">
                    <c:v>2021</c:v>
                  </c:pt>
                  <c:pt idx="3">
                    <c:v>2022</c:v>
                  </c:pt>
                  <c:pt idx="4">
                    <c:v>2023</c:v>
                  </c:pt>
                  <c:pt idx="9">
                    <c:v>2024</c:v>
                  </c:pt>
                </c:lvl>
              </c:multiLvlStrCache>
              <c:extLst/>
            </c:multiLvlStrRef>
          </c:cat>
          <c:val>
            <c:numRef>
              <c:f>'ACT. Economica'!$E$44:$O$44</c:f>
              <c:numCache>
                <c:formatCode>0.0</c:formatCode>
                <c:ptCount val="10"/>
                <c:pt idx="0">
                  <c:v>2.8725283146534935</c:v>
                </c:pt>
                <c:pt idx="1">
                  <c:v>-6.4222884308449011</c:v>
                </c:pt>
                <c:pt idx="2">
                  <c:v>12.161260759538976</c:v>
                </c:pt>
                <c:pt idx="3">
                  <c:v>9.3301539977333618</c:v>
                </c:pt>
                <c:pt idx="4">
                  <c:v>2.2781295534398893</c:v>
                </c:pt>
                <c:pt idx="5">
                  <c:v>0.34413241090403002</c:v>
                </c:pt>
                <c:pt idx="6">
                  <c:v>0.37481965307271103</c:v>
                </c:pt>
                <c:pt idx="7">
                  <c:v>-2.141688300272282E-3</c:v>
                </c:pt>
                <c:pt idx="8">
                  <c:v>0.71203900913876339</c:v>
                </c:pt>
                <c:pt idx="9">
                  <c:v>0.31698412277367805</c:v>
                </c:pt>
              </c:numCache>
              <c:extLst/>
            </c:numRef>
          </c:val>
          <c:extLst>
            <c:ext xmlns:c16="http://schemas.microsoft.com/office/drawing/2014/chart" uri="{C3380CC4-5D6E-409C-BE32-E72D297353CC}">
              <c16:uniqueId val="{00000000-B997-4CFC-B896-C417F7055305}"/>
            </c:ext>
          </c:extLst>
        </c:ser>
        <c:ser>
          <c:idx val="1"/>
          <c:order val="1"/>
          <c:tx>
            <c:strRef>
              <c:f>'ACT. Economica'!$D$45</c:f>
              <c:strCache>
                <c:ptCount val="1"/>
                <c:pt idx="0">
                  <c:v>Colombia </c:v>
                </c:pt>
              </c:strCache>
            </c:strRef>
          </c:tx>
          <c:spPr>
            <a:solidFill>
              <a:srgbClr val="0E2841">
                <a:lumMod val="25000"/>
                <a:lumOff val="75000"/>
              </a:srgbClr>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2">
                        <a:lumMod val="50000"/>
                        <a:lumOff val="50000"/>
                      </a:schemeClr>
                    </a:solidFill>
                    <a:latin typeface="ITC Kabel" panose="02000503000000000000" pitchFamily="50" charset="0"/>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multiLvlStrRef>
              <c:f>'ACT. Economica'!$E$42:$O$43</c:f>
              <c:multiLvlStrCache>
                <c:ptCount val="10"/>
                <c:lvl>
                  <c:pt idx="4">
                    <c:v>I</c:v>
                  </c:pt>
                  <c:pt idx="5">
                    <c:v>II</c:v>
                  </c:pt>
                  <c:pt idx="6">
                    <c:v>III</c:v>
                  </c:pt>
                  <c:pt idx="7">
                    <c:v>IV</c:v>
                  </c:pt>
                  <c:pt idx="8">
                    <c:v>Año</c:v>
                  </c:pt>
                  <c:pt idx="9">
                    <c:v>I</c:v>
                  </c:pt>
                </c:lvl>
                <c:lvl>
                  <c:pt idx="0">
                    <c:v>2019</c:v>
                  </c:pt>
                  <c:pt idx="1">
                    <c:v>2020</c:v>
                  </c:pt>
                  <c:pt idx="2">
                    <c:v>2021</c:v>
                  </c:pt>
                  <c:pt idx="3">
                    <c:v>2022</c:v>
                  </c:pt>
                  <c:pt idx="4">
                    <c:v>2023</c:v>
                  </c:pt>
                  <c:pt idx="9">
                    <c:v>2024</c:v>
                  </c:pt>
                </c:lvl>
              </c:multiLvlStrCache>
              <c:extLst/>
            </c:multiLvlStrRef>
          </c:cat>
          <c:val>
            <c:numRef>
              <c:f>'ACT. Economica'!$E$45:$O$45</c:f>
              <c:numCache>
                <c:formatCode>0.0</c:formatCode>
                <c:ptCount val="10"/>
                <c:pt idx="0">
                  <c:v>3.2</c:v>
                </c:pt>
                <c:pt idx="1">
                  <c:v>-7.2</c:v>
                </c:pt>
                <c:pt idx="2">
                  <c:v>11.074999999999999</c:v>
                </c:pt>
                <c:pt idx="3">
                  <c:v>7.5250000000000004</c:v>
                </c:pt>
                <c:pt idx="4" formatCode="General">
                  <c:v>2.7</c:v>
                </c:pt>
                <c:pt idx="5" formatCode="General">
                  <c:v>0.4</c:v>
                </c:pt>
                <c:pt idx="6" formatCode="General">
                  <c:v>-0.7</c:v>
                </c:pt>
                <c:pt idx="7" formatCode="General">
                  <c:v>0.2</c:v>
                </c:pt>
                <c:pt idx="8">
                  <c:v>0.65</c:v>
                </c:pt>
                <c:pt idx="9" formatCode="General">
                  <c:v>0.7</c:v>
                </c:pt>
              </c:numCache>
              <c:extLst/>
            </c:numRef>
          </c:val>
          <c:extLst>
            <c:ext xmlns:c16="http://schemas.microsoft.com/office/drawing/2014/chart" uri="{C3380CC4-5D6E-409C-BE32-E72D297353CC}">
              <c16:uniqueId val="{00000001-B997-4CFC-B896-C417F7055305}"/>
            </c:ext>
          </c:extLst>
        </c:ser>
        <c:dLbls>
          <c:showLegendKey val="0"/>
          <c:showVal val="0"/>
          <c:showCatName val="0"/>
          <c:showSerName val="0"/>
          <c:showPercent val="0"/>
          <c:showBubbleSize val="0"/>
        </c:dLbls>
        <c:gapWidth val="100"/>
        <c:overlap val="-27"/>
        <c:axId val="572116271"/>
        <c:axId val="572118671"/>
      </c:barChart>
      <c:catAx>
        <c:axId val="572116271"/>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ITC Kabel" panose="02000503000000000000" pitchFamily="50" charset="0"/>
                <a:ea typeface="+mn-ea"/>
                <a:cs typeface="+mn-cs"/>
              </a:defRPr>
            </a:pPr>
            <a:endParaRPr lang="es-CO"/>
          </a:p>
        </c:txPr>
        <c:crossAx val="572118671"/>
        <c:crosses val="autoZero"/>
        <c:auto val="1"/>
        <c:lblAlgn val="ctr"/>
        <c:lblOffset val="100"/>
        <c:noMultiLvlLbl val="0"/>
      </c:catAx>
      <c:valAx>
        <c:axId val="572118671"/>
        <c:scaling>
          <c:orientation val="minMax"/>
        </c:scaling>
        <c:delete val="0"/>
        <c:axPos val="l"/>
        <c:numFmt formatCode="0" sourceLinked="0"/>
        <c:majorTickMark val="none"/>
        <c:minorTickMark val="none"/>
        <c:tickLblPos val="nextTo"/>
        <c:spPr>
          <a:noFill/>
          <a:ln>
            <a:solidFill>
              <a:schemeClr val="bg1">
                <a:lumMod val="85000"/>
              </a:schemeClr>
            </a:solid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ITC Kabel" panose="02000503000000000000" pitchFamily="50" charset="0"/>
                <a:ea typeface="+mn-ea"/>
                <a:cs typeface="+mn-cs"/>
              </a:defRPr>
            </a:pPr>
            <a:endParaRPr lang="es-CO"/>
          </a:p>
        </c:txPr>
        <c:crossAx val="572116271"/>
        <c:crosses val="autoZero"/>
        <c:crossBetween val="between"/>
      </c:valAx>
      <c:spPr>
        <a:noFill/>
        <a:ln>
          <a:noFill/>
        </a:ln>
        <a:effectLst/>
      </c:spPr>
    </c:plotArea>
    <c:legend>
      <c:legendPos val="b"/>
      <c:layout>
        <c:manualLayout>
          <c:xMode val="edge"/>
          <c:yMode val="edge"/>
          <c:x val="0.34668207858390354"/>
          <c:y val="0.92735148341834128"/>
          <c:w val="0.30051286007176425"/>
          <c:h val="6.7185639946962777E-2"/>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ITC Kabel" panose="02000503000000000000" pitchFamily="50" charset="0"/>
              <a:ea typeface="+mn-ea"/>
              <a:cs typeface="+mn-cs"/>
            </a:defRPr>
          </a:pPr>
          <a:endParaRPr lang="es-CO"/>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sz="1600">
          <a:latin typeface="ITC Kabel" panose="02000503000000000000" pitchFamily="50" charset="0"/>
        </a:defRPr>
      </a:pPr>
      <a:endParaRPr lang="es-CO"/>
    </a:p>
  </c:txPr>
  <c:externalData r:id="rId4">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MX"/>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1"/>
    <c:plotArea>
      <c:layout>
        <c:manualLayout>
          <c:layoutTarget val="inner"/>
          <c:xMode val="edge"/>
          <c:yMode val="edge"/>
          <c:x val="1.6957727795573075E-2"/>
          <c:y val="7.9212375627106937E-2"/>
          <c:w val="0.96812541969465904"/>
          <c:h val="0.69139069229852679"/>
        </c:manualLayout>
      </c:layout>
      <c:barChart>
        <c:barDir val="col"/>
        <c:grouping val="percentStacked"/>
        <c:varyColors val="0"/>
        <c:ser>
          <c:idx val="0"/>
          <c:order val="0"/>
          <c:tx>
            <c:strRef>
              <c:f>'[Track Barranquilla.xlsx]Hoja2'!$B$26</c:f>
              <c:strCache>
                <c:ptCount val="1"/>
                <c:pt idx="0">
                  <c:v>Tienda de barrio</c:v>
                </c:pt>
              </c:strCache>
            </c:strRef>
          </c:tx>
          <c:spPr>
            <a:solidFill>
              <a:srgbClr val="002060"/>
            </a:solidFill>
            <a:ln>
              <a:noFill/>
            </a:ln>
            <a:effectLst/>
          </c:spPr>
          <c:invertIfNegative val="0"/>
          <c:dLbls>
            <c:numFmt formatCode="0.0%" sourceLinked="0"/>
            <c:spPr>
              <a:noFill/>
              <a:ln>
                <a:noFill/>
              </a:ln>
              <a:effectLst/>
            </c:spPr>
            <c:txPr>
              <a:bodyPr rot="0" spcFirstLastPara="1" vertOverflow="ellipsis" vert="horz" wrap="square" anchor="ctr" anchorCtr="1"/>
              <a:lstStyle/>
              <a:p>
                <a:pPr>
                  <a:defRPr sz="1200" b="0" i="0" u="none" strike="noStrike" kern="1200" baseline="0">
                    <a:solidFill>
                      <a:schemeClr val="bg1"/>
                    </a:solidFill>
                    <a:latin typeface="ITC Kabel" panose="02000503000000000000" pitchFamily="50" charset="0"/>
                    <a:ea typeface="+mn-ea"/>
                    <a:cs typeface="+mn-cs"/>
                  </a:defRPr>
                </a:pPr>
                <a:endParaRPr lang="es-CO"/>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'[Track Barranquilla.xlsx]Hoja2'!$C$25:$H$25</c:f>
              <c:strCache>
                <c:ptCount val="6"/>
                <c:pt idx="0">
                  <c:v>2019</c:v>
                </c:pt>
                <c:pt idx="1">
                  <c:v>2020</c:v>
                </c:pt>
                <c:pt idx="2">
                  <c:v>2021</c:v>
                </c:pt>
                <c:pt idx="3">
                  <c:v>2022</c:v>
                </c:pt>
                <c:pt idx="4">
                  <c:v>2023</c:v>
                </c:pt>
                <c:pt idx="5">
                  <c:v>2024</c:v>
                </c:pt>
              </c:strCache>
            </c:strRef>
          </c:cat>
          <c:val>
            <c:numRef>
              <c:f>'[Track Barranquilla.xlsx]Hoja2'!$C$26:$H$26</c:f>
              <c:numCache>
                <c:formatCode>0.00%</c:formatCode>
                <c:ptCount val="6"/>
                <c:pt idx="0">
                  <c:v>0.587675807719235</c:v>
                </c:pt>
                <c:pt idx="1">
                  <c:v>0.45367714148998811</c:v>
                </c:pt>
                <c:pt idx="2">
                  <c:v>0.40184790787053531</c:v>
                </c:pt>
                <c:pt idx="3">
                  <c:v>0.40015966644082179</c:v>
                </c:pt>
                <c:pt idx="4">
                  <c:v>0.64303478246737988</c:v>
                </c:pt>
                <c:pt idx="5">
                  <c:v>0.41528108377642164</c:v>
                </c:pt>
              </c:numCache>
            </c:numRef>
          </c:val>
          <c:extLst>
            <c:ext xmlns:c16="http://schemas.microsoft.com/office/drawing/2014/chart" uri="{C3380CC4-5D6E-409C-BE32-E72D297353CC}">
              <c16:uniqueId val="{00000000-D139-4BDA-AC87-55BFAD78B963}"/>
            </c:ext>
          </c:extLst>
        </c:ser>
        <c:ser>
          <c:idx val="1"/>
          <c:order val="1"/>
          <c:tx>
            <c:strRef>
              <c:f>'[Track Barranquilla.xlsx]Hoja2'!$B$27</c:f>
              <c:strCache>
                <c:ptCount val="1"/>
                <c:pt idx="0">
                  <c:v>Hard Discount</c:v>
                </c:pt>
              </c:strCache>
            </c:strRef>
          </c:tx>
          <c:spPr>
            <a:solidFill>
              <a:srgbClr val="00B0F0"/>
            </a:solidFill>
            <a:ln>
              <a:noFill/>
            </a:ln>
            <a:effectLst/>
          </c:spPr>
          <c:invertIfNegative val="0"/>
          <c:dLbls>
            <c:numFmt formatCode="0.0%" sourceLinked="0"/>
            <c:spPr>
              <a:noFill/>
              <a:ln>
                <a:noFill/>
              </a:ln>
              <a:effectLst/>
            </c:spPr>
            <c:txPr>
              <a:bodyPr rot="0" spcFirstLastPara="1" vertOverflow="ellipsis" vert="horz" wrap="square" anchor="ctr" anchorCtr="1"/>
              <a:lstStyle/>
              <a:p>
                <a:pPr>
                  <a:defRPr sz="1200" b="0" i="0" u="none" strike="noStrike" kern="1200" baseline="0">
                    <a:solidFill>
                      <a:schemeClr val="bg1"/>
                    </a:solidFill>
                    <a:latin typeface="ITC Kabel" panose="02000503000000000000" pitchFamily="50" charset="0"/>
                    <a:ea typeface="+mn-ea"/>
                    <a:cs typeface="+mn-cs"/>
                  </a:defRPr>
                </a:pPr>
                <a:endParaRPr lang="es-CO"/>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'[Track Barranquilla.xlsx]Hoja2'!$C$25:$H$25</c:f>
              <c:strCache>
                <c:ptCount val="6"/>
                <c:pt idx="0">
                  <c:v>2019</c:v>
                </c:pt>
                <c:pt idx="1">
                  <c:v>2020</c:v>
                </c:pt>
                <c:pt idx="2">
                  <c:v>2021</c:v>
                </c:pt>
                <c:pt idx="3">
                  <c:v>2022</c:v>
                </c:pt>
                <c:pt idx="4">
                  <c:v>2023</c:v>
                </c:pt>
                <c:pt idx="5">
                  <c:v>2024</c:v>
                </c:pt>
              </c:strCache>
            </c:strRef>
          </c:cat>
          <c:val>
            <c:numRef>
              <c:f>'[Track Barranquilla.xlsx]Hoja2'!$C$27:$H$27</c:f>
              <c:numCache>
                <c:formatCode>0.00%</c:formatCode>
                <c:ptCount val="6"/>
                <c:pt idx="0">
                  <c:v>6.3155095967404651E-2</c:v>
                </c:pt>
                <c:pt idx="1">
                  <c:v>0.16913205477237778</c:v>
                </c:pt>
                <c:pt idx="2">
                  <c:v>0.19595860799682713</c:v>
                </c:pt>
                <c:pt idx="3">
                  <c:v>0.19113028428907988</c:v>
                </c:pt>
                <c:pt idx="4">
                  <c:v>0.14127601375458651</c:v>
                </c:pt>
                <c:pt idx="5">
                  <c:v>0.25021745771292914</c:v>
                </c:pt>
              </c:numCache>
            </c:numRef>
          </c:val>
          <c:extLst>
            <c:ext xmlns:c16="http://schemas.microsoft.com/office/drawing/2014/chart" uri="{C3380CC4-5D6E-409C-BE32-E72D297353CC}">
              <c16:uniqueId val="{00000001-D139-4BDA-AC87-55BFAD78B963}"/>
            </c:ext>
          </c:extLst>
        </c:ser>
        <c:ser>
          <c:idx val="2"/>
          <c:order val="2"/>
          <c:tx>
            <c:strRef>
              <c:f>'[Track Barranquilla.xlsx]Hoja2'!$B$28</c:f>
              <c:strCache>
                <c:ptCount val="1"/>
                <c:pt idx="0">
                  <c:v> Almacén Gran cadena</c:v>
                </c:pt>
              </c:strCache>
            </c:strRef>
          </c:tx>
          <c:spPr>
            <a:solidFill>
              <a:schemeClr val="bg1">
                <a:lumMod val="75000"/>
              </a:schemeClr>
            </a:solidFill>
            <a:ln>
              <a:noFill/>
            </a:ln>
            <a:effectLst/>
          </c:spPr>
          <c:invertIfNegative val="0"/>
          <c:dLbls>
            <c:numFmt formatCode="0.0%" sourceLinked="0"/>
            <c:spPr>
              <a:noFill/>
              <a:ln>
                <a:noFill/>
              </a:ln>
              <a:effectLst/>
            </c:spPr>
            <c:txPr>
              <a:bodyPr rot="0" spcFirstLastPara="1" vertOverflow="ellipsis" vert="horz" wrap="square" anchor="ctr" anchorCtr="1"/>
              <a:lstStyle/>
              <a:p>
                <a:pPr>
                  <a:defRPr sz="1200" b="0" i="0" u="none" strike="noStrike" kern="1200" baseline="0">
                    <a:solidFill>
                      <a:srgbClr val="004D98"/>
                    </a:solidFill>
                    <a:latin typeface="ITC Kabel" panose="02000503000000000000" pitchFamily="50" charset="0"/>
                    <a:ea typeface="+mn-ea"/>
                    <a:cs typeface="+mn-cs"/>
                  </a:defRPr>
                </a:pPr>
                <a:endParaRPr lang="es-CO"/>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'[Track Barranquilla.xlsx]Hoja2'!$C$25:$H$25</c:f>
              <c:strCache>
                <c:ptCount val="6"/>
                <c:pt idx="0">
                  <c:v>2019</c:v>
                </c:pt>
                <c:pt idx="1">
                  <c:v>2020</c:v>
                </c:pt>
                <c:pt idx="2">
                  <c:v>2021</c:v>
                </c:pt>
                <c:pt idx="3">
                  <c:v>2022</c:v>
                </c:pt>
                <c:pt idx="4">
                  <c:v>2023</c:v>
                </c:pt>
                <c:pt idx="5">
                  <c:v>2024</c:v>
                </c:pt>
              </c:strCache>
            </c:strRef>
          </c:cat>
          <c:val>
            <c:numRef>
              <c:f>'[Track Barranquilla.xlsx]Hoja2'!$C$28:$H$28</c:f>
              <c:numCache>
                <c:formatCode>0.00%</c:formatCode>
                <c:ptCount val="6"/>
                <c:pt idx="0">
                  <c:v>5.3157686989294357E-2</c:v>
                </c:pt>
                <c:pt idx="1">
                  <c:v>6.0063587706843793E-2</c:v>
                </c:pt>
                <c:pt idx="2">
                  <c:v>0.1028399081924545</c:v>
                </c:pt>
                <c:pt idx="3">
                  <c:v>8.25500848193014E-2</c:v>
                </c:pt>
                <c:pt idx="4">
                  <c:v>0.12915536042660045</c:v>
                </c:pt>
                <c:pt idx="5">
                  <c:v>0.16328389916651423</c:v>
                </c:pt>
              </c:numCache>
            </c:numRef>
          </c:val>
          <c:extLst>
            <c:ext xmlns:c16="http://schemas.microsoft.com/office/drawing/2014/chart" uri="{C3380CC4-5D6E-409C-BE32-E72D297353CC}">
              <c16:uniqueId val="{00000002-D139-4BDA-AC87-55BFAD78B963}"/>
            </c:ext>
          </c:extLst>
        </c:ser>
        <c:ser>
          <c:idx val="3"/>
          <c:order val="3"/>
          <c:tx>
            <c:strRef>
              <c:f>'[Track Barranquilla.xlsx]Hoja2'!$B$29</c:f>
              <c:strCache>
                <c:ptCount val="1"/>
                <c:pt idx="0">
                  <c:v>Supermercado</c:v>
                </c:pt>
              </c:strCache>
            </c:strRef>
          </c:tx>
          <c:spPr>
            <a:solidFill>
              <a:srgbClr val="A6CAEC"/>
            </a:solidFill>
            <a:ln>
              <a:noFill/>
            </a:ln>
            <a:effectLst/>
          </c:spPr>
          <c:invertIfNegative val="0"/>
          <c:dLbls>
            <c:numFmt formatCode="0.0%" sourceLinked="0"/>
            <c:spPr>
              <a:noFill/>
              <a:ln>
                <a:noFill/>
              </a:ln>
              <a:effectLst/>
            </c:spPr>
            <c:txPr>
              <a:bodyPr rot="0" spcFirstLastPara="1" vertOverflow="ellipsis" vert="horz" wrap="square" anchor="ctr" anchorCtr="1"/>
              <a:lstStyle/>
              <a:p>
                <a:pPr>
                  <a:defRPr sz="1200" b="0" i="0" u="none" strike="noStrike" kern="1200" baseline="0">
                    <a:solidFill>
                      <a:srgbClr val="004D98"/>
                    </a:solidFill>
                    <a:latin typeface="ITC Kabel" panose="02000503000000000000" pitchFamily="50" charset="0"/>
                    <a:ea typeface="+mn-ea"/>
                    <a:cs typeface="+mn-cs"/>
                  </a:defRPr>
                </a:pPr>
                <a:endParaRPr lang="es-CO"/>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'[Track Barranquilla.xlsx]Hoja2'!$C$25:$H$25</c:f>
              <c:strCache>
                <c:ptCount val="6"/>
                <c:pt idx="0">
                  <c:v>2019</c:v>
                </c:pt>
                <c:pt idx="1">
                  <c:v>2020</c:v>
                </c:pt>
                <c:pt idx="2">
                  <c:v>2021</c:v>
                </c:pt>
                <c:pt idx="3">
                  <c:v>2022</c:v>
                </c:pt>
                <c:pt idx="4">
                  <c:v>2023</c:v>
                </c:pt>
                <c:pt idx="5">
                  <c:v>2024</c:v>
                </c:pt>
              </c:strCache>
            </c:strRef>
          </c:cat>
          <c:val>
            <c:numRef>
              <c:f>'[Track Barranquilla.xlsx]Hoja2'!$C$29:$H$29</c:f>
              <c:numCache>
                <c:formatCode>0.00%</c:formatCode>
                <c:ptCount val="6"/>
                <c:pt idx="0">
                  <c:v>0.20102000955690172</c:v>
                </c:pt>
                <c:pt idx="1">
                  <c:v>0.22091533918529102</c:v>
                </c:pt>
                <c:pt idx="2">
                  <c:v>0.20076307935475146</c:v>
                </c:pt>
                <c:pt idx="3">
                  <c:v>0.30138567310412717</c:v>
                </c:pt>
                <c:pt idx="4">
                  <c:v>5.2442218638011594E-2</c:v>
                </c:pt>
                <c:pt idx="5">
                  <c:v>7.3689567028173406E-2</c:v>
                </c:pt>
              </c:numCache>
            </c:numRef>
          </c:val>
          <c:extLst>
            <c:ext xmlns:c16="http://schemas.microsoft.com/office/drawing/2014/chart" uri="{C3380CC4-5D6E-409C-BE32-E72D297353CC}">
              <c16:uniqueId val="{00000003-D139-4BDA-AC87-55BFAD78B963}"/>
            </c:ext>
          </c:extLst>
        </c:ser>
        <c:ser>
          <c:idx val="4"/>
          <c:order val="4"/>
          <c:tx>
            <c:strRef>
              <c:f>'[Track Barranquilla.xlsx]Hoja2'!$B$30</c:f>
              <c:strCache>
                <c:ptCount val="1"/>
                <c:pt idx="0">
                  <c:v>Otro </c:v>
                </c:pt>
              </c:strCache>
            </c:strRef>
          </c:tx>
          <c:spPr>
            <a:solidFill>
              <a:schemeClr val="accent1">
                <a:tint val="83000"/>
              </a:schemeClr>
            </a:solidFill>
            <a:ln>
              <a:noFill/>
            </a:ln>
            <a:effectLst/>
          </c:spPr>
          <c:invertIfNegative val="0"/>
          <c:dLbls>
            <c:dLbl>
              <c:idx val="3"/>
              <c:layout>
                <c:manualLayout>
                  <c:x val="1.9290123456790122E-3"/>
                  <c:y val="1.1194029850746268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D139-4BDA-AC87-55BFAD78B963}"/>
                </c:ext>
              </c:extLst>
            </c:dLbl>
            <c:numFmt formatCode="0.0%" sourceLinked="0"/>
            <c:spPr>
              <a:noFill/>
              <a:ln>
                <a:noFill/>
              </a:ln>
              <a:effectLst/>
            </c:spPr>
            <c:txPr>
              <a:bodyPr rot="0" spcFirstLastPara="1" vertOverflow="ellipsis" vert="horz" wrap="square" anchor="ctr" anchorCtr="1"/>
              <a:lstStyle/>
              <a:p>
                <a:pPr>
                  <a:defRPr sz="1200" b="0" i="0" u="none" strike="noStrike" kern="1200" baseline="0">
                    <a:solidFill>
                      <a:schemeClr val="bg1"/>
                    </a:solidFill>
                    <a:latin typeface="ITC Kabel" panose="02000503000000000000" pitchFamily="50" charset="0"/>
                    <a:ea typeface="+mn-ea"/>
                    <a:cs typeface="+mn-cs"/>
                  </a:defRPr>
                </a:pPr>
                <a:endParaRPr lang="es-CO"/>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'[Track Barranquilla.xlsx]Hoja2'!$C$25:$H$25</c:f>
              <c:strCache>
                <c:ptCount val="6"/>
                <c:pt idx="0">
                  <c:v>2019</c:v>
                </c:pt>
                <c:pt idx="1">
                  <c:v>2020</c:v>
                </c:pt>
                <c:pt idx="2">
                  <c:v>2021</c:v>
                </c:pt>
                <c:pt idx="3">
                  <c:v>2022</c:v>
                </c:pt>
                <c:pt idx="4">
                  <c:v>2023</c:v>
                </c:pt>
                <c:pt idx="5">
                  <c:v>2024</c:v>
                </c:pt>
              </c:strCache>
            </c:strRef>
          </c:cat>
          <c:val>
            <c:numRef>
              <c:f>'[Track Barranquilla.xlsx]Hoja2'!$C$30:$H$30</c:f>
              <c:numCache>
                <c:formatCode>0.00%</c:formatCode>
                <c:ptCount val="6"/>
                <c:pt idx="0">
                  <c:v>5.134357620467711E-2</c:v>
                </c:pt>
                <c:pt idx="1">
                  <c:v>6.0444549591924059E-2</c:v>
                </c:pt>
                <c:pt idx="2">
                  <c:v>6.8733036794501157E-2</c:v>
                </c:pt>
                <c:pt idx="3">
                  <c:v>1.7455595917659279E-2</c:v>
                </c:pt>
                <c:pt idx="4">
                  <c:v>2.7427481980389586E-2</c:v>
                </c:pt>
                <c:pt idx="5">
                  <c:v>6.4703344109384012E-2</c:v>
                </c:pt>
              </c:numCache>
            </c:numRef>
          </c:val>
          <c:extLst>
            <c:ext xmlns:c16="http://schemas.microsoft.com/office/drawing/2014/chart" uri="{C3380CC4-5D6E-409C-BE32-E72D297353CC}">
              <c16:uniqueId val="{00000005-D139-4BDA-AC87-55BFAD78B963}"/>
            </c:ext>
          </c:extLst>
        </c:ser>
        <c:ser>
          <c:idx val="5"/>
          <c:order val="5"/>
          <c:tx>
            <c:strRef>
              <c:f>'[Track Barranquilla.xlsx]Hoja2'!$B$31</c:f>
              <c:strCache>
                <c:ptCount val="1"/>
                <c:pt idx="0">
                  <c:v>Almacén de la marca</c:v>
                </c:pt>
              </c:strCache>
            </c:strRef>
          </c:tx>
          <c:spPr>
            <a:solidFill>
              <a:schemeClr val="accent1">
                <a:tint val="65000"/>
              </a:schemeClr>
            </a:solidFill>
            <a:ln>
              <a:noFill/>
            </a:ln>
            <a:effectLst/>
          </c:spPr>
          <c:invertIfNegative val="0"/>
          <c:dLbls>
            <c:dLbl>
              <c:idx val="1"/>
              <c:layout>
                <c:manualLayout>
                  <c:x val="0"/>
                  <c:y val="-7.462686567164179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D139-4BDA-AC87-55BFAD78B963}"/>
                </c:ext>
              </c:extLst>
            </c:dLbl>
            <c:dLbl>
              <c:idx val="3"/>
              <c:delete val="1"/>
              <c:extLst>
                <c:ext xmlns:c15="http://schemas.microsoft.com/office/drawing/2012/chart" uri="{CE6537A1-D6FC-4f65-9D91-7224C49458BB}"/>
                <c:ext xmlns:c16="http://schemas.microsoft.com/office/drawing/2014/chart" uri="{C3380CC4-5D6E-409C-BE32-E72D297353CC}">
                  <c16:uniqueId val="{00000007-D139-4BDA-AC87-55BFAD78B963}"/>
                </c:ext>
              </c:extLst>
            </c:dLbl>
            <c:dLbl>
              <c:idx val="4"/>
              <c:layout>
                <c:manualLayout>
                  <c:x val="0"/>
                  <c:y val="-1.8656716417910463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D139-4BDA-AC87-55BFAD78B963}"/>
                </c:ext>
              </c:extLst>
            </c:dLbl>
            <c:numFmt formatCode="0.0%" sourceLinked="0"/>
            <c:spPr>
              <a:noFill/>
              <a:ln>
                <a:noFill/>
              </a:ln>
              <a:effectLst/>
            </c:spPr>
            <c:txPr>
              <a:bodyPr rot="0" spcFirstLastPara="1" vertOverflow="ellipsis" vert="horz" wrap="square" anchor="ctr" anchorCtr="1"/>
              <a:lstStyle/>
              <a:p>
                <a:pPr>
                  <a:defRPr sz="1200" b="0" i="0" u="none" strike="noStrike" kern="1200" baseline="0">
                    <a:solidFill>
                      <a:srgbClr val="0555A2"/>
                    </a:solidFill>
                    <a:latin typeface="ITC Kabel" panose="02000503000000000000" pitchFamily="50" charset="0"/>
                    <a:ea typeface="+mn-ea"/>
                    <a:cs typeface="+mn-cs"/>
                  </a:defRPr>
                </a:pPr>
                <a:endParaRPr lang="es-CO"/>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'[Track Barranquilla.xlsx]Hoja2'!$C$25:$H$25</c:f>
              <c:strCache>
                <c:ptCount val="6"/>
                <c:pt idx="0">
                  <c:v>2019</c:v>
                </c:pt>
                <c:pt idx="1">
                  <c:v>2020</c:v>
                </c:pt>
                <c:pt idx="2">
                  <c:v>2021</c:v>
                </c:pt>
                <c:pt idx="3">
                  <c:v>2022</c:v>
                </c:pt>
                <c:pt idx="4">
                  <c:v>2023</c:v>
                </c:pt>
                <c:pt idx="5">
                  <c:v>2024</c:v>
                </c:pt>
              </c:strCache>
            </c:strRef>
          </c:cat>
          <c:val>
            <c:numRef>
              <c:f>'[Track Barranquilla.xlsx]Hoja2'!$C$31:$H$31</c:f>
              <c:numCache>
                <c:formatCode>0.00%</c:formatCode>
                <c:ptCount val="6"/>
                <c:pt idx="0">
                  <c:v>3.586919128867308E-2</c:v>
                </c:pt>
                <c:pt idx="1">
                  <c:v>8.7158850341105994E-3</c:v>
                </c:pt>
                <c:pt idx="2">
                  <c:v>1.9918148667149017E-2</c:v>
                </c:pt>
                <c:pt idx="3">
                  <c:v>2.482741820322782E-3</c:v>
                </c:pt>
                <c:pt idx="4">
                  <c:v>2.5789511846157774E-3</c:v>
                </c:pt>
                <c:pt idx="5">
                  <c:v>2.7341414513426213E-2</c:v>
                </c:pt>
              </c:numCache>
            </c:numRef>
          </c:val>
          <c:extLst>
            <c:ext xmlns:c16="http://schemas.microsoft.com/office/drawing/2014/chart" uri="{C3380CC4-5D6E-409C-BE32-E72D297353CC}">
              <c16:uniqueId val="{00000009-D139-4BDA-AC87-55BFAD78B963}"/>
            </c:ext>
          </c:extLst>
        </c:ser>
        <c:ser>
          <c:idx val="6"/>
          <c:order val="6"/>
          <c:tx>
            <c:strRef>
              <c:f>'[Track Barranquilla.xlsx]Hoja2'!$B$32</c:f>
              <c:strCache>
                <c:ptCount val="1"/>
                <c:pt idx="0">
                  <c:v>Zona comercial</c:v>
                </c:pt>
              </c:strCache>
            </c:strRef>
          </c:tx>
          <c:spPr>
            <a:solidFill>
              <a:schemeClr val="accent1">
                <a:tint val="48000"/>
              </a:schemeClr>
            </a:solidFill>
            <a:ln>
              <a:noFill/>
            </a:ln>
            <a:effectLst/>
          </c:spPr>
          <c:invertIfNegative val="0"/>
          <c:dLbls>
            <c:dLbl>
              <c:idx val="0"/>
              <c:layout>
                <c:manualLayout>
                  <c:x val="0"/>
                  <c:y val="-1.8656716417910463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D139-4BDA-AC87-55BFAD78B963}"/>
                </c:ext>
              </c:extLst>
            </c:dLbl>
            <c:dLbl>
              <c:idx val="1"/>
              <c:layout>
                <c:manualLayout>
                  <c:x val="-3.5364817800055533E-17"/>
                  <c:y val="-2.9850746268656716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D139-4BDA-AC87-55BFAD78B963}"/>
                </c:ext>
              </c:extLst>
            </c:dLbl>
            <c:dLbl>
              <c:idx val="2"/>
              <c:layout>
                <c:manualLayout>
                  <c:x val="-3.5364817800055533E-17"/>
                  <c:y val="-1.8656716417910463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D139-4BDA-AC87-55BFAD78B963}"/>
                </c:ext>
              </c:extLst>
            </c:dLbl>
            <c:dLbl>
              <c:idx val="3"/>
              <c:layout>
                <c:manualLayout>
                  <c:x val="-1.9290123456790122E-3"/>
                  <c:y val="-1.4925373134328358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D139-4BDA-AC87-55BFAD78B963}"/>
                </c:ext>
              </c:extLst>
            </c:dLbl>
            <c:dLbl>
              <c:idx val="4"/>
              <c:delete val="1"/>
              <c:extLst>
                <c:ext xmlns:c15="http://schemas.microsoft.com/office/drawing/2012/chart" uri="{CE6537A1-D6FC-4f65-9D91-7224C49458BB}"/>
                <c:ext xmlns:c16="http://schemas.microsoft.com/office/drawing/2014/chart" uri="{C3380CC4-5D6E-409C-BE32-E72D297353CC}">
                  <c16:uniqueId val="{0000000E-D139-4BDA-AC87-55BFAD78B963}"/>
                </c:ext>
              </c:extLst>
            </c:dLbl>
            <c:dLbl>
              <c:idx val="5"/>
              <c:layout>
                <c:manualLayout>
                  <c:x val="0"/>
                  <c:y val="-1.8656716417910446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D139-4BDA-AC87-55BFAD78B963}"/>
                </c:ext>
              </c:extLst>
            </c:dLbl>
            <c:numFmt formatCode="0.0%" sourceLinked="0"/>
            <c:spPr>
              <a:noFill/>
              <a:ln>
                <a:noFill/>
              </a:ln>
              <a:effectLst/>
            </c:spPr>
            <c:txPr>
              <a:bodyPr rot="0" spcFirstLastPara="1" vertOverflow="ellipsis" vert="horz" wrap="square" anchor="ctr" anchorCtr="1"/>
              <a:lstStyle/>
              <a:p>
                <a:pPr>
                  <a:defRPr sz="1200" b="0" i="0" u="none" strike="noStrike" kern="1200" baseline="0">
                    <a:solidFill>
                      <a:schemeClr val="accent1"/>
                    </a:solidFill>
                    <a:latin typeface="ITC Kabel" panose="02000503000000000000" pitchFamily="50" charset="0"/>
                    <a:ea typeface="+mn-ea"/>
                    <a:cs typeface="+mn-cs"/>
                  </a:defRPr>
                </a:pPr>
                <a:endParaRPr lang="es-CO"/>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'[Track Barranquilla.xlsx]Hoja2'!$C$25:$H$25</c:f>
              <c:strCache>
                <c:ptCount val="6"/>
                <c:pt idx="0">
                  <c:v>2019</c:v>
                </c:pt>
                <c:pt idx="1">
                  <c:v>2020</c:v>
                </c:pt>
                <c:pt idx="2">
                  <c:v>2021</c:v>
                </c:pt>
                <c:pt idx="3">
                  <c:v>2022</c:v>
                </c:pt>
                <c:pt idx="4">
                  <c:v>2023</c:v>
                </c:pt>
                <c:pt idx="5">
                  <c:v>2024</c:v>
                </c:pt>
              </c:strCache>
            </c:strRef>
          </c:cat>
          <c:val>
            <c:numRef>
              <c:f>'[Track Barranquilla.xlsx]Hoja2'!$C$32:$H$32</c:f>
              <c:numCache>
                <c:formatCode>0.00%</c:formatCode>
                <c:ptCount val="6"/>
                <c:pt idx="0">
                  <c:v>7.7786322738138151E-3</c:v>
                </c:pt>
                <c:pt idx="1">
                  <c:v>2.7051442219464653E-2</c:v>
                </c:pt>
                <c:pt idx="2">
                  <c:v>9.9393111237813213E-3</c:v>
                </c:pt>
                <c:pt idx="3">
                  <c:v>4.8359536086876502E-3</c:v>
                </c:pt>
                <c:pt idx="4">
                  <c:v>4.0851915484166144E-3</c:v>
                </c:pt>
                <c:pt idx="5">
                  <c:v>5.4832336931513745E-3</c:v>
                </c:pt>
              </c:numCache>
            </c:numRef>
          </c:val>
          <c:extLst>
            <c:ext xmlns:c16="http://schemas.microsoft.com/office/drawing/2014/chart" uri="{C3380CC4-5D6E-409C-BE32-E72D297353CC}">
              <c16:uniqueId val="{00000010-D139-4BDA-AC87-55BFAD78B963}"/>
            </c:ext>
          </c:extLst>
        </c:ser>
        <c:dLbls>
          <c:dLblPos val="ctr"/>
          <c:showLegendKey val="0"/>
          <c:showVal val="1"/>
          <c:showCatName val="0"/>
          <c:showSerName val="0"/>
          <c:showPercent val="0"/>
          <c:showBubbleSize val="0"/>
        </c:dLbls>
        <c:gapWidth val="50"/>
        <c:overlap val="100"/>
        <c:axId val="1937102111"/>
        <c:axId val="1937103071"/>
      </c:barChart>
      <c:catAx>
        <c:axId val="193710211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ITC Kabel" panose="02000503000000000000" pitchFamily="50" charset="0"/>
                <a:ea typeface="+mn-ea"/>
                <a:cs typeface="+mn-cs"/>
              </a:defRPr>
            </a:pPr>
            <a:endParaRPr lang="es-CO"/>
          </a:p>
        </c:txPr>
        <c:crossAx val="1937103071"/>
        <c:crosses val="autoZero"/>
        <c:auto val="1"/>
        <c:lblAlgn val="ctr"/>
        <c:lblOffset val="100"/>
        <c:noMultiLvlLbl val="0"/>
      </c:catAx>
      <c:valAx>
        <c:axId val="1937103071"/>
        <c:scaling>
          <c:orientation val="minMax"/>
        </c:scaling>
        <c:delete val="1"/>
        <c:axPos val="l"/>
        <c:numFmt formatCode="0%" sourceLinked="1"/>
        <c:majorTickMark val="none"/>
        <c:minorTickMark val="none"/>
        <c:tickLblPos val="nextTo"/>
        <c:crossAx val="1937102111"/>
        <c:crosses val="autoZero"/>
        <c:crossBetween val="between"/>
      </c:valAx>
      <c:spPr>
        <a:noFill/>
        <a:ln>
          <a:noFill/>
        </a:ln>
        <a:effectLst/>
      </c:spPr>
    </c:plotArea>
    <c:legend>
      <c:legendPos val="b"/>
      <c:layout>
        <c:manualLayout>
          <c:xMode val="edge"/>
          <c:yMode val="edge"/>
          <c:x val="3.7588881096877115E-2"/>
          <c:y val="0.87872871342154024"/>
          <c:w val="0.91127911526852401"/>
          <c:h val="0.10221412960026827"/>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ITC Kabel" panose="02000503000000000000" pitchFamily="50" charset="0"/>
              <a:ea typeface="+mn-ea"/>
              <a:cs typeface="+mn-cs"/>
            </a:defRPr>
          </a:pPr>
          <a:endParaRPr lang="es-CO"/>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200">
          <a:solidFill>
            <a:schemeClr val="tx1">
              <a:lumMod val="65000"/>
              <a:lumOff val="35000"/>
            </a:schemeClr>
          </a:solidFill>
          <a:latin typeface="ITC Kabel" panose="02000503000000000000" pitchFamily="50" charset="0"/>
        </a:defRPr>
      </a:pPr>
      <a:endParaRPr lang="es-CO"/>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MX"/>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8938805290663647E-2"/>
          <c:y val="4.2423315104976662E-2"/>
          <c:w val="0.85277465768686822"/>
          <c:h val="0.72809989437109035"/>
        </c:manualLayout>
      </c:layout>
      <c:barChart>
        <c:barDir val="col"/>
        <c:grouping val="clustered"/>
        <c:varyColors val="0"/>
        <c:ser>
          <c:idx val="3"/>
          <c:order val="3"/>
          <c:tx>
            <c:strRef>
              <c:f>MORA!$E$2</c:f>
              <c:strCache>
                <c:ptCount val="1"/>
                <c:pt idx="0">
                  <c:v>COMPRAS FRECUENTES (PROMEDIO 12 MESES MÓVIL)</c:v>
                </c:pt>
              </c:strCache>
            </c:strRef>
          </c:tx>
          <c:spPr>
            <a:solidFill>
              <a:schemeClr val="bg1">
                <a:lumMod val="85000"/>
              </a:schemeClr>
            </a:solidFill>
            <a:ln>
              <a:noFill/>
            </a:ln>
            <a:effectLst/>
          </c:spPr>
          <c:invertIfNegative val="0"/>
          <c:dLbls>
            <c:dLbl>
              <c:idx val="210"/>
              <c:layout>
                <c:manualLayout>
                  <c:x val="-3.5158119133408015E-2"/>
                  <c:y val="-1.6112136429687191E-2"/>
                </c:manualLayout>
              </c:layout>
              <c:numFmt formatCode="0.0%" sourceLinked="0"/>
              <c:spPr>
                <a:noFill/>
                <a:ln>
                  <a:noFill/>
                </a:ln>
                <a:effectLst/>
              </c:spPr>
              <c:txPr>
                <a:bodyPr rot="0" spcFirstLastPara="1" vertOverflow="ellipsis" vert="horz" wrap="square" anchor="ctr" anchorCtr="1"/>
                <a:lstStyle/>
                <a:p>
                  <a:pPr>
                    <a:defRPr sz="1600" b="1" i="0" u="none" strike="noStrike" kern="1200" baseline="0">
                      <a:solidFill>
                        <a:schemeClr val="bg1">
                          <a:lumMod val="65000"/>
                        </a:schemeClr>
                      </a:solidFill>
                      <a:latin typeface="ITC Kabel" panose="02000503000000000000" pitchFamily="50" charset="0"/>
                      <a:ea typeface="+mn-ea"/>
                      <a:cs typeface="+mn-cs"/>
                    </a:defRPr>
                  </a:pPr>
                  <a:endParaRPr lang="es-CO"/>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A0A6-4948-BE2B-CF80119F27A6}"/>
                </c:ext>
              </c:extLst>
            </c:dLbl>
            <c:numFmt formatCode="0.0%" sourceLinked="0"/>
            <c:spPr>
              <a:noFill/>
              <a:ln>
                <a:noFill/>
              </a:ln>
              <a:effectLst/>
            </c:spPr>
            <c:txPr>
              <a:bodyPr rot="0" spcFirstLastPara="1" vertOverflow="ellipsis" vert="horz" wrap="square" anchor="ctr" anchorCtr="1"/>
              <a:lstStyle/>
              <a:p>
                <a:pPr>
                  <a:defRPr sz="1600" b="1" i="0" u="none" strike="noStrike" kern="1200" baseline="0">
                    <a:solidFill>
                      <a:srgbClr val="00B0F0"/>
                    </a:solidFill>
                    <a:latin typeface="ITC Kabel" panose="02000503000000000000" pitchFamily="50" charset="0"/>
                    <a:ea typeface="+mn-ea"/>
                    <a:cs typeface="+mn-cs"/>
                  </a:defRPr>
                </a:pPr>
                <a:endParaRPr lang="es-CO"/>
              </a:p>
            </c:txPr>
            <c:showLegendKey val="0"/>
            <c:showVal val="0"/>
            <c:showCatName val="0"/>
            <c:showSerName val="0"/>
            <c:showPercent val="0"/>
            <c:showBubbleSize val="0"/>
            <c:extLst>
              <c:ext xmlns:c15="http://schemas.microsoft.com/office/drawing/2012/chart" uri="{CE6537A1-D6FC-4f65-9D91-7224C49458BB}">
                <c15:showLeaderLines val="0"/>
              </c:ext>
            </c:extLst>
          </c:dLbls>
          <c:cat>
            <c:numRef>
              <c:f>MORA!$A$3:$A$213</c:f>
              <c:numCache>
                <c:formatCode>mmm\-yy</c:formatCode>
                <c:ptCount val="211"/>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numCache>
            </c:numRef>
          </c:cat>
          <c:val>
            <c:numRef>
              <c:f>MORA!$E$3:$E$213</c:f>
              <c:numCache>
                <c:formatCode>General</c:formatCode>
                <c:ptCount val="211"/>
                <c:pt idx="11" formatCode="0.00%">
                  <c:v>0.65509648108744534</c:v>
                </c:pt>
                <c:pt idx="12" formatCode="0.00%">
                  <c:v>0.65501703082601281</c:v>
                </c:pt>
                <c:pt idx="13" formatCode="0.00%">
                  <c:v>0.6528692156041046</c:v>
                </c:pt>
                <c:pt idx="14" formatCode="0.00%">
                  <c:v>0.64843795803935966</c:v>
                </c:pt>
                <c:pt idx="15" formatCode="0.00%">
                  <c:v>0.64712850067009575</c:v>
                </c:pt>
                <c:pt idx="16" formatCode="0.00%">
                  <c:v>0.64401969590620711</c:v>
                </c:pt>
                <c:pt idx="17" formatCode="0.00%">
                  <c:v>0.64243178921957844</c:v>
                </c:pt>
                <c:pt idx="18" formatCode="0.00%">
                  <c:v>0.64571580938704576</c:v>
                </c:pt>
                <c:pt idx="19" formatCode="0.00%">
                  <c:v>0.64360358213170477</c:v>
                </c:pt>
                <c:pt idx="20" formatCode="0.00%">
                  <c:v>0.64282837349094379</c:v>
                </c:pt>
                <c:pt idx="21" formatCode="0.00%">
                  <c:v>0.64227073622356334</c:v>
                </c:pt>
                <c:pt idx="22" formatCode="0.00%">
                  <c:v>0.64087232915073422</c:v>
                </c:pt>
                <c:pt idx="23" formatCode="0.00%">
                  <c:v>0.63560398797888795</c:v>
                </c:pt>
                <c:pt idx="24" formatCode="0.00%">
                  <c:v>0.63358216078742868</c:v>
                </c:pt>
                <c:pt idx="25" formatCode="0.00%">
                  <c:v>0.63421226245877982</c:v>
                </c:pt>
                <c:pt idx="26" formatCode="0.00%">
                  <c:v>0.6346627912806363</c:v>
                </c:pt>
                <c:pt idx="27" formatCode="0.00%">
                  <c:v>0.63389402556749808</c:v>
                </c:pt>
                <c:pt idx="28" formatCode="0.00%">
                  <c:v>0.63378143511714546</c:v>
                </c:pt>
                <c:pt idx="29" formatCode="0.00%">
                  <c:v>0.63394342146659577</c:v>
                </c:pt>
                <c:pt idx="30" formatCode="0.00%">
                  <c:v>0.63390332553731887</c:v>
                </c:pt>
                <c:pt idx="31" formatCode="0.00%">
                  <c:v>0.63369132403679951</c:v>
                </c:pt>
                <c:pt idx="32" formatCode="0.00%">
                  <c:v>0.63487018772270942</c:v>
                </c:pt>
                <c:pt idx="33" formatCode="0.00%">
                  <c:v>0.63371588814563895</c:v>
                </c:pt>
                <c:pt idx="34" formatCode="0.00%">
                  <c:v>0.63432019195707412</c:v>
                </c:pt>
                <c:pt idx="35" formatCode="0.00%">
                  <c:v>0.63540274711164502</c:v>
                </c:pt>
                <c:pt idx="36" formatCode="0.00%">
                  <c:v>0.63619473786061154</c:v>
                </c:pt>
                <c:pt idx="37" formatCode="0.00%">
                  <c:v>0.63724535470137911</c:v>
                </c:pt>
                <c:pt idx="38" formatCode="0.00%">
                  <c:v>0.63975136998478399</c:v>
                </c:pt>
                <c:pt idx="39" formatCode="0.00%">
                  <c:v>0.64114375501073118</c:v>
                </c:pt>
                <c:pt idx="40" formatCode="0.00%">
                  <c:v>0.64231690089973237</c:v>
                </c:pt>
                <c:pt idx="41" formatCode="0.00%">
                  <c:v>0.64471780909382848</c:v>
                </c:pt>
                <c:pt idx="42" formatCode="0.00%">
                  <c:v>0.64427476169922671</c:v>
                </c:pt>
                <c:pt idx="43" formatCode="0.00%">
                  <c:v>0.64660242796386802</c:v>
                </c:pt>
                <c:pt idx="44" formatCode="0.00%">
                  <c:v>0.64723316540074272</c:v>
                </c:pt>
                <c:pt idx="45" formatCode="0.00%">
                  <c:v>0.64884708682778969</c:v>
                </c:pt>
                <c:pt idx="46" formatCode="0.00%">
                  <c:v>0.65122626351219637</c:v>
                </c:pt>
                <c:pt idx="47" formatCode="0.00%">
                  <c:v>0.65276550779145193</c:v>
                </c:pt>
                <c:pt idx="48" formatCode="0.00%">
                  <c:v>0.65374894924228244</c:v>
                </c:pt>
                <c:pt idx="49" formatCode="0.00%">
                  <c:v>0.65405216841567937</c:v>
                </c:pt>
                <c:pt idx="50" formatCode="0.00%">
                  <c:v>0.65467908773955874</c:v>
                </c:pt>
                <c:pt idx="51" formatCode="0.00%">
                  <c:v>0.65497334560394038</c:v>
                </c:pt>
                <c:pt idx="52" formatCode="0.00%">
                  <c:v>0.65739993818567755</c:v>
                </c:pt>
                <c:pt idx="53" formatCode="0.00%">
                  <c:v>0.65786112072794289</c:v>
                </c:pt>
                <c:pt idx="54" formatCode="0.00%">
                  <c:v>0.65901415299567223</c:v>
                </c:pt>
                <c:pt idx="55" formatCode="0.00%">
                  <c:v>0.65951913515605864</c:v>
                </c:pt>
                <c:pt idx="56" formatCode="0.00%">
                  <c:v>0.65965700131765592</c:v>
                </c:pt>
                <c:pt idx="57" formatCode="0.00%">
                  <c:v>0.66027434334785184</c:v>
                </c:pt>
                <c:pt idx="58" formatCode="0.00%">
                  <c:v>0.66024855386361081</c:v>
                </c:pt>
                <c:pt idx="59" formatCode="0.00%">
                  <c:v>0.66051505821370615</c:v>
                </c:pt>
                <c:pt idx="60" formatCode="0.00%">
                  <c:v>0.66105317584836765</c:v>
                </c:pt>
                <c:pt idx="61" formatCode="0.00%">
                  <c:v>0.66215980632449101</c:v>
                </c:pt>
                <c:pt idx="62" formatCode="0.00%">
                  <c:v>0.66274484926991561</c:v>
                </c:pt>
                <c:pt idx="63" formatCode="0.00%">
                  <c:v>0.66331134524164925</c:v>
                </c:pt>
                <c:pt idx="64" formatCode="0.00%">
                  <c:v>0.66280739892964036</c:v>
                </c:pt>
                <c:pt idx="65" formatCode="0.00%">
                  <c:v>0.66213799053552946</c:v>
                </c:pt>
                <c:pt idx="66" formatCode="0.00%">
                  <c:v>0.6623825341203079</c:v>
                </c:pt>
                <c:pt idx="67" formatCode="0.00%">
                  <c:v>0.66275515851067446</c:v>
                </c:pt>
                <c:pt idx="68" formatCode="0.00%">
                  <c:v>0.6625522032533393</c:v>
                </c:pt>
                <c:pt idx="69" formatCode="0.00%">
                  <c:v>0.66135086714974345</c:v>
                </c:pt>
                <c:pt idx="70" formatCode="0.00%">
                  <c:v>0.66260552501717029</c:v>
                </c:pt>
                <c:pt idx="71" formatCode="0.00%">
                  <c:v>0.66135240794927685</c:v>
                </c:pt>
                <c:pt idx="72" formatCode="0.00%">
                  <c:v>0.66058754553392163</c:v>
                </c:pt>
                <c:pt idx="73" formatCode="0.00%">
                  <c:v>0.65991728802811866</c:v>
                </c:pt>
                <c:pt idx="74" formatCode="0.00%">
                  <c:v>0.65922101382213127</c:v>
                </c:pt>
                <c:pt idx="75" formatCode="0.00%">
                  <c:v>0.65882591276528213</c:v>
                </c:pt>
                <c:pt idx="76" formatCode="0.00%">
                  <c:v>0.65824488987267105</c:v>
                </c:pt>
                <c:pt idx="77" formatCode="0.00%">
                  <c:v>0.65766766233821017</c:v>
                </c:pt>
                <c:pt idx="78" formatCode="0.00%">
                  <c:v>0.65799964367822916</c:v>
                </c:pt>
                <c:pt idx="79" formatCode="0.00%">
                  <c:v>0.65841820947565299</c:v>
                </c:pt>
                <c:pt idx="80" formatCode="0.00%">
                  <c:v>0.65876999363742905</c:v>
                </c:pt>
                <c:pt idx="81" formatCode="0.00%">
                  <c:v>0.65868038505495741</c:v>
                </c:pt>
                <c:pt idx="82" formatCode="0.00%">
                  <c:v>0.65801181445586709</c:v>
                </c:pt>
                <c:pt idx="83" formatCode="0.00%">
                  <c:v>0.65785331168257122</c:v>
                </c:pt>
                <c:pt idx="84" formatCode="0.00%">
                  <c:v>0.65689029562389145</c:v>
                </c:pt>
                <c:pt idx="85" formatCode="0.00%">
                  <c:v>0.65799434226454645</c:v>
                </c:pt>
                <c:pt idx="86" formatCode="0.00%">
                  <c:v>0.65811736195277326</c:v>
                </c:pt>
                <c:pt idx="87" formatCode="0.00%">
                  <c:v>0.65815159523048261</c:v>
                </c:pt>
                <c:pt idx="88" formatCode="0.00%">
                  <c:v>0.65863553178748779</c:v>
                </c:pt>
                <c:pt idx="89" formatCode="0.00%">
                  <c:v>0.65846225988299956</c:v>
                </c:pt>
                <c:pt idx="90" formatCode="0.00%">
                  <c:v>0.65817005068925039</c:v>
                </c:pt>
                <c:pt idx="91" formatCode="0.00%">
                  <c:v>0.65832065474239287</c:v>
                </c:pt>
                <c:pt idx="92" formatCode="0.00%">
                  <c:v>0.65813648506872113</c:v>
                </c:pt>
                <c:pt idx="93" formatCode="0.00%">
                  <c:v>0.65857020571211811</c:v>
                </c:pt>
                <c:pt idx="94" formatCode="0.00%">
                  <c:v>0.65964141181464342</c:v>
                </c:pt>
                <c:pt idx="95" formatCode="0.00%">
                  <c:v>0.66011247280253671</c:v>
                </c:pt>
                <c:pt idx="96" formatCode="0.00%">
                  <c:v>0.65945521196687107</c:v>
                </c:pt>
                <c:pt idx="97" formatCode="0.00%">
                  <c:v>0.66007764352585907</c:v>
                </c:pt>
                <c:pt idx="98" formatCode="0.00%">
                  <c:v>0.66050068851562482</c:v>
                </c:pt>
                <c:pt idx="99" formatCode="0.00%">
                  <c:v>0.6598172640554435</c:v>
                </c:pt>
                <c:pt idx="100" formatCode="0.00%">
                  <c:v>0.65982670511547659</c:v>
                </c:pt>
                <c:pt idx="101" formatCode="0.00%">
                  <c:v>0.65944871620975343</c:v>
                </c:pt>
                <c:pt idx="102" formatCode="0.00%">
                  <c:v>0.66003902096064671</c:v>
                </c:pt>
                <c:pt idx="103" formatCode="0.00%">
                  <c:v>0.65879297448058882</c:v>
                </c:pt>
                <c:pt idx="104" formatCode="0.00%">
                  <c:v>0.65777931713246962</c:v>
                </c:pt>
                <c:pt idx="105" formatCode="0.00%">
                  <c:v>0.6567126486382403</c:v>
                </c:pt>
                <c:pt idx="106" formatCode="0.00%">
                  <c:v>0.65572622221789556</c:v>
                </c:pt>
                <c:pt idx="107" formatCode="0.00%">
                  <c:v>0.6557101880320102</c:v>
                </c:pt>
                <c:pt idx="108" formatCode="0.00%">
                  <c:v>0.65556302829585811</c:v>
                </c:pt>
                <c:pt idx="109" formatCode="0.00%">
                  <c:v>0.6566345657287983</c:v>
                </c:pt>
                <c:pt idx="110" formatCode="0.00%">
                  <c:v>0.65722943529661948</c:v>
                </c:pt>
                <c:pt idx="111" formatCode="0.00%">
                  <c:v>0.65682239519944574</c:v>
                </c:pt>
                <c:pt idx="112" formatCode="0.00%">
                  <c:v>0.65810572028207759</c:v>
                </c:pt>
                <c:pt idx="113" formatCode="0.00%">
                  <c:v>0.65831469930241637</c:v>
                </c:pt>
                <c:pt idx="114" formatCode="0.00%">
                  <c:v>0.65959173829350026</c:v>
                </c:pt>
                <c:pt idx="115" formatCode="0.00%">
                  <c:v>0.66022571258847662</c:v>
                </c:pt>
                <c:pt idx="116" formatCode="0.00%">
                  <c:v>0.66022660068241878</c:v>
                </c:pt>
                <c:pt idx="117" formatCode="0.00%">
                  <c:v>0.66045556318171339</c:v>
                </c:pt>
                <c:pt idx="118" formatCode="0.00%">
                  <c:v>0.66049540062349299</c:v>
                </c:pt>
                <c:pt idx="119" formatCode="0.00%">
                  <c:v>0.66125808865718538</c:v>
                </c:pt>
                <c:pt idx="120" formatCode="0.00%">
                  <c:v>0.66116862107939001</c:v>
                </c:pt>
                <c:pt idx="121" formatCode="0.00%">
                  <c:v>0.66266140667559525</c:v>
                </c:pt>
                <c:pt idx="122" formatCode="0.00%">
                  <c:v>0.66258778717569911</c:v>
                </c:pt>
                <c:pt idx="123" formatCode="0.00%">
                  <c:v>0.66240682121557615</c:v>
                </c:pt>
                <c:pt idx="124" formatCode="0.00%">
                  <c:v>0.66165920084695917</c:v>
                </c:pt>
                <c:pt idx="125" formatCode="0.00%">
                  <c:v>0.66142797558823807</c:v>
                </c:pt>
                <c:pt idx="126" formatCode="0.00%">
                  <c:v>0.6607378972180431</c:v>
                </c:pt>
                <c:pt idx="127" formatCode="0.00%">
                  <c:v>0.66063738898147717</c:v>
                </c:pt>
                <c:pt idx="128" formatCode="0.00%">
                  <c:v>0.66101077049665247</c:v>
                </c:pt>
                <c:pt idx="129" formatCode="0.00%">
                  <c:v>0.66125190477559626</c:v>
                </c:pt>
                <c:pt idx="130" formatCode="0.00%">
                  <c:v>0.66238556070507637</c:v>
                </c:pt>
                <c:pt idx="131" formatCode="0.00%">
                  <c:v>0.66284514805671513</c:v>
                </c:pt>
                <c:pt idx="132" formatCode="0.00%">
                  <c:v>0.66234405866569968</c:v>
                </c:pt>
                <c:pt idx="133" formatCode="0.00%">
                  <c:v>0.66307928692250384</c:v>
                </c:pt>
                <c:pt idx="134" formatCode="0.00%">
                  <c:v>0.66355305137626464</c:v>
                </c:pt>
                <c:pt idx="135" formatCode="0.00%">
                  <c:v>0.66382101406592386</c:v>
                </c:pt>
                <c:pt idx="136" formatCode="0.00%">
                  <c:v>0.66535734950028302</c:v>
                </c:pt>
                <c:pt idx="137" formatCode="0.00%">
                  <c:v>0.66607253654689402</c:v>
                </c:pt>
                <c:pt idx="138" formatCode="0.00%">
                  <c:v>0.66666032147812093</c:v>
                </c:pt>
                <c:pt idx="139" formatCode="0.00%">
                  <c:v>0.66723690644104161</c:v>
                </c:pt>
                <c:pt idx="140" formatCode="0.00%">
                  <c:v>0.66840305992646887</c:v>
                </c:pt>
                <c:pt idx="141" formatCode="0.00%">
                  <c:v>0.66884429604612594</c:v>
                </c:pt>
                <c:pt idx="142" formatCode="0.00%">
                  <c:v>0.67037243168144034</c:v>
                </c:pt>
                <c:pt idx="143" formatCode="0.00%">
                  <c:v>0.67233775986463062</c:v>
                </c:pt>
                <c:pt idx="144" formatCode="0.00%">
                  <c:v>0.67249615089138093</c:v>
                </c:pt>
                <c:pt idx="145" formatCode="0.00%">
                  <c:v>0.67523851213263975</c:v>
                </c:pt>
                <c:pt idx="146" formatCode="0.00%">
                  <c:v>0.67671383137304419</c:v>
                </c:pt>
                <c:pt idx="147" formatCode="0.00%">
                  <c:v>0.67754895732054499</c:v>
                </c:pt>
                <c:pt idx="148" formatCode="0.00%">
                  <c:v>0.67861181162525686</c:v>
                </c:pt>
                <c:pt idx="149" formatCode="0.00%">
                  <c:v>0.67976955559457919</c:v>
                </c:pt>
                <c:pt idx="150" formatCode="0.00%">
                  <c:v>0.68302139080827662</c:v>
                </c:pt>
                <c:pt idx="151" formatCode="0.00%">
                  <c:v>0.68542680956604352</c:v>
                </c:pt>
                <c:pt idx="152" formatCode="0.00%">
                  <c:v>0.68818380076140928</c:v>
                </c:pt>
                <c:pt idx="153" formatCode="0.00%">
                  <c:v>0.69000018012095576</c:v>
                </c:pt>
                <c:pt idx="154" formatCode="0.00%">
                  <c:v>0.69304042397107057</c:v>
                </c:pt>
                <c:pt idx="155" formatCode="0.00%">
                  <c:v>0.69392725347244177</c:v>
                </c:pt>
                <c:pt idx="156" formatCode="0.00%">
                  <c:v>0.6941815468712017</c:v>
                </c:pt>
                <c:pt idx="157" formatCode="0.00%">
                  <c:v>0.69840701212458522</c:v>
                </c:pt>
                <c:pt idx="158" formatCode="0.00%">
                  <c:v>0.70770295786948256</c:v>
                </c:pt>
                <c:pt idx="159" formatCode="0.00%">
                  <c:v>0.70960105797594164</c:v>
                </c:pt>
                <c:pt idx="160" formatCode="0.00%">
                  <c:v>0.70828140197789402</c:v>
                </c:pt>
                <c:pt idx="161" formatCode="0.00%">
                  <c:v>0.70724043883690058</c:v>
                </c:pt>
                <c:pt idx="162" formatCode="0.00%">
                  <c:v>0.70373424346384039</c:v>
                </c:pt>
                <c:pt idx="163" formatCode="0.00%">
                  <c:v>0.70142783225570637</c:v>
                </c:pt>
                <c:pt idx="164" formatCode="0.00%">
                  <c:v>0.69895028038446438</c:v>
                </c:pt>
                <c:pt idx="165" formatCode="0.00%">
                  <c:v>0.69789186419618165</c:v>
                </c:pt>
                <c:pt idx="166" formatCode="0.00%">
                  <c:v>0.69513551186321554</c:v>
                </c:pt>
                <c:pt idx="167" formatCode="0.00%">
                  <c:v>0.69424345253258901</c:v>
                </c:pt>
                <c:pt idx="168" formatCode="0.00%">
                  <c:v>0.69540128777798016</c:v>
                </c:pt>
                <c:pt idx="169" formatCode="0.00%">
                  <c:v>0.69175272857771652</c:v>
                </c:pt>
                <c:pt idx="170" formatCode="0.00%">
                  <c:v>0.68244054222537642</c:v>
                </c:pt>
                <c:pt idx="171" formatCode="0.00%">
                  <c:v>0.67969751446223048</c:v>
                </c:pt>
                <c:pt idx="172" formatCode="0.00%">
                  <c:v>0.68276263610322507</c:v>
                </c:pt>
                <c:pt idx="173" formatCode="0.00%">
                  <c:v>0.68447197225561673</c:v>
                </c:pt>
                <c:pt idx="174" formatCode="0.00%">
                  <c:v>0.68821795536460995</c:v>
                </c:pt>
                <c:pt idx="175" formatCode="0.00%">
                  <c:v>0.69233870618538695</c:v>
                </c:pt>
                <c:pt idx="176" formatCode="0.00%">
                  <c:v>0.69641378756841477</c:v>
                </c:pt>
                <c:pt idx="177" formatCode="0.00%">
                  <c:v>0.69938090566285938</c:v>
                </c:pt>
                <c:pt idx="178" formatCode="0.00%">
                  <c:v>0.70419321082686592</c:v>
                </c:pt>
                <c:pt idx="179" formatCode="0.00%">
                  <c:v>0.70663330124234125</c:v>
                </c:pt>
                <c:pt idx="180" formatCode="0.00%">
                  <c:v>0.70864133041983324</c:v>
                </c:pt>
                <c:pt idx="181" formatCode="0.00%">
                  <c:v>0.71649248482414885</c:v>
                </c:pt>
                <c:pt idx="182" formatCode="0.00%">
                  <c:v>0.72184795011153469</c:v>
                </c:pt>
                <c:pt idx="183" formatCode="0.00%">
                  <c:v>0.72446326989270027</c:v>
                </c:pt>
                <c:pt idx="184" formatCode="0.00%">
                  <c:v>0.72701905918024201</c:v>
                </c:pt>
                <c:pt idx="185" formatCode="0.00%">
                  <c:v>0.72958186136242009</c:v>
                </c:pt>
                <c:pt idx="186" formatCode="0.00%">
                  <c:v>0.729026395793411</c:v>
                </c:pt>
                <c:pt idx="187" formatCode="0.00%">
                  <c:v>0.72896554083314136</c:v>
                </c:pt>
                <c:pt idx="188" formatCode="0.00%">
                  <c:v>0.72804987339839888</c:v>
                </c:pt>
                <c:pt idx="189" formatCode="0.00%">
                  <c:v>0.72698101095227108</c:v>
                </c:pt>
                <c:pt idx="190" formatCode="0.00%">
                  <c:v>0.72406117626138056</c:v>
                </c:pt>
                <c:pt idx="191" formatCode="0.00%">
                  <c:v>0.72255253075284998</c:v>
                </c:pt>
                <c:pt idx="192" formatCode="0.00%">
                  <c:v>0.72197187847244049</c:v>
                </c:pt>
                <c:pt idx="193" formatCode="0.00%">
                  <c:v>0.71360470391587638</c:v>
                </c:pt>
                <c:pt idx="194" formatCode="0.00%">
                  <c:v>0.70700887554486347</c:v>
                </c:pt>
                <c:pt idx="195" formatCode="0.00%">
                  <c:v>0.70482367781425859</c:v>
                </c:pt>
                <c:pt idx="196" formatCode="0.00%">
                  <c:v>0.70261611151923031</c:v>
                </c:pt>
                <c:pt idx="197" formatCode="0.00%">
                  <c:v>0.6998760127242587</c:v>
                </c:pt>
                <c:pt idx="198" formatCode="0.00%">
                  <c:v>0.69686308039709255</c:v>
                </c:pt>
                <c:pt idx="199" formatCode="0.00%">
                  <c:v>0.69431505593492793</c:v>
                </c:pt>
                <c:pt idx="200" formatCode="0.00%">
                  <c:v>0.69266652075829294</c:v>
                </c:pt>
                <c:pt idx="201" formatCode="0.00%">
                  <c:v>0.69223752805055405</c:v>
                </c:pt>
                <c:pt idx="202" formatCode="0.00%">
                  <c:v>0.6936757762233885</c:v>
                </c:pt>
                <c:pt idx="203" formatCode="0.00%">
                  <c:v>0.69331419710046827</c:v>
                </c:pt>
                <c:pt idx="204" formatCode="0.00%">
                  <c:v>0.69317461053385976</c:v>
                </c:pt>
                <c:pt idx="205" formatCode="0.00%">
                  <c:v>0.69303820375167202</c:v>
                </c:pt>
                <c:pt idx="206" formatCode="0.00%">
                  <c:v>0.69398819136756196</c:v>
                </c:pt>
                <c:pt idx="207" formatCode="0.00%">
                  <c:v>0.69514937216163764</c:v>
                </c:pt>
                <c:pt idx="208" formatCode="0.00%">
                  <c:v>0.69481277401218022</c:v>
                </c:pt>
                <c:pt idx="209" formatCode="0.00%">
                  <c:v>0.69658502369725517</c:v>
                </c:pt>
                <c:pt idx="210" formatCode="0.00%">
                  <c:v>0.69877856645950853</c:v>
                </c:pt>
              </c:numCache>
            </c:numRef>
          </c:val>
          <c:extLst>
            <c:ext xmlns:c16="http://schemas.microsoft.com/office/drawing/2014/chart" uri="{C3380CC4-5D6E-409C-BE32-E72D297353CC}">
              <c16:uniqueId val="{00000001-A0A6-4948-BE2B-CF80119F27A6}"/>
            </c:ext>
          </c:extLst>
        </c:ser>
        <c:dLbls>
          <c:showLegendKey val="0"/>
          <c:showVal val="0"/>
          <c:showCatName val="0"/>
          <c:showSerName val="0"/>
          <c:showPercent val="0"/>
          <c:showBubbleSize val="0"/>
        </c:dLbls>
        <c:gapWidth val="0"/>
        <c:axId val="1806441871"/>
        <c:axId val="1806438991"/>
        <c:extLst>
          <c:ext xmlns:c15="http://schemas.microsoft.com/office/drawing/2012/chart" uri="{02D57815-91ED-43cb-92C2-25804820EDAC}">
            <c15:filteredBarSeries>
              <c15:ser>
                <c:idx val="2"/>
                <c:order val="2"/>
                <c:tx>
                  <c:strRef>
                    <c:extLst>
                      <c:ext uri="{02D57815-91ED-43cb-92C2-25804820EDAC}">
                        <c15:formulaRef>
                          <c15:sqref>MORA!$D$2</c15:sqref>
                        </c15:formulaRef>
                      </c:ext>
                    </c:extLst>
                    <c:strCache>
                      <c:ptCount val="1"/>
                      <c:pt idx="0">
                        <c:v>COMPRAS FRECUENTES</c:v>
                      </c:pt>
                    </c:strCache>
                  </c:strRef>
                </c:tx>
                <c:spPr>
                  <a:solidFill>
                    <a:schemeClr val="accent3"/>
                  </a:solidFill>
                  <a:ln>
                    <a:noFill/>
                  </a:ln>
                  <a:effectLst/>
                </c:spPr>
                <c:invertIfNegative val="0"/>
                <c:cat>
                  <c:numRef>
                    <c:extLst>
                      <c:ext uri="{02D57815-91ED-43cb-92C2-25804820EDAC}">
                        <c15:formulaRef>
                          <c15:sqref>MORA!$A$3:$A$213</c15:sqref>
                        </c15:formulaRef>
                      </c:ext>
                    </c:extLst>
                    <c:numCache>
                      <c:formatCode>mmm\-yy</c:formatCode>
                      <c:ptCount val="211"/>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numCache>
                  </c:numRef>
                </c:cat>
                <c:val>
                  <c:numRef>
                    <c:extLst>
                      <c:ext uri="{02D57815-91ED-43cb-92C2-25804820EDAC}">
                        <c15:formulaRef>
                          <c15:sqref>MORA!$D$3:$D$213</c15:sqref>
                        </c15:formulaRef>
                      </c:ext>
                    </c:extLst>
                    <c:numCache>
                      <c:formatCode>0.00%</c:formatCode>
                      <c:ptCount val="211"/>
                      <c:pt idx="0">
                        <c:v>0.64121532308395846</c:v>
                      </c:pt>
                      <c:pt idx="1">
                        <c:v>0.64582566267948771</c:v>
                      </c:pt>
                      <c:pt idx="2">
                        <c:v>0.67053665337626522</c:v>
                      </c:pt>
                      <c:pt idx="3">
                        <c:v>0.66107430625726227</c:v>
                      </c:pt>
                      <c:pt idx="4">
                        <c:v>0.67084741516002566</c:v>
                      </c:pt>
                      <c:pt idx="5">
                        <c:v>0.65072372673860501</c:v>
                      </c:pt>
                      <c:pt idx="6">
                        <c:v>0.61000172414332776</c:v>
                      </c:pt>
                      <c:pt idx="7">
                        <c:v>0.65897653050822258</c:v>
                      </c:pt>
                      <c:pt idx="8">
                        <c:v>0.6477378087024005</c:v>
                      </c:pt>
                      <c:pt idx="9">
                        <c:v>0.65891575861234208</c:v>
                      </c:pt>
                      <c:pt idx="10">
                        <c:v>0.64338337548065638</c:v>
                      </c:pt>
                      <c:pt idx="11">
                        <c:v>0.7019194883067903</c:v>
                      </c:pt>
                      <c:pt idx="12">
                        <c:v>0.64026191994676862</c:v>
                      </c:pt>
                      <c:pt idx="13">
                        <c:v>0.62005188001658851</c:v>
                      </c:pt>
                      <c:pt idx="14">
                        <c:v>0.61736156259932728</c:v>
                      </c:pt>
                      <c:pt idx="15">
                        <c:v>0.64536081782609378</c:v>
                      </c:pt>
                      <c:pt idx="16">
                        <c:v>0.63354175799336221</c:v>
                      </c:pt>
                      <c:pt idx="17">
                        <c:v>0.63166884649906052</c:v>
                      </c:pt>
                      <c:pt idx="18">
                        <c:v>0.64940996615293545</c:v>
                      </c:pt>
                      <c:pt idx="19">
                        <c:v>0.633629803444131</c:v>
                      </c:pt>
                      <c:pt idx="20">
                        <c:v>0.63843530501326884</c:v>
                      </c:pt>
                      <c:pt idx="21">
                        <c:v>0.65222411140377612</c:v>
                      </c:pt>
                      <c:pt idx="22">
                        <c:v>0.62660249060670647</c:v>
                      </c:pt>
                      <c:pt idx="23">
                        <c:v>0.63869939424463618</c:v>
                      </c:pt>
                      <c:pt idx="24">
                        <c:v>0.61599999364925728</c:v>
                      </c:pt>
                      <c:pt idx="25">
                        <c:v>0.62761310007280224</c:v>
                      </c:pt>
                      <c:pt idx="26">
                        <c:v>0.6227679084616059</c:v>
                      </c:pt>
                      <c:pt idx="27">
                        <c:v>0.63613562926843381</c:v>
                      </c:pt>
                      <c:pt idx="28">
                        <c:v>0.63219067258913164</c:v>
                      </c:pt>
                      <c:pt idx="29">
                        <c:v>0.63361268269246496</c:v>
                      </c:pt>
                      <c:pt idx="30">
                        <c:v>0.64892881500161081</c:v>
                      </c:pt>
                      <c:pt idx="31">
                        <c:v>0.63108578543790006</c:v>
                      </c:pt>
                      <c:pt idx="32">
                        <c:v>0.65258166924418759</c:v>
                      </c:pt>
                      <c:pt idx="33">
                        <c:v>0.63837251647893112</c:v>
                      </c:pt>
                      <c:pt idx="34">
                        <c:v>0.63385413634392895</c:v>
                      </c:pt>
                      <c:pt idx="35">
                        <c:v>0.65169005609948583</c:v>
                      </c:pt>
                      <c:pt idx="36">
                        <c:v>0.62550388263685641</c:v>
                      </c:pt>
                      <c:pt idx="37">
                        <c:v>0.64022050216201243</c:v>
                      </c:pt>
                      <c:pt idx="38">
                        <c:v>0.65284009186246417</c:v>
                      </c:pt>
                      <c:pt idx="39">
                        <c:v>0.6528442495798007</c:v>
                      </c:pt>
                      <c:pt idx="40">
                        <c:v>0.64626842325714617</c:v>
                      </c:pt>
                      <c:pt idx="41">
                        <c:v>0.66242358102161791</c:v>
                      </c:pt>
                      <c:pt idx="42">
                        <c:v>0.64361224626638958</c:v>
                      </c:pt>
                      <c:pt idx="43">
                        <c:v>0.65901778061359595</c:v>
                      </c:pt>
                      <c:pt idx="44">
                        <c:v>0.66015051848668227</c:v>
                      </c:pt>
                      <c:pt idx="45">
                        <c:v>0.65773957360349533</c:v>
                      </c:pt>
                      <c:pt idx="46">
                        <c:v>0.66240425655680879</c:v>
                      </c:pt>
                      <c:pt idx="47">
                        <c:v>0.67016098745055208</c:v>
                      </c:pt>
                      <c:pt idx="48">
                        <c:v>0.63730518004682257</c:v>
                      </c:pt>
                      <c:pt idx="49">
                        <c:v>0.6438591322427768</c:v>
                      </c:pt>
                      <c:pt idx="50">
                        <c:v>0.66036312374901596</c:v>
                      </c:pt>
                      <c:pt idx="51">
                        <c:v>0.65637534395238206</c:v>
                      </c:pt>
                      <c:pt idx="52">
                        <c:v>0.67538753423799203</c:v>
                      </c:pt>
                      <c:pt idx="53">
                        <c:v>0.66795777152880198</c:v>
                      </c:pt>
                      <c:pt idx="54">
                        <c:v>0.65744863347914106</c:v>
                      </c:pt>
                      <c:pt idx="55">
                        <c:v>0.66507756653823391</c:v>
                      </c:pt>
                      <c:pt idx="56">
                        <c:v>0.66180491242584882</c:v>
                      </c:pt>
                      <c:pt idx="57">
                        <c:v>0.66514767796584595</c:v>
                      </c:pt>
                      <c:pt idx="58">
                        <c:v>0.66209478274591671</c:v>
                      </c:pt>
                      <c:pt idx="59">
                        <c:v>0.67335903965169541</c:v>
                      </c:pt>
                      <c:pt idx="60">
                        <c:v>0.64376259166275895</c:v>
                      </c:pt>
                      <c:pt idx="61">
                        <c:v>0.65713869795625779</c:v>
                      </c:pt>
                      <c:pt idx="62">
                        <c:v>0.66738363909411169</c:v>
                      </c:pt>
                      <c:pt idx="63">
                        <c:v>0.66317329561318594</c:v>
                      </c:pt>
                      <c:pt idx="64">
                        <c:v>0.66934017849388661</c:v>
                      </c:pt>
                      <c:pt idx="65">
                        <c:v>0.65992487079947104</c:v>
                      </c:pt>
                      <c:pt idx="66">
                        <c:v>0.66038315649648249</c:v>
                      </c:pt>
                      <c:pt idx="67">
                        <c:v>0.66954905922263108</c:v>
                      </c:pt>
                      <c:pt idx="68">
                        <c:v>0.65936944933782826</c:v>
                      </c:pt>
                      <c:pt idx="69">
                        <c:v>0.65073164472269518</c:v>
                      </c:pt>
                      <c:pt idx="70">
                        <c:v>0.67715067715503874</c:v>
                      </c:pt>
                      <c:pt idx="71">
                        <c:v>0.65832163483697426</c:v>
                      </c:pt>
                      <c:pt idx="72">
                        <c:v>0.63458424267849667</c:v>
                      </c:pt>
                      <c:pt idx="73">
                        <c:v>0.64909560788662224</c:v>
                      </c:pt>
                      <c:pt idx="74">
                        <c:v>0.65902834862226367</c:v>
                      </c:pt>
                      <c:pt idx="75">
                        <c:v>0.65843208293099698</c:v>
                      </c:pt>
                      <c:pt idx="76">
                        <c:v>0.66236790378255372</c:v>
                      </c:pt>
                      <c:pt idx="77">
                        <c:v>0.65299814038593906</c:v>
                      </c:pt>
                      <c:pt idx="78">
                        <c:v>0.66436693257671076</c:v>
                      </c:pt>
                      <c:pt idx="79">
                        <c:v>0.67457184879171828</c:v>
                      </c:pt>
                      <c:pt idx="80">
                        <c:v>0.66359085927914041</c:v>
                      </c:pt>
                      <c:pt idx="81">
                        <c:v>0.64965634173303477</c:v>
                      </c:pt>
                      <c:pt idx="82">
                        <c:v>0.66912782996595488</c:v>
                      </c:pt>
                      <c:pt idx="83">
                        <c:v>0.65641960155742185</c:v>
                      </c:pt>
                      <c:pt idx="84">
                        <c:v>0.62302804997433925</c:v>
                      </c:pt>
                      <c:pt idx="85">
                        <c:v>0.66234416757448344</c:v>
                      </c:pt>
                      <c:pt idx="86">
                        <c:v>0.66050458488098474</c:v>
                      </c:pt>
                      <c:pt idx="87">
                        <c:v>0.65884288226350929</c:v>
                      </c:pt>
                      <c:pt idx="88">
                        <c:v>0.6681751424666168</c:v>
                      </c:pt>
                      <c:pt idx="89">
                        <c:v>0.65091887753207978</c:v>
                      </c:pt>
                      <c:pt idx="90">
                        <c:v>0.66086042225172015</c:v>
                      </c:pt>
                      <c:pt idx="91">
                        <c:v>0.67637909742942881</c:v>
                      </c:pt>
                      <c:pt idx="92">
                        <c:v>0.66138082319507963</c:v>
                      </c:pt>
                      <c:pt idx="93">
                        <c:v>0.65486098945379867</c:v>
                      </c:pt>
                      <c:pt idx="94">
                        <c:v>0.68198230319625863</c:v>
                      </c:pt>
                      <c:pt idx="95">
                        <c:v>0.66207233341214178</c:v>
                      </c:pt>
                      <c:pt idx="96">
                        <c:v>0.61514091994635101</c:v>
                      </c:pt>
                      <c:pt idx="97">
                        <c:v>0.66981334628233913</c:v>
                      </c:pt>
                      <c:pt idx="98">
                        <c:v>0.66558112475817299</c:v>
                      </c:pt>
                      <c:pt idx="99">
                        <c:v>0.65064178874133471</c:v>
                      </c:pt>
                      <c:pt idx="100">
                        <c:v>0.6682884351870142</c:v>
                      </c:pt>
                      <c:pt idx="101">
                        <c:v>0.64638301066340165</c:v>
                      </c:pt>
                      <c:pt idx="102">
                        <c:v>0.66794407926244004</c:v>
                      </c:pt>
                      <c:pt idx="103">
                        <c:v>0.66142653966873266</c:v>
                      </c:pt>
                      <c:pt idx="104">
                        <c:v>0.64921693501764888</c:v>
                      </c:pt>
                      <c:pt idx="105">
                        <c:v>0.64206096752304698</c:v>
                      </c:pt>
                      <c:pt idx="106">
                        <c:v>0.67014518615212226</c:v>
                      </c:pt>
                      <c:pt idx="107">
                        <c:v>0.66187992318151778</c:v>
                      </c:pt>
                      <c:pt idx="108">
                        <c:v>0.61337500311252469</c:v>
                      </c:pt>
                      <c:pt idx="109">
                        <c:v>0.68267179547762191</c:v>
                      </c:pt>
                      <c:pt idx="110">
                        <c:v>0.67271955957202734</c:v>
                      </c:pt>
                      <c:pt idx="111">
                        <c:v>0.64575730757525041</c:v>
                      </c:pt>
                      <c:pt idx="112">
                        <c:v>0.68368833617859726</c:v>
                      </c:pt>
                      <c:pt idx="113">
                        <c:v>0.64889075890746661</c:v>
                      </c:pt>
                      <c:pt idx="114">
                        <c:v>0.68326854715544583</c:v>
                      </c:pt>
                      <c:pt idx="115">
                        <c:v>0.66903423120844996</c:v>
                      </c:pt>
                      <c:pt idx="116">
                        <c:v>0.64922759214495451</c:v>
                      </c:pt>
                      <c:pt idx="117">
                        <c:v>0.64480851751458323</c:v>
                      </c:pt>
                      <c:pt idx="118">
                        <c:v>0.67062323545347791</c:v>
                      </c:pt>
                      <c:pt idx="119">
                        <c:v>0.67103217958582562</c:v>
                      </c:pt>
                      <c:pt idx="120">
                        <c:v>0.61230139217898016</c:v>
                      </c:pt>
                      <c:pt idx="121">
                        <c:v>0.70058522263208334</c:v>
                      </c:pt>
                      <c:pt idx="122">
                        <c:v>0.67183612557327321</c:v>
                      </c:pt>
                      <c:pt idx="123">
                        <c:v>0.64358571605377501</c:v>
                      </c:pt>
                      <c:pt idx="124">
                        <c:v>0.67471689175519389</c:v>
                      </c:pt>
                      <c:pt idx="125">
                        <c:v>0.64611605580281317</c:v>
                      </c:pt>
                      <c:pt idx="126">
                        <c:v>0.67498760671310665</c:v>
                      </c:pt>
                      <c:pt idx="127">
                        <c:v>0.66782813236965877</c:v>
                      </c:pt>
                      <c:pt idx="128">
                        <c:v>0.65370817032705886</c:v>
                      </c:pt>
                      <c:pt idx="129">
                        <c:v>0.64770212886190814</c:v>
                      </c:pt>
                      <c:pt idx="130">
                        <c:v>0.68422710660723951</c:v>
                      </c:pt>
                      <c:pt idx="131">
                        <c:v>0.67654722780549104</c:v>
                      </c:pt>
                      <c:pt idx="132">
                        <c:v>0.60628831948679451</c:v>
                      </c:pt>
                      <c:pt idx="133">
                        <c:v>0.70940796171373366</c:v>
                      </c:pt>
                      <c:pt idx="134">
                        <c:v>0.67752129901840263</c:v>
                      </c:pt>
                      <c:pt idx="135">
                        <c:v>0.64680126832968476</c:v>
                      </c:pt>
                      <c:pt idx="136">
                        <c:v>0.69315291696750458</c:v>
                      </c:pt>
                      <c:pt idx="137">
                        <c:v>0.65469830036214627</c:v>
                      </c:pt>
                      <c:pt idx="138">
                        <c:v>0.68204102588782956</c:v>
                      </c:pt>
                      <c:pt idx="139">
                        <c:v>0.67474715192470547</c:v>
                      </c:pt>
                      <c:pt idx="140">
                        <c:v>0.66770201215218639</c:v>
                      </c:pt>
                      <c:pt idx="141">
                        <c:v>0.65299696229779303</c:v>
                      </c:pt>
                      <c:pt idx="142">
                        <c:v>0.70256473423101151</c:v>
                      </c:pt>
                      <c:pt idx="143">
                        <c:v>0.70013116600377456</c:v>
                      </c:pt>
                      <c:pt idx="144">
                        <c:v>0.60818901180779805</c:v>
                      </c:pt>
                      <c:pt idx="145">
                        <c:v>0.74231629660884091</c:v>
                      </c:pt>
                      <c:pt idx="146">
                        <c:v>0.6952251299032558</c:v>
                      </c:pt>
                      <c:pt idx="147">
                        <c:v>0.65682277969969249</c:v>
                      </c:pt>
                      <c:pt idx="148">
                        <c:v>0.70590716862404945</c:v>
                      </c:pt>
                      <c:pt idx="149">
                        <c:v>0.66859122799401349</c:v>
                      </c:pt>
                      <c:pt idx="150">
                        <c:v>0.72106304845219815</c:v>
                      </c:pt>
                      <c:pt idx="151">
                        <c:v>0.70361217701790713</c:v>
                      </c:pt>
                      <c:pt idx="152">
                        <c:v>0.7007859064965769</c:v>
                      </c:pt>
                      <c:pt idx="153">
                        <c:v>0.6747935146123506</c:v>
                      </c:pt>
                      <c:pt idx="154">
                        <c:v>0.73904766043239112</c:v>
                      </c:pt>
                      <c:pt idx="155">
                        <c:v>0.71077312002022863</c:v>
                      </c:pt>
                      <c:pt idx="156">
                        <c:v>0.611240532592916</c:v>
                      </c:pt>
                      <c:pt idx="157">
                        <c:v>0.79302187964944248</c:v>
                      </c:pt>
                      <c:pt idx="158">
                        <c:v>0.80677647884202441</c:v>
                      </c:pt>
                      <c:pt idx="159">
                        <c:v>0.67959998097720109</c:v>
                      </c:pt>
                      <c:pt idx="160">
                        <c:v>0.69007129664747724</c:v>
                      </c:pt>
                      <c:pt idx="161">
                        <c:v>0.65609967030209093</c:v>
                      </c:pt>
                      <c:pt idx="162">
                        <c:v>0.67898870397547773</c:v>
                      </c:pt>
                      <c:pt idx="163">
                        <c:v>0.67593524252030035</c:v>
                      </c:pt>
                      <c:pt idx="164">
                        <c:v>0.67105528404167214</c:v>
                      </c:pt>
                      <c:pt idx="165">
                        <c:v>0.66209252035295796</c:v>
                      </c:pt>
                      <c:pt idx="166">
                        <c:v>0.70597143243679816</c:v>
                      </c:pt>
                      <c:pt idx="167">
                        <c:v>0.70006840805271064</c:v>
                      </c:pt>
                      <c:pt idx="168">
                        <c:v>0.62513455553760888</c:v>
                      </c:pt>
                      <c:pt idx="169">
                        <c:v>0.74923916924627998</c:v>
                      </c:pt>
                      <c:pt idx="170">
                        <c:v>0.69503024261394064</c:v>
                      </c:pt>
                      <c:pt idx="171">
                        <c:v>0.64668364781944909</c:v>
                      </c:pt>
                      <c:pt idx="172">
                        <c:v>0.72685275633941482</c:v>
                      </c:pt>
                      <c:pt idx="173">
                        <c:v>0.6766117041307893</c:v>
                      </c:pt>
                      <c:pt idx="174">
                        <c:v>0.72394050128339738</c:v>
                      </c:pt>
                      <c:pt idx="175">
                        <c:v>0.72538425236962334</c:v>
                      </c:pt>
                      <c:pt idx="176">
                        <c:v>0.71995626063800733</c:v>
                      </c:pt>
                      <c:pt idx="177">
                        <c:v>0.6976979374862925</c:v>
                      </c:pt>
                      <c:pt idx="178">
                        <c:v>0.76371909440487862</c:v>
                      </c:pt>
                      <c:pt idx="179">
                        <c:v>0.72934949303841234</c:v>
                      </c:pt>
                      <c:pt idx="180">
                        <c:v>0.64923090566751429</c:v>
                      </c:pt>
                      <c:pt idx="181">
                        <c:v>0.8434530220980665</c:v>
                      </c:pt>
                      <c:pt idx="182">
                        <c:v>0.75929582606257151</c:v>
                      </c:pt>
                      <c:pt idx="183">
                        <c:v>0.67806748519343452</c:v>
                      </c:pt>
                      <c:pt idx="184">
                        <c:v>0.75752222778991629</c:v>
                      </c:pt>
                      <c:pt idx="185">
                        <c:v>0.70736533031692694</c:v>
                      </c:pt>
                      <c:pt idx="186">
                        <c:v>0.71727491445528546</c:v>
                      </c:pt>
                      <c:pt idx="187">
                        <c:v>0.72465399284638976</c:v>
                      </c:pt>
                      <c:pt idx="188">
                        <c:v>0.70896825142109798</c:v>
                      </c:pt>
                      <c:pt idx="189">
                        <c:v>0.68487158813275761</c:v>
                      </c:pt>
                      <c:pt idx="190">
                        <c:v>0.72868107811419336</c:v>
                      </c:pt>
                      <c:pt idx="191">
                        <c:v>0.71124574693604514</c:v>
                      </c:pt>
                      <c:pt idx="192">
                        <c:v>0.64226307830260188</c:v>
                      </c:pt>
                      <c:pt idx="193">
                        <c:v>0.7430469274192969</c:v>
                      </c:pt>
                      <c:pt idx="194">
                        <c:v>0.68014588561041711</c:v>
                      </c:pt>
                      <c:pt idx="195">
                        <c:v>0.6518451124261746</c:v>
                      </c:pt>
                      <c:pt idx="196">
                        <c:v>0.73103143224957734</c:v>
                      </c:pt>
                      <c:pt idx="197">
                        <c:v>0.67448414477726626</c:v>
                      </c:pt>
                      <c:pt idx="198">
                        <c:v>0.68111972652929231</c:v>
                      </c:pt>
                      <c:pt idx="199">
                        <c:v>0.69407769930041474</c:v>
                      </c:pt>
                      <c:pt idx="200">
                        <c:v>0.68918582930147687</c:v>
                      </c:pt>
                      <c:pt idx="201">
                        <c:v>0.67972367563989322</c:v>
                      </c:pt>
                      <c:pt idx="202">
                        <c:v>0.74594005618820558</c:v>
                      </c:pt>
                      <c:pt idx="203">
                        <c:v>0.7069067974610016</c:v>
                      </c:pt>
                      <c:pt idx="204">
                        <c:v>0.64058803950330023</c:v>
                      </c:pt>
                      <c:pt idx="205">
                        <c:v>0.74141004603304539</c:v>
                      </c:pt>
                      <c:pt idx="206">
                        <c:v>0.69154573700109567</c:v>
                      </c:pt>
                      <c:pt idx="207">
                        <c:v>0.6657792819550834</c:v>
                      </c:pt>
                      <c:pt idx="208">
                        <c:v>0.72699225445608728</c:v>
                      </c:pt>
                      <c:pt idx="209">
                        <c:v>0.69575114099816648</c:v>
                      </c:pt>
                      <c:pt idx="210">
                        <c:v>0.70744223967633102</c:v>
                      </c:pt>
                    </c:numCache>
                  </c:numRef>
                </c:val>
                <c:extLst>
                  <c:ext xmlns:c16="http://schemas.microsoft.com/office/drawing/2014/chart" uri="{C3380CC4-5D6E-409C-BE32-E72D297353CC}">
                    <c16:uniqueId val="{00000007-A0A6-4948-BE2B-CF80119F27A6}"/>
                  </c:ext>
                </c:extLst>
              </c15:ser>
            </c15:filteredBarSeries>
          </c:ext>
        </c:extLst>
      </c:barChart>
      <c:lineChart>
        <c:grouping val="standard"/>
        <c:varyColors val="0"/>
        <c:ser>
          <c:idx val="5"/>
          <c:order val="5"/>
          <c:tx>
            <c:strRef>
              <c:f>MORA!$G$2</c:f>
              <c:strCache>
                <c:ptCount val="1"/>
                <c:pt idx="0">
                  <c:v>INGRESO DISPONIBLE (PROMEDIO 12 MESES MÓVIL)</c:v>
                </c:pt>
              </c:strCache>
            </c:strRef>
          </c:tx>
          <c:spPr>
            <a:ln w="38100" cap="rnd">
              <a:solidFill>
                <a:srgbClr val="004D98"/>
              </a:solidFill>
              <a:round/>
            </a:ln>
            <a:effectLst/>
          </c:spPr>
          <c:marker>
            <c:symbol val="none"/>
          </c:marker>
          <c:dLbls>
            <c:dLbl>
              <c:idx val="210"/>
              <c:layout>
                <c:manualLayout>
                  <c:x val="-7.3084150493984923E-2"/>
                  <c:y val="-4.899646571593358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A0A6-4948-BE2B-CF80119F27A6}"/>
                </c:ext>
              </c:extLst>
            </c:dLbl>
            <c:numFmt formatCode="0.0%" sourceLinked="0"/>
            <c:spPr>
              <a:noFill/>
              <a:ln>
                <a:noFill/>
              </a:ln>
              <a:effectLst/>
            </c:spPr>
            <c:txPr>
              <a:bodyPr rot="0" spcFirstLastPara="1" vertOverflow="ellipsis" vert="horz" wrap="square" anchor="ctr" anchorCtr="1"/>
              <a:lstStyle/>
              <a:p>
                <a:pPr>
                  <a:defRPr sz="1600" b="1" i="0" u="none" strike="noStrike" kern="1200" baseline="0">
                    <a:solidFill>
                      <a:srgbClr val="004D98"/>
                    </a:solidFill>
                    <a:latin typeface="ITC Kabel" panose="02000503000000000000" pitchFamily="50" charset="0"/>
                    <a:ea typeface="+mn-ea"/>
                    <a:cs typeface="+mn-cs"/>
                  </a:defRPr>
                </a:pPr>
                <a:endParaRPr lang="es-CO"/>
              </a:p>
            </c:txPr>
            <c:showLegendKey val="0"/>
            <c:showVal val="0"/>
            <c:showCatName val="0"/>
            <c:showSerName val="0"/>
            <c:showPercent val="0"/>
            <c:showBubbleSize val="0"/>
            <c:extLst>
              <c:ext xmlns:c15="http://schemas.microsoft.com/office/drawing/2012/chart" uri="{CE6537A1-D6FC-4f65-9D91-7224C49458BB}">
                <c15:showLeaderLines val="0"/>
              </c:ext>
            </c:extLst>
          </c:dLbls>
          <c:cat>
            <c:numRef>
              <c:f>MORA!$A$3:$A$213</c:f>
              <c:numCache>
                <c:formatCode>mmm\-yy</c:formatCode>
                <c:ptCount val="211"/>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numCache>
            </c:numRef>
          </c:cat>
          <c:val>
            <c:numRef>
              <c:f>MORA!$G$3:$G$213</c:f>
              <c:numCache>
                <c:formatCode>General</c:formatCode>
                <c:ptCount val="211"/>
                <c:pt idx="11" formatCode="0.00%">
                  <c:v>0.26863734878823986</c:v>
                </c:pt>
                <c:pt idx="12" formatCode="0.00%">
                  <c:v>0.26732555990261969</c:v>
                </c:pt>
                <c:pt idx="13" formatCode="0.00%">
                  <c:v>0.2680853344447009</c:v>
                </c:pt>
                <c:pt idx="14" formatCode="0.00%">
                  <c:v>0.2713988562597956</c:v>
                </c:pt>
                <c:pt idx="15" formatCode="0.00%">
                  <c:v>0.27116874735386309</c:v>
                </c:pt>
                <c:pt idx="16" formatCode="0.00%">
                  <c:v>0.2731467159950014</c:v>
                </c:pt>
                <c:pt idx="17" formatCode="0.00%">
                  <c:v>0.27358033007395327</c:v>
                </c:pt>
                <c:pt idx="18" formatCode="0.00%">
                  <c:v>0.26925622733732557</c:v>
                </c:pt>
                <c:pt idx="19" formatCode="0.00%">
                  <c:v>0.27059157819966428</c:v>
                </c:pt>
                <c:pt idx="20" formatCode="0.00%">
                  <c:v>0.27056762925746208</c:v>
                </c:pt>
                <c:pt idx="21" formatCode="0.00%">
                  <c:v>0.27039740626689834</c:v>
                </c:pt>
                <c:pt idx="22" formatCode="0.00%">
                  <c:v>0.2713039829038516</c:v>
                </c:pt>
                <c:pt idx="23" formatCode="0.00%">
                  <c:v>0.27615972063891675</c:v>
                </c:pt>
                <c:pt idx="24" formatCode="0.00%">
                  <c:v>0.27783447969660635</c:v>
                </c:pt>
                <c:pt idx="25" formatCode="0.00%">
                  <c:v>0.27692028274630481</c:v>
                </c:pt>
                <c:pt idx="26" formatCode="0.00%">
                  <c:v>0.27627018755019783</c:v>
                </c:pt>
                <c:pt idx="27" formatCode="0.00%">
                  <c:v>0.2772268822520822</c:v>
                </c:pt>
                <c:pt idx="28" formatCode="0.00%">
                  <c:v>0.27747237624889048</c:v>
                </c:pt>
                <c:pt idx="29" formatCode="0.00%">
                  <c:v>0.27753083209723517</c:v>
                </c:pt>
                <c:pt idx="30" formatCode="0.00%">
                  <c:v>0.27774883986086696</c:v>
                </c:pt>
                <c:pt idx="31" formatCode="0.00%">
                  <c:v>0.27823462528126719</c:v>
                </c:pt>
                <c:pt idx="32" formatCode="0.00%">
                  <c:v>0.27710604322296001</c:v>
                </c:pt>
                <c:pt idx="33" formatCode="0.00%">
                  <c:v>0.27870405984998498</c:v>
                </c:pt>
                <c:pt idx="34" formatCode="0.00%">
                  <c:v>0.27828365633773172</c:v>
                </c:pt>
                <c:pt idx="35" formatCode="0.00%">
                  <c:v>0.27734394735106177</c:v>
                </c:pt>
                <c:pt idx="36" formatCode="0.00%">
                  <c:v>0.2766800516420822</c:v>
                </c:pt>
                <c:pt idx="37" formatCode="0.00%">
                  <c:v>0.27567307984926109</c:v>
                </c:pt>
                <c:pt idx="38" formatCode="0.00%">
                  <c:v>0.2729953305991491</c:v>
                </c:pt>
                <c:pt idx="39" formatCode="0.00%">
                  <c:v>0.27148005240596801</c:v>
                </c:pt>
                <c:pt idx="40" formatCode="0.00%">
                  <c:v>0.27017836662735628</c:v>
                </c:pt>
                <c:pt idx="41" formatCode="0.00%">
                  <c:v>0.2673929491003651</c:v>
                </c:pt>
                <c:pt idx="42" formatCode="0.00%">
                  <c:v>0.26781744700547483</c:v>
                </c:pt>
                <c:pt idx="43" formatCode="0.00%">
                  <c:v>0.26502243853995516</c:v>
                </c:pt>
                <c:pt idx="44" formatCode="0.00%">
                  <c:v>0.26402745708633346</c:v>
                </c:pt>
                <c:pt idx="45" formatCode="0.00%">
                  <c:v>0.2617857399759948</c:v>
                </c:pt>
                <c:pt idx="46" formatCode="0.00%">
                  <c:v>0.25874840867719762</c:v>
                </c:pt>
                <c:pt idx="47" formatCode="0.00%">
                  <c:v>0.25663249089057572</c:v>
                </c:pt>
                <c:pt idx="48" formatCode="0.00%">
                  <c:v>0.25502196142655981</c:v>
                </c:pt>
                <c:pt idx="49" formatCode="0.00%">
                  <c:v>0.25408272562807316</c:v>
                </c:pt>
                <c:pt idx="50" formatCode="0.00%">
                  <c:v>0.25264009522337016</c:v>
                </c:pt>
                <c:pt idx="51" formatCode="0.00%">
                  <c:v>0.2513342328355907</c:v>
                </c:pt>
                <c:pt idx="52" formatCode="0.00%">
                  <c:v>0.24750953875871826</c:v>
                </c:pt>
                <c:pt idx="53" formatCode="0.00%">
                  <c:v>0.24580288072964418</c:v>
                </c:pt>
                <c:pt idx="54" formatCode="0.00%">
                  <c:v>0.24351827768894982</c:v>
                </c:pt>
                <c:pt idx="55" formatCode="0.00%">
                  <c:v>0.24175068925846421</c:v>
                </c:pt>
                <c:pt idx="56" formatCode="0.00%">
                  <c:v>0.2403413895219971</c:v>
                </c:pt>
                <c:pt idx="57" formatCode="0.00%">
                  <c:v>0.23843991253160776</c:v>
                </c:pt>
                <c:pt idx="58" formatCode="0.00%">
                  <c:v>0.23722914670907611</c:v>
                </c:pt>
                <c:pt idx="59" formatCode="0.00%">
                  <c:v>0.23591044554069976</c:v>
                </c:pt>
                <c:pt idx="60" formatCode="0.00%">
                  <c:v>0.23416894492417492</c:v>
                </c:pt>
                <c:pt idx="61" formatCode="0.00%">
                  <c:v>0.23167694438341854</c:v>
                </c:pt>
                <c:pt idx="62" formatCode="0.00%">
                  <c:v>0.22950832184061523</c:v>
                </c:pt>
                <c:pt idx="63" formatCode="0.00%">
                  <c:v>0.22754593018113836</c:v>
                </c:pt>
                <c:pt idx="64" formatCode="0.00%">
                  <c:v>0.22685832172403475</c:v>
                </c:pt>
                <c:pt idx="65" formatCode="0.00%">
                  <c:v>0.22630960615700146</c:v>
                </c:pt>
                <c:pt idx="66" formatCode="0.00%">
                  <c:v>0.22501214756366697</c:v>
                </c:pt>
                <c:pt idx="67" formatCode="0.00%">
                  <c:v>0.22333514840027532</c:v>
                </c:pt>
                <c:pt idx="68" formatCode="0.00%">
                  <c:v>0.22239624155228491</c:v>
                </c:pt>
                <c:pt idx="69" formatCode="0.00%">
                  <c:v>0.22268390129685575</c:v>
                </c:pt>
                <c:pt idx="70" formatCode="0.00%">
                  <c:v>0.22000827627841266</c:v>
                </c:pt>
                <c:pt idx="71" formatCode="0.00%">
                  <c:v>0.22052120548238463</c:v>
                </c:pt>
                <c:pt idx="72" formatCode="0.00%">
                  <c:v>0.22045400170340859</c:v>
                </c:pt>
                <c:pt idx="73" formatCode="0.00%">
                  <c:v>0.22020700113934624</c:v>
                </c:pt>
                <c:pt idx="74" formatCode="0.00%">
                  <c:v>0.22027104280457444</c:v>
                </c:pt>
                <c:pt idx="75" formatCode="0.00%">
                  <c:v>0.22000188901035697</c:v>
                </c:pt>
                <c:pt idx="76" formatCode="0.00%">
                  <c:v>0.22003843835506043</c:v>
                </c:pt>
                <c:pt idx="77" formatCode="0.00%">
                  <c:v>0.22020518450695967</c:v>
                </c:pt>
                <c:pt idx="78" formatCode="0.00%">
                  <c:v>0.21948986232347292</c:v>
                </c:pt>
                <c:pt idx="79" formatCode="0.00%">
                  <c:v>0.21850175431209862</c:v>
                </c:pt>
                <c:pt idx="80" formatCode="0.00%">
                  <c:v>0.21757251701473046</c:v>
                </c:pt>
                <c:pt idx="81" formatCode="0.00%">
                  <c:v>0.21718969739851149</c:v>
                </c:pt>
                <c:pt idx="82" formatCode="0.00%">
                  <c:v>0.21750831746317134</c:v>
                </c:pt>
                <c:pt idx="83" formatCode="0.00%">
                  <c:v>0.21755275558282339</c:v>
                </c:pt>
                <c:pt idx="84" formatCode="0.00%">
                  <c:v>0.21834797265634487</c:v>
                </c:pt>
                <c:pt idx="85" formatCode="0.00%">
                  <c:v>0.216788308587368</c:v>
                </c:pt>
                <c:pt idx="86" formatCode="0.00%">
                  <c:v>0.21636196660498855</c:v>
                </c:pt>
                <c:pt idx="87" formatCode="0.00%">
                  <c:v>0.21606324057945292</c:v>
                </c:pt>
                <c:pt idx="88" formatCode="0.00%">
                  <c:v>0.21513565696455031</c:v>
                </c:pt>
                <c:pt idx="89" formatCode="0.00%">
                  <c:v>0.21485893325899205</c:v>
                </c:pt>
                <c:pt idx="90" formatCode="0.00%">
                  <c:v>0.21481576432516047</c:v>
                </c:pt>
                <c:pt idx="91" formatCode="0.00%">
                  <c:v>0.21414211179110057</c:v>
                </c:pt>
                <c:pt idx="92" formatCode="0.00%">
                  <c:v>0.21398939883582113</c:v>
                </c:pt>
                <c:pt idx="93" formatCode="0.00%">
                  <c:v>0.21322217728234491</c:v>
                </c:pt>
                <c:pt idx="94" formatCode="0.00%">
                  <c:v>0.21146227104933016</c:v>
                </c:pt>
                <c:pt idx="95" formatCode="0.00%">
                  <c:v>0.21065237094444489</c:v>
                </c:pt>
                <c:pt idx="96" formatCode="0.00%">
                  <c:v>0.21100075650851258</c:v>
                </c:pt>
                <c:pt idx="97" formatCode="0.00%">
                  <c:v>0.20987544837555819</c:v>
                </c:pt>
                <c:pt idx="98" formatCode="0.00%">
                  <c:v>0.2089848678462527</c:v>
                </c:pt>
                <c:pt idx="99" formatCode="0.00%">
                  <c:v>0.20936795192387114</c:v>
                </c:pt>
                <c:pt idx="100" formatCode="0.00%">
                  <c:v>0.20900278902354627</c:v>
                </c:pt>
                <c:pt idx="101" formatCode="0.00%">
                  <c:v>0.20911496438788194</c:v>
                </c:pt>
                <c:pt idx="102" formatCode="0.00%">
                  <c:v>0.20828385707651131</c:v>
                </c:pt>
                <c:pt idx="103" formatCode="0.00%">
                  <c:v>0.2095853330658406</c:v>
                </c:pt>
                <c:pt idx="104" formatCode="0.00%">
                  <c:v>0.21057267942403482</c:v>
                </c:pt>
                <c:pt idx="105" formatCode="0.00%">
                  <c:v>0.21165527095317746</c:v>
                </c:pt>
                <c:pt idx="106" formatCode="0.00%">
                  <c:v>0.21278123699438845</c:v>
                </c:pt>
                <c:pt idx="107" formatCode="0.00%">
                  <c:v>0.21290361553937587</c:v>
                </c:pt>
                <c:pt idx="108" formatCode="0.00%">
                  <c:v>0.21297518129728932</c:v>
                </c:pt>
                <c:pt idx="109" formatCode="0.00%">
                  <c:v>0.21169506734867882</c:v>
                </c:pt>
                <c:pt idx="110" formatCode="0.00%">
                  <c:v>0.21084204828434805</c:v>
                </c:pt>
                <c:pt idx="111" formatCode="0.00%">
                  <c:v>0.21110420230510077</c:v>
                </c:pt>
                <c:pt idx="112" formatCode="0.00%">
                  <c:v>0.20939769991410459</c:v>
                </c:pt>
                <c:pt idx="113" formatCode="0.00%">
                  <c:v>0.20881275005295388</c:v>
                </c:pt>
                <c:pt idx="114" formatCode="0.00%">
                  <c:v>0.20695477800362819</c:v>
                </c:pt>
                <c:pt idx="115" formatCode="0.00%">
                  <c:v>0.20548115288195226</c:v>
                </c:pt>
                <c:pt idx="116" formatCode="0.00%">
                  <c:v>0.20468206318506485</c:v>
                </c:pt>
                <c:pt idx="117" formatCode="0.00%">
                  <c:v>0.20347107185239363</c:v>
                </c:pt>
                <c:pt idx="118" formatCode="0.00%">
                  <c:v>0.20246675076870826</c:v>
                </c:pt>
                <c:pt idx="119" formatCode="0.00%">
                  <c:v>0.20081075074818858</c:v>
                </c:pt>
                <c:pt idx="120" formatCode="0.00%">
                  <c:v>0.19992348204343688</c:v>
                </c:pt>
                <c:pt idx="121" formatCode="0.00%">
                  <c:v>0.1968560643857972</c:v>
                </c:pt>
                <c:pt idx="122" formatCode="0.00%">
                  <c:v>0.19566385904685565</c:v>
                </c:pt>
                <c:pt idx="123" formatCode="0.00%">
                  <c:v>0.19462031049103934</c:v>
                </c:pt>
                <c:pt idx="124" formatCode="0.00%">
                  <c:v>0.19422495972400733</c:v>
                </c:pt>
                <c:pt idx="125" formatCode="0.00%">
                  <c:v>0.19332174220895013</c:v>
                </c:pt>
                <c:pt idx="126" formatCode="0.00%">
                  <c:v>0.19312864917047287</c:v>
                </c:pt>
                <c:pt idx="127" formatCode="0.00%">
                  <c:v>0.19239750098628328</c:v>
                </c:pt>
                <c:pt idx="128" formatCode="0.00%">
                  <c:v>0.19118572859370575</c:v>
                </c:pt>
                <c:pt idx="129" formatCode="0.00%">
                  <c:v>0.19034494802567062</c:v>
                </c:pt>
                <c:pt idx="130" formatCode="0.00%">
                  <c:v>0.18785128341355564</c:v>
                </c:pt>
                <c:pt idx="131" formatCode="0.00%">
                  <c:v>0.1865661097122171</c:v>
                </c:pt>
                <c:pt idx="132" formatCode="0.00%">
                  <c:v>0.18643954077143401</c:v>
                </c:pt>
                <c:pt idx="133" formatCode="0.00%">
                  <c:v>0.18466087071383344</c:v>
                </c:pt>
                <c:pt idx="134" formatCode="0.00%">
                  <c:v>0.18329009910729502</c:v>
                </c:pt>
                <c:pt idx="135" formatCode="0.00%">
                  <c:v>0.18211891714841566</c:v>
                </c:pt>
                <c:pt idx="136" formatCode="0.00%">
                  <c:v>0.17950299032774955</c:v>
                </c:pt>
                <c:pt idx="137" formatCode="0.00%">
                  <c:v>0.17792996085148879</c:v>
                </c:pt>
                <c:pt idx="138" formatCode="0.00%">
                  <c:v>0.17674148868704828</c:v>
                </c:pt>
                <c:pt idx="139" formatCode="0.00%">
                  <c:v>0.1751568130911749</c:v>
                </c:pt>
                <c:pt idx="140" formatCode="0.00%">
                  <c:v>0.17283597062632991</c:v>
                </c:pt>
                <c:pt idx="141" formatCode="0.00%">
                  <c:v>0.17143135843153012</c:v>
                </c:pt>
                <c:pt idx="142" formatCode="0.00%">
                  <c:v>0.16926714642558294</c:v>
                </c:pt>
                <c:pt idx="143" formatCode="0.00%">
                  <c:v>0.16676704579866486</c:v>
                </c:pt>
                <c:pt idx="144" formatCode="0.00%">
                  <c:v>0.16630943667476136</c:v>
                </c:pt>
                <c:pt idx="145" formatCode="0.00%">
                  <c:v>0.16616515603550042</c:v>
                </c:pt>
                <c:pt idx="146" formatCode="0.00%">
                  <c:v>0.16464656738593805</c:v>
                </c:pt>
                <c:pt idx="147" formatCode="0.00%">
                  <c:v>0.16406609547256348</c:v>
                </c:pt>
                <c:pt idx="148" formatCode="0.00%">
                  <c:v>0.16323187288057081</c:v>
                </c:pt>
                <c:pt idx="149" formatCode="0.00%">
                  <c:v>0.16224933173956346</c:v>
                </c:pt>
                <c:pt idx="150" formatCode="0.00%">
                  <c:v>0.15869605470670792</c:v>
                </c:pt>
                <c:pt idx="151" formatCode="0.00%">
                  <c:v>0.15622985842109996</c:v>
                </c:pt>
                <c:pt idx="152" formatCode="0.00%">
                  <c:v>0.15341803816763205</c:v>
                </c:pt>
                <c:pt idx="153" formatCode="0.00%">
                  <c:v>0.15168462464563584</c:v>
                </c:pt>
                <c:pt idx="154" formatCode="0.00%">
                  <c:v>0.14842097631039916</c:v>
                </c:pt>
                <c:pt idx="155" formatCode="0.00%">
                  <c:v>0.14786833419655346</c:v>
                </c:pt>
                <c:pt idx="156" formatCode="0.00%">
                  <c:v>0.14774800230155707</c:v>
                </c:pt>
                <c:pt idx="157" formatCode="0.00%">
                  <c:v>0.13929412221179138</c:v>
                </c:pt>
                <c:pt idx="158" formatCode="0.00%">
                  <c:v>0.12908122368041852</c:v>
                </c:pt>
                <c:pt idx="159" formatCode="0.00%">
                  <c:v>0.12686506991972132</c:v>
                </c:pt>
                <c:pt idx="160" formatCode="0.00%">
                  <c:v>0.12881539061276207</c:v>
                </c:pt>
                <c:pt idx="161" formatCode="0.00%">
                  <c:v>0.13030329818480232</c:v>
                </c:pt>
                <c:pt idx="162" formatCode="0.00%">
                  <c:v>0.13470711173657399</c:v>
                </c:pt>
                <c:pt idx="163" formatCode="0.00%">
                  <c:v>0.13779557256926367</c:v>
                </c:pt>
                <c:pt idx="164" formatCode="0.00%">
                  <c:v>0.14104544252631754</c:v>
                </c:pt>
                <c:pt idx="165" formatCode="0.00%">
                  <c:v>0.14263051391704265</c:v>
                </c:pt>
                <c:pt idx="166" formatCode="0.00%">
                  <c:v>0.14649476369643752</c:v>
                </c:pt>
                <c:pt idx="167" formatCode="0.00%">
                  <c:v>0.14781507117243819</c:v>
                </c:pt>
                <c:pt idx="168" formatCode="0.00%">
                  <c:v>0.1466270937712795</c:v>
                </c:pt>
                <c:pt idx="169" formatCode="0.00%">
                  <c:v>0.1516636494080045</c:v>
                </c:pt>
                <c:pt idx="170" formatCode="0.00%">
                  <c:v>0.16214578387274542</c:v>
                </c:pt>
                <c:pt idx="171" formatCode="0.00%">
                  <c:v>0.16532998237184662</c:v>
                </c:pt>
                <c:pt idx="172" formatCode="0.00%">
                  <c:v>0.16115786693907244</c:v>
                </c:pt>
                <c:pt idx="173" formatCode="0.00%">
                  <c:v>0.15944039201905846</c:v>
                </c:pt>
                <c:pt idx="174" formatCode="0.00%">
                  <c:v>0.15525599667505388</c:v>
                </c:pt>
                <c:pt idx="175" formatCode="0.00%">
                  <c:v>0.15048099080187893</c:v>
                </c:pt>
                <c:pt idx="176" formatCode="0.00%">
                  <c:v>0.14561345134920631</c:v>
                </c:pt>
                <c:pt idx="177" formatCode="0.00%">
                  <c:v>0.14192152413998169</c:v>
                </c:pt>
                <c:pt idx="178" formatCode="0.00%">
                  <c:v>0.13658317471885709</c:v>
                </c:pt>
                <c:pt idx="179" formatCode="0.00%">
                  <c:v>0.13372544522044258</c:v>
                </c:pt>
                <c:pt idx="180" formatCode="0.00%">
                  <c:v>0.13138026748304849</c:v>
                </c:pt>
                <c:pt idx="181" formatCode="0.00%">
                  <c:v>0.12178055895786409</c:v>
                </c:pt>
                <c:pt idx="182" formatCode="0.00%">
                  <c:v>0.11540902083484388</c:v>
                </c:pt>
                <c:pt idx="183" formatCode="0.00%">
                  <c:v>0.11177857189222441</c:v>
                </c:pt>
                <c:pt idx="184" formatCode="0.00%">
                  <c:v>0.10814164602785936</c:v>
                </c:pt>
                <c:pt idx="185" formatCode="0.00%">
                  <c:v>0.10415072110303303</c:v>
                </c:pt>
                <c:pt idx="186" formatCode="0.00%">
                  <c:v>0.10322129364575526</c:v>
                </c:pt>
                <c:pt idx="187" formatCode="0.00%">
                  <c:v>0.10176220101235756</c:v>
                </c:pt>
                <c:pt idx="188" formatCode="0.00%">
                  <c:v>0.10132966706371534</c:v>
                </c:pt>
                <c:pt idx="189" formatCode="0.00%">
                  <c:v>0.1009531629195725</c:v>
                </c:pt>
                <c:pt idx="190" formatCode="0.00%">
                  <c:v>0.10206604978706318</c:v>
                </c:pt>
                <c:pt idx="191" formatCode="0.00%">
                  <c:v>0.10193815710016056</c:v>
                </c:pt>
                <c:pt idx="192" formatCode="0.00%">
                  <c:v>0.10031600700770349</c:v>
                </c:pt>
                <c:pt idx="193" formatCode="0.00%">
                  <c:v>0.10799153187930181</c:v>
                </c:pt>
                <c:pt idx="194" formatCode="0.00%">
                  <c:v>0.11321720998524722</c:v>
                </c:pt>
                <c:pt idx="195" formatCode="0.00%">
                  <c:v>0.11375839997341107</c:v>
                </c:pt>
                <c:pt idx="196" formatCode="0.00%">
                  <c:v>0.11531598448095377</c:v>
                </c:pt>
                <c:pt idx="197" formatCode="0.00%">
                  <c:v>0.11711916050367377</c:v>
                </c:pt>
                <c:pt idx="198" formatCode="0.00%">
                  <c:v>0.12030757611286939</c:v>
                </c:pt>
                <c:pt idx="199" formatCode="0.00%">
                  <c:v>0.12300385996219206</c:v>
                </c:pt>
                <c:pt idx="200" formatCode="0.00%">
                  <c:v>0.12497409573882108</c:v>
                </c:pt>
                <c:pt idx="201" formatCode="0.00%">
                  <c:v>0.12602101768366003</c:v>
                </c:pt>
                <c:pt idx="202" formatCode="0.00%">
                  <c:v>0.12515570499641251</c:v>
                </c:pt>
                <c:pt idx="203" formatCode="0.00%">
                  <c:v>0.12662903644428425</c:v>
                </c:pt>
                <c:pt idx="204" formatCode="0.00%">
                  <c:v>0.1281890315495742</c:v>
                </c:pt>
                <c:pt idx="205" formatCode="0.00%">
                  <c:v>0.13036141361186881</c:v>
                </c:pt>
                <c:pt idx="206" formatCode="0.00%">
                  <c:v>0.13115664876060068</c:v>
                </c:pt>
                <c:pt idx="207" formatCode="0.00%">
                  <c:v>0.13194873126556025</c:v>
                </c:pt>
                <c:pt idx="208" formatCode="0.00%">
                  <c:v>0.1342353083489061</c:v>
                </c:pt>
                <c:pt idx="209" formatCode="0.00%">
                  <c:v>0.13422791793047792</c:v>
                </c:pt>
                <c:pt idx="210" formatCode="0.00%">
                  <c:v>0.13344385611365639</c:v>
                </c:pt>
              </c:numCache>
            </c:numRef>
          </c:val>
          <c:smooth val="1"/>
          <c:extLst>
            <c:ext xmlns:c16="http://schemas.microsoft.com/office/drawing/2014/chart" uri="{C3380CC4-5D6E-409C-BE32-E72D297353CC}">
              <c16:uniqueId val="{00000005-A0A6-4948-BE2B-CF80119F27A6}"/>
            </c:ext>
          </c:extLst>
        </c:ser>
        <c:ser>
          <c:idx val="1"/>
          <c:order val="1"/>
          <c:tx>
            <c:strRef>
              <c:f>MORA!$C$2</c:f>
              <c:strCache>
                <c:ptCount val="1"/>
                <c:pt idx="0">
                  <c:v>PAGO DE CUOTAS EN EL INGRESO DE LOS HOGARES (PROMEDIO 12 MESES MÓVIL)</c:v>
                </c:pt>
              </c:strCache>
            </c:strRef>
          </c:tx>
          <c:spPr>
            <a:ln w="38100" cap="rnd">
              <a:solidFill>
                <a:srgbClr val="FF0000"/>
              </a:solidFill>
              <a:round/>
            </a:ln>
            <a:effectLst/>
          </c:spPr>
          <c:marker>
            <c:symbol val="none"/>
          </c:marker>
          <c:dLbls>
            <c:dLbl>
              <c:idx val="210"/>
              <c:layout>
                <c:manualLayout>
                  <c:x val="-7.2595546783931555E-2"/>
                  <c:y val="-6.242980687583960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A0A6-4948-BE2B-CF80119F27A6}"/>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rgbClr val="FF0000"/>
                    </a:solidFill>
                    <a:latin typeface="ITC Kabel" panose="02000503000000000000" pitchFamily="50" charset="0"/>
                    <a:ea typeface="+mn-ea"/>
                    <a:cs typeface="+mn-cs"/>
                  </a:defRPr>
                </a:pPr>
                <a:endParaRPr lang="es-CO"/>
              </a:p>
            </c:txPr>
            <c:showLegendKey val="0"/>
            <c:showVal val="0"/>
            <c:showCatName val="0"/>
            <c:showSerName val="0"/>
            <c:showPercent val="0"/>
            <c:showBubbleSize val="0"/>
            <c:extLst>
              <c:ext xmlns:c15="http://schemas.microsoft.com/office/drawing/2012/chart" uri="{CE6537A1-D6FC-4f65-9D91-7224C49458BB}">
                <c15:showLeaderLines val="0"/>
              </c:ext>
            </c:extLst>
          </c:dLbls>
          <c:cat>
            <c:numRef>
              <c:f>MORA!$A$3:$A$213</c:f>
              <c:numCache>
                <c:formatCode>mmm\-yy</c:formatCode>
                <c:ptCount val="211"/>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numCache>
            </c:numRef>
          </c:cat>
          <c:val>
            <c:numRef>
              <c:f>MORA!$C$3:$C$213</c:f>
              <c:numCache>
                <c:formatCode>0.00%</c:formatCode>
                <c:ptCount val="211"/>
                <c:pt idx="0">
                  <c:v>6.0113229971309183E-2</c:v>
                </c:pt>
                <c:pt idx="1">
                  <c:v>6.1245801228756704E-2</c:v>
                </c:pt>
                <c:pt idx="2">
                  <c:v>6.2495857406560107E-2</c:v>
                </c:pt>
                <c:pt idx="3">
                  <c:v>6.3867917480789432E-2</c:v>
                </c:pt>
                <c:pt idx="4">
                  <c:v>6.536212607206536E-2</c:v>
                </c:pt>
                <c:pt idx="5">
                  <c:v>6.6836762447485085E-2</c:v>
                </c:pt>
                <c:pt idx="6">
                  <c:v>6.8191111700849238E-2</c:v>
                </c:pt>
                <c:pt idx="7">
                  <c:v>6.9894811425820672E-2</c:v>
                </c:pt>
                <c:pt idx="8">
                  <c:v>7.145305189757914E-2</c:v>
                </c:pt>
                <c:pt idx="9">
                  <c:v>7.3370473717531401E-2</c:v>
                </c:pt>
                <c:pt idx="10">
                  <c:v>7.4968383246710152E-2</c:v>
                </c:pt>
                <c:pt idx="11">
                  <c:v>7.6266170124314789E-2</c:v>
                </c:pt>
                <c:pt idx="12">
                  <c:v>7.7657409271367439E-2</c:v>
                </c:pt>
                <c:pt idx="13">
                  <c:v>7.904544995119453E-2</c:v>
                </c:pt>
                <c:pt idx="14">
                  <c:v>8.0163185700844672E-2</c:v>
                </c:pt>
                <c:pt idx="15">
                  <c:v>8.1702751976041196E-2</c:v>
                </c:pt>
                <c:pt idx="16">
                  <c:v>8.2833588098791502E-2</c:v>
                </c:pt>
                <c:pt idx="17">
                  <c:v>8.3987880706468357E-2</c:v>
                </c:pt>
                <c:pt idx="18">
                  <c:v>8.502796327562874E-2</c:v>
                </c:pt>
                <c:pt idx="19">
                  <c:v>8.5804839668631006E-2</c:v>
                </c:pt>
                <c:pt idx="20">
                  <c:v>8.6603997251594178E-2</c:v>
                </c:pt>
                <c:pt idx="21">
                  <c:v>8.733185750953841E-2</c:v>
                </c:pt>
                <c:pt idx="22">
                  <c:v>8.78236879454143E-2</c:v>
                </c:pt>
                <c:pt idx="23">
                  <c:v>8.8236291382195298E-2</c:v>
                </c:pt>
                <c:pt idx="24">
                  <c:v>8.8583359515965021E-2</c:v>
                </c:pt>
                <c:pt idx="25">
                  <c:v>8.8867454794915424E-2</c:v>
                </c:pt>
                <c:pt idx="26">
                  <c:v>8.9067021169165858E-2</c:v>
                </c:pt>
                <c:pt idx="27">
                  <c:v>8.8879092180419783E-2</c:v>
                </c:pt>
                <c:pt idx="28">
                  <c:v>8.8746188633964093E-2</c:v>
                </c:pt>
                <c:pt idx="29">
                  <c:v>8.8525746436169006E-2</c:v>
                </c:pt>
                <c:pt idx="30">
                  <c:v>8.8347834601814265E-2</c:v>
                </c:pt>
                <c:pt idx="31">
                  <c:v>8.8074050681933316E-2</c:v>
                </c:pt>
                <c:pt idx="32">
                  <c:v>8.8023769054330583E-2</c:v>
                </c:pt>
                <c:pt idx="33">
                  <c:v>8.7580052004376074E-2</c:v>
                </c:pt>
                <c:pt idx="34">
                  <c:v>8.7396151705194103E-2</c:v>
                </c:pt>
                <c:pt idx="35">
                  <c:v>8.7253305537293199E-2</c:v>
                </c:pt>
                <c:pt idx="36">
                  <c:v>8.712521049730626E-2</c:v>
                </c:pt>
                <c:pt idx="37">
                  <c:v>8.7081565449359813E-2</c:v>
                </c:pt>
                <c:pt idx="38">
                  <c:v>8.725329941606691E-2</c:v>
                </c:pt>
                <c:pt idx="39">
                  <c:v>8.7376192583300774E-2</c:v>
                </c:pt>
                <c:pt idx="40">
                  <c:v>8.7504732472911198E-2</c:v>
                </c:pt>
                <c:pt idx="41">
                  <c:v>8.7889241805806304E-2</c:v>
                </c:pt>
                <c:pt idx="42">
                  <c:v>8.7907791295298368E-2</c:v>
                </c:pt>
                <c:pt idx="43">
                  <c:v>8.8375133496176747E-2</c:v>
                </c:pt>
                <c:pt idx="44">
                  <c:v>8.8739377512923878E-2</c:v>
                </c:pt>
                <c:pt idx="45">
                  <c:v>8.9367173196215524E-2</c:v>
                </c:pt>
                <c:pt idx="46">
                  <c:v>9.0025327810606126E-2</c:v>
                </c:pt>
                <c:pt idx="47">
                  <c:v>9.0602001317972511E-2</c:v>
                </c:pt>
                <c:pt idx="48">
                  <c:v>9.1229089331157878E-2</c:v>
                </c:pt>
                <c:pt idx="49">
                  <c:v>9.1865105956247514E-2</c:v>
                </c:pt>
                <c:pt idx="50">
                  <c:v>9.2680817037071164E-2</c:v>
                </c:pt>
                <c:pt idx="51">
                  <c:v>9.3692421560468905E-2</c:v>
                </c:pt>
                <c:pt idx="52">
                  <c:v>9.509052305560417E-2</c:v>
                </c:pt>
                <c:pt idx="53">
                  <c:v>9.633599854241294E-2</c:v>
                </c:pt>
                <c:pt idx="54">
                  <c:v>9.7467569315377978E-2</c:v>
                </c:pt>
                <c:pt idx="55">
                  <c:v>9.8730175585477101E-2</c:v>
                </c:pt>
                <c:pt idx="56">
                  <c:v>0.10000160916034696</c:v>
                </c:pt>
                <c:pt idx="57">
                  <c:v>0.10128574412054042</c:v>
                </c:pt>
                <c:pt idx="58">
                  <c:v>0.10252229942731307</c:v>
                </c:pt>
                <c:pt idx="59">
                  <c:v>0.10357449624559413</c:v>
                </c:pt>
                <c:pt idx="60">
                  <c:v>0.10477787922745761</c:v>
                </c:pt>
                <c:pt idx="61">
                  <c:v>0.10616324929209053</c:v>
                </c:pt>
                <c:pt idx="62">
                  <c:v>0.10774682888946925</c:v>
                </c:pt>
                <c:pt idx="63">
                  <c:v>0.10914272457721243</c:v>
                </c:pt>
                <c:pt idx="64">
                  <c:v>0.11033427934632485</c:v>
                </c:pt>
                <c:pt idx="65">
                  <c:v>0.11155240330746902</c:v>
                </c:pt>
                <c:pt idx="66">
                  <c:v>0.11260531831602512</c:v>
                </c:pt>
                <c:pt idx="67">
                  <c:v>0.11390969308905036</c:v>
                </c:pt>
                <c:pt idx="68">
                  <c:v>0.11505155519437571</c:v>
                </c:pt>
                <c:pt idx="69">
                  <c:v>0.11596523155340081</c:v>
                </c:pt>
                <c:pt idx="70">
                  <c:v>0.11738619870441708</c:v>
                </c:pt>
                <c:pt idx="71">
                  <c:v>0.1181263865683385</c:v>
                </c:pt>
                <c:pt idx="72">
                  <c:v>0.1189584527626697</c:v>
                </c:pt>
                <c:pt idx="73">
                  <c:v>0.11987571083253501</c:v>
                </c:pt>
                <c:pt idx="74">
                  <c:v>0.12050794337329419</c:v>
                </c:pt>
                <c:pt idx="75">
                  <c:v>0.12117219822436076</c:v>
                </c:pt>
                <c:pt idx="76">
                  <c:v>0.12171667177226841</c:v>
                </c:pt>
                <c:pt idx="77">
                  <c:v>0.12212715315483014</c:v>
                </c:pt>
                <c:pt idx="78">
                  <c:v>0.12251049399829787</c:v>
                </c:pt>
                <c:pt idx="79">
                  <c:v>0.12308003621224824</c:v>
                </c:pt>
                <c:pt idx="80">
                  <c:v>0.12365748934784039</c:v>
                </c:pt>
                <c:pt idx="81">
                  <c:v>0.12412991754653106</c:v>
                </c:pt>
                <c:pt idx="82">
                  <c:v>0.12447986808096155</c:v>
                </c:pt>
                <c:pt idx="83">
                  <c:v>0.12459393273460549</c:v>
                </c:pt>
                <c:pt idx="84">
                  <c:v>0.12476173171976379</c:v>
                </c:pt>
                <c:pt idx="85">
                  <c:v>0.1252173491480856</c:v>
                </c:pt>
                <c:pt idx="86">
                  <c:v>0.12552067144223825</c:v>
                </c:pt>
                <c:pt idx="87">
                  <c:v>0.12578516419006455</c:v>
                </c:pt>
                <c:pt idx="88">
                  <c:v>0.12622881124796187</c:v>
                </c:pt>
                <c:pt idx="89">
                  <c:v>0.12667880685800842</c:v>
                </c:pt>
                <c:pt idx="90">
                  <c:v>0.12701418498558922</c:v>
                </c:pt>
                <c:pt idx="91">
                  <c:v>0.12753723346650664</c:v>
                </c:pt>
                <c:pt idx="92">
                  <c:v>0.12787411609545782</c:v>
                </c:pt>
                <c:pt idx="93">
                  <c:v>0.12820761700553698</c:v>
                </c:pt>
                <c:pt idx="94">
                  <c:v>0.12889631713602639</c:v>
                </c:pt>
                <c:pt idx="95">
                  <c:v>0.12923515625301837</c:v>
                </c:pt>
                <c:pt idx="96">
                  <c:v>0.12954403152461641</c:v>
                </c:pt>
                <c:pt idx="97">
                  <c:v>0.13004690809858271</c:v>
                </c:pt>
                <c:pt idx="98">
                  <c:v>0.13051444363812253</c:v>
                </c:pt>
                <c:pt idx="99">
                  <c:v>0.13081478402068533</c:v>
                </c:pt>
                <c:pt idx="100">
                  <c:v>0.13117050586097714</c:v>
                </c:pt>
                <c:pt idx="101">
                  <c:v>0.13143631940236461</c:v>
                </c:pt>
                <c:pt idx="102">
                  <c:v>0.1316771219628419</c:v>
                </c:pt>
                <c:pt idx="103">
                  <c:v>0.13162169245357067</c:v>
                </c:pt>
                <c:pt idx="104">
                  <c:v>0.13164800344349561</c:v>
                </c:pt>
                <c:pt idx="105">
                  <c:v>0.13163208040858229</c:v>
                </c:pt>
                <c:pt idx="106">
                  <c:v>0.13149254078771602</c:v>
                </c:pt>
                <c:pt idx="107">
                  <c:v>0.13138619642861393</c:v>
                </c:pt>
                <c:pt idx="108">
                  <c:v>0.13146179040685266</c:v>
                </c:pt>
                <c:pt idx="109">
                  <c:v>0.13167036692252293</c:v>
                </c:pt>
                <c:pt idx="110">
                  <c:v>0.13192851641903255</c:v>
                </c:pt>
                <c:pt idx="111">
                  <c:v>0.13207340249545346</c:v>
                </c:pt>
                <c:pt idx="112">
                  <c:v>0.13249657980381777</c:v>
                </c:pt>
                <c:pt idx="113">
                  <c:v>0.13287255064462969</c:v>
                </c:pt>
                <c:pt idx="114">
                  <c:v>0.13345348370287161</c:v>
                </c:pt>
                <c:pt idx="115">
                  <c:v>0.13429313452957106</c:v>
                </c:pt>
                <c:pt idx="116">
                  <c:v>0.13509133613251642</c:v>
                </c:pt>
                <c:pt idx="117">
                  <c:v>0.13607336496589292</c:v>
                </c:pt>
                <c:pt idx="118">
                  <c:v>0.13703784860779866</c:v>
                </c:pt>
                <c:pt idx="119">
                  <c:v>0.13793116059462593</c:v>
                </c:pt>
                <c:pt idx="120">
                  <c:v>0.138907896877173</c:v>
                </c:pt>
                <c:pt idx="121">
                  <c:v>0.1404825289386076</c:v>
                </c:pt>
                <c:pt idx="122">
                  <c:v>0.14174835377744535</c:v>
                </c:pt>
                <c:pt idx="123">
                  <c:v>0.14297286829338457</c:v>
                </c:pt>
                <c:pt idx="124">
                  <c:v>0.14411583942903355</c:v>
                </c:pt>
                <c:pt idx="125">
                  <c:v>0.14525028220281186</c:v>
                </c:pt>
                <c:pt idx="126">
                  <c:v>0.14613345361148405</c:v>
                </c:pt>
                <c:pt idx="127">
                  <c:v>0.14696511003223955</c:v>
                </c:pt>
                <c:pt idx="128">
                  <c:v>0.1478035009096417</c:v>
                </c:pt>
                <c:pt idx="129">
                  <c:v>0.14840314719873304</c:v>
                </c:pt>
                <c:pt idx="130">
                  <c:v>0.1497631558813679</c:v>
                </c:pt>
                <c:pt idx="131">
                  <c:v>0.15058874223106772</c:v>
                </c:pt>
                <c:pt idx="132">
                  <c:v>0.15121640056286625</c:v>
                </c:pt>
                <c:pt idx="133">
                  <c:v>0.15225984236366269</c:v>
                </c:pt>
                <c:pt idx="134">
                  <c:v>0.15315684951644029</c:v>
                </c:pt>
                <c:pt idx="135">
                  <c:v>0.15406006878566053</c:v>
                </c:pt>
                <c:pt idx="136">
                  <c:v>0.15513966017196743</c:v>
                </c:pt>
                <c:pt idx="137">
                  <c:v>0.1559975026016171</c:v>
                </c:pt>
                <c:pt idx="138">
                  <c:v>0.15659818983483073</c:v>
                </c:pt>
                <c:pt idx="139">
                  <c:v>0.1576062804677836</c:v>
                </c:pt>
                <c:pt idx="140">
                  <c:v>0.15876096944720125</c:v>
                </c:pt>
                <c:pt idx="141">
                  <c:v>0.15972434552234396</c:v>
                </c:pt>
                <c:pt idx="142">
                  <c:v>0.16036042189297681</c:v>
                </c:pt>
                <c:pt idx="143">
                  <c:v>0.1608951943367046</c:v>
                </c:pt>
                <c:pt idx="144">
                  <c:v>0.16119441243385776</c:v>
                </c:pt>
                <c:pt idx="145">
                  <c:v>0.16149136851399248</c:v>
                </c:pt>
                <c:pt idx="146">
                  <c:v>0.1615346379231504</c:v>
                </c:pt>
                <c:pt idx="147">
                  <c:v>0.16127998388902434</c:v>
                </c:pt>
                <c:pt idx="148">
                  <c:v>0.16105135217630501</c:v>
                </c:pt>
                <c:pt idx="149">
                  <c:v>0.16087614934799008</c:v>
                </c:pt>
                <c:pt idx="150">
                  <c:v>0.16117759116714822</c:v>
                </c:pt>
                <c:pt idx="151">
                  <c:v>0.16123836869498934</c:v>
                </c:pt>
                <c:pt idx="152">
                  <c:v>0.16129319775309139</c:v>
                </c:pt>
                <c:pt idx="153">
                  <c:v>0.16121023191554115</c:v>
                </c:pt>
                <c:pt idx="154">
                  <c:v>0.16143363640066286</c:v>
                </c:pt>
                <c:pt idx="155">
                  <c:v>0.16109944901313736</c:v>
                </c:pt>
                <c:pt idx="156">
                  <c:v>0.16096548750937395</c:v>
                </c:pt>
                <c:pt idx="157">
                  <c:v>0.16229886566362345</c:v>
                </c:pt>
                <c:pt idx="158">
                  <c:v>0.16321581845009889</c:v>
                </c:pt>
                <c:pt idx="159">
                  <c:v>0.16353387210433706</c:v>
                </c:pt>
                <c:pt idx="160">
                  <c:v>0.16290320740934397</c:v>
                </c:pt>
                <c:pt idx="161">
                  <c:v>0.16245626297829727</c:v>
                </c:pt>
                <c:pt idx="162">
                  <c:v>0.16155864479958565</c:v>
                </c:pt>
                <c:pt idx="163">
                  <c:v>0.16077659517502987</c:v>
                </c:pt>
                <c:pt idx="164">
                  <c:v>0.16000427708921808</c:v>
                </c:pt>
                <c:pt idx="165">
                  <c:v>0.15947762188677569</c:v>
                </c:pt>
                <c:pt idx="166">
                  <c:v>0.15836972444034692</c:v>
                </c:pt>
                <c:pt idx="167">
                  <c:v>0.15794147629497277</c:v>
                </c:pt>
                <c:pt idx="168">
                  <c:v>0.1579716184507404</c:v>
                </c:pt>
                <c:pt idx="169">
                  <c:v>0.15658362201427889</c:v>
                </c:pt>
                <c:pt idx="170">
                  <c:v>0.15541367390187832</c:v>
                </c:pt>
                <c:pt idx="171">
                  <c:v>0.15497250316592312</c:v>
                </c:pt>
                <c:pt idx="172">
                  <c:v>0.15607949695770248</c:v>
                </c:pt>
                <c:pt idx="173">
                  <c:v>0.15608763572532489</c:v>
                </c:pt>
                <c:pt idx="174">
                  <c:v>0.15652604796033617</c:v>
                </c:pt>
                <c:pt idx="175">
                  <c:v>0.15718030301273422</c:v>
                </c:pt>
                <c:pt idx="176">
                  <c:v>0.15797276108237895</c:v>
                </c:pt>
                <c:pt idx="177">
                  <c:v>0.15869757019715899</c:v>
                </c:pt>
                <c:pt idx="178">
                  <c:v>0.15922361445427688</c:v>
                </c:pt>
                <c:pt idx="179">
                  <c:v>0.15964125353721625</c:v>
                </c:pt>
                <c:pt idx="180">
                  <c:v>0.15997840209711822</c:v>
                </c:pt>
                <c:pt idx="181">
                  <c:v>0.16172695621798713</c:v>
                </c:pt>
                <c:pt idx="182">
                  <c:v>0.1627430290536214</c:v>
                </c:pt>
                <c:pt idx="183">
                  <c:v>0.16375815821507542</c:v>
                </c:pt>
                <c:pt idx="184">
                  <c:v>0.16483929479189866</c:v>
                </c:pt>
                <c:pt idx="185">
                  <c:v>0.16626741753454685</c:v>
                </c:pt>
                <c:pt idx="186">
                  <c:v>0.16775231056083392</c:v>
                </c:pt>
                <c:pt idx="187">
                  <c:v>0.16927225815450109</c:v>
                </c:pt>
                <c:pt idx="188">
                  <c:v>0.17062045953788577</c:v>
                </c:pt>
                <c:pt idx="189">
                  <c:v>0.17206582612815655</c:v>
                </c:pt>
                <c:pt idx="190">
                  <c:v>0.17387277395155623</c:v>
                </c:pt>
                <c:pt idx="191">
                  <c:v>0.1755093121469895</c:v>
                </c:pt>
                <c:pt idx="192">
                  <c:v>0.17771211451985594</c:v>
                </c:pt>
                <c:pt idx="193">
                  <c:v>0.17840376420482174</c:v>
                </c:pt>
                <c:pt idx="194">
                  <c:v>0.17977391446988919</c:v>
                </c:pt>
                <c:pt idx="195">
                  <c:v>0.1814179222123303</c:v>
                </c:pt>
                <c:pt idx="196">
                  <c:v>0.18206790399981587</c:v>
                </c:pt>
                <c:pt idx="197">
                  <c:v>0.18300482677206761</c:v>
                </c:pt>
                <c:pt idx="198">
                  <c:v>0.18282934349003807</c:v>
                </c:pt>
                <c:pt idx="199">
                  <c:v>0.18268108410287998</c:v>
                </c:pt>
                <c:pt idx="200">
                  <c:v>0.18235938350288605</c:v>
                </c:pt>
                <c:pt idx="201">
                  <c:v>0.18174145426578581</c:v>
                </c:pt>
                <c:pt idx="202">
                  <c:v>0.18116851878019902</c:v>
                </c:pt>
                <c:pt idx="203">
                  <c:v>0.1800567664552476</c:v>
                </c:pt>
                <c:pt idx="204">
                  <c:v>0.17863635791656607</c:v>
                </c:pt>
                <c:pt idx="205">
                  <c:v>0.17660038263645905</c:v>
                </c:pt>
                <c:pt idx="206">
                  <c:v>0.17485515987183731</c:v>
                </c:pt>
                <c:pt idx="207">
                  <c:v>0.172901896572802</c:v>
                </c:pt>
                <c:pt idx="208">
                  <c:v>0.17095191763891363</c:v>
                </c:pt>
                <c:pt idx="209">
                  <c:v>0.1691870583722668</c:v>
                </c:pt>
                <c:pt idx="210">
                  <c:v>0.16777757742683516</c:v>
                </c:pt>
              </c:numCache>
            </c:numRef>
          </c:val>
          <c:smooth val="1"/>
          <c:extLst>
            <c:ext xmlns:c16="http://schemas.microsoft.com/office/drawing/2014/chart" uri="{C3380CC4-5D6E-409C-BE32-E72D297353CC}">
              <c16:uniqueId val="{00000003-A0A6-4948-BE2B-CF80119F27A6}"/>
            </c:ext>
          </c:extLst>
        </c:ser>
        <c:dLbls>
          <c:showLegendKey val="0"/>
          <c:showVal val="0"/>
          <c:showCatName val="0"/>
          <c:showSerName val="0"/>
          <c:showPercent val="0"/>
          <c:showBubbleSize val="0"/>
        </c:dLbls>
        <c:marker val="1"/>
        <c:smooth val="0"/>
        <c:axId val="1825589327"/>
        <c:axId val="1825592207"/>
        <c:extLst>
          <c:ext xmlns:c15="http://schemas.microsoft.com/office/drawing/2012/chart" uri="{02D57815-91ED-43cb-92C2-25804820EDAC}">
            <c15:filteredLineSeries>
              <c15:ser>
                <c:idx val="0"/>
                <c:order val="0"/>
                <c:tx>
                  <c:strRef>
                    <c:extLst>
                      <c:ext uri="{02D57815-91ED-43cb-92C2-25804820EDAC}">
                        <c15:formulaRef>
                          <c15:sqref>MORA!$B$2</c15:sqref>
                        </c15:formulaRef>
                      </c:ext>
                    </c:extLst>
                    <c:strCache>
                      <c:ptCount val="1"/>
                      <c:pt idx="0">
                        <c:v>PAGO DE CUOTAS EN EL INGRESO DE LOS HOGARES</c:v>
                      </c:pt>
                    </c:strCache>
                  </c:strRef>
                </c:tx>
                <c:spPr>
                  <a:ln w="28575" cap="rnd">
                    <a:solidFill>
                      <a:schemeClr val="accent1"/>
                    </a:solidFill>
                    <a:round/>
                  </a:ln>
                  <a:effectLst/>
                </c:spPr>
                <c:marker>
                  <c:symbol val="none"/>
                </c:marker>
                <c:cat>
                  <c:numRef>
                    <c:extLst>
                      <c:ext uri="{02D57815-91ED-43cb-92C2-25804820EDAC}">
                        <c15:formulaRef>
                          <c15:sqref>MORA!$A$3:$A$213</c15:sqref>
                        </c15:formulaRef>
                      </c:ext>
                    </c:extLst>
                    <c:numCache>
                      <c:formatCode>mmm\-yy</c:formatCode>
                      <c:ptCount val="211"/>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numCache>
                  </c:numRef>
                </c:cat>
                <c:val>
                  <c:numRef>
                    <c:extLst>
                      <c:ext uri="{02D57815-91ED-43cb-92C2-25804820EDAC}">
                        <c15:formulaRef>
                          <c15:sqref>MORA!$B$3:$B$213</c15:sqref>
                        </c15:formulaRef>
                      </c:ext>
                    </c:extLst>
                    <c:numCache>
                      <c:formatCode>0.00%</c:formatCode>
                      <c:ptCount val="211"/>
                      <c:pt idx="0">
                        <c:v>6.4141115296080353E-2</c:v>
                      </c:pt>
                      <c:pt idx="1">
                        <c:v>6.7332910232464044E-2</c:v>
                      </c:pt>
                      <c:pt idx="2">
                        <c:v>7.3292727641556574E-2</c:v>
                      </c:pt>
                      <c:pt idx="3">
                        <c:v>7.4050199771276401E-2</c:v>
                      </c:pt>
                      <c:pt idx="4">
                        <c:v>7.7789269593247251E-2</c:v>
                      </c:pt>
                      <c:pt idx="5">
                        <c:v>7.76275680390211E-2</c:v>
                      </c:pt>
                      <c:pt idx="6">
                        <c:v>6.8627353420004755E-2</c:v>
                      </c:pt>
                      <c:pt idx="7">
                        <c:v>8.2892516124024804E-2</c:v>
                      </c:pt>
                      <c:pt idx="8">
                        <c:v>8.3174537776121646E-2</c:v>
                      </c:pt>
                      <c:pt idx="9">
                        <c:v>8.7112726501013274E-2</c:v>
                      </c:pt>
                      <c:pt idx="10">
                        <c:v>8.6335422616411361E-2</c:v>
                      </c:pt>
                      <c:pt idx="11">
                        <c:v>7.2817694480555931E-2</c:v>
                      </c:pt>
                      <c:pt idx="12">
                        <c:v>8.0835985060712073E-2</c:v>
                      </c:pt>
                      <c:pt idx="13">
                        <c:v>8.3989398390389103E-2</c:v>
                      </c:pt>
                      <c:pt idx="14">
                        <c:v>8.6705556637358183E-2</c:v>
                      </c:pt>
                      <c:pt idx="15">
                        <c:v>9.2524995073634597E-2</c:v>
                      </c:pt>
                      <c:pt idx="16">
                        <c:v>9.1359303066251049E-2</c:v>
                      </c:pt>
                      <c:pt idx="17">
                        <c:v>9.1479079331143395E-2</c:v>
                      </c:pt>
                      <c:pt idx="18">
                        <c:v>8.1108344249929298E-2</c:v>
                      </c:pt>
                      <c:pt idx="19">
                        <c:v>9.2215032840052086E-2</c:v>
                      </c:pt>
                      <c:pt idx="20">
                        <c:v>9.2764428771679855E-2</c:v>
                      </c:pt>
                      <c:pt idx="21">
                        <c:v>9.5847049596343895E-2</c:v>
                      </c:pt>
                      <c:pt idx="22">
                        <c:v>9.2237387846922092E-2</c:v>
                      </c:pt>
                      <c:pt idx="23">
                        <c:v>7.7768935721928084E-2</c:v>
                      </c:pt>
                      <c:pt idx="24">
                        <c:v>8.5000802665948352E-2</c:v>
                      </c:pt>
                      <c:pt idx="25">
                        <c:v>8.7398541737794183E-2</c:v>
                      </c:pt>
                      <c:pt idx="26">
                        <c:v>8.910035312836323E-2</c:v>
                      </c:pt>
                      <c:pt idx="27">
                        <c:v>9.0269847208682016E-2</c:v>
                      </c:pt>
                      <c:pt idx="28">
                        <c:v>8.9764460508782659E-2</c:v>
                      </c:pt>
                      <c:pt idx="29">
                        <c:v>8.8833772957602281E-2</c:v>
                      </c:pt>
                      <c:pt idx="30">
                        <c:v>7.897340223767256E-2</c:v>
                      </c:pt>
                      <c:pt idx="31">
                        <c:v>8.8929625801480477E-2</c:v>
                      </c:pt>
                      <c:pt idx="32">
                        <c:v>9.2161049240447296E-2</c:v>
                      </c:pt>
                      <c:pt idx="33">
                        <c:v>9.0522444996889759E-2</c:v>
                      </c:pt>
                      <c:pt idx="34">
                        <c:v>9.0030584256738322E-2</c:v>
                      </c:pt>
                      <c:pt idx="35">
                        <c:v>7.6054781707117172E-2</c:v>
                      </c:pt>
                      <c:pt idx="36">
                        <c:v>8.346366218610507E-2</c:v>
                      </c:pt>
                      <c:pt idx="37">
                        <c:v>8.6874801162436996E-2</c:v>
                      </c:pt>
                      <c:pt idx="38">
                        <c:v>9.1161160728848362E-2</c:v>
                      </c:pt>
                      <c:pt idx="39">
                        <c:v>9.1744565215488419E-2</c:v>
                      </c:pt>
                      <c:pt idx="40">
                        <c:v>9.1306939184107552E-2</c:v>
                      </c:pt>
                      <c:pt idx="41">
                        <c:v>9.3447884952343449E-2</c:v>
                      </c:pt>
                      <c:pt idx="42">
                        <c:v>7.9195996111577571E-2</c:v>
                      </c:pt>
                      <c:pt idx="43">
                        <c:v>9.4537732212020789E-2</c:v>
                      </c:pt>
                      <c:pt idx="44">
                        <c:v>9.6531977441412981E-2</c:v>
                      </c:pt>
                      <c:pt idx="45">
                        <c:v>9.8055993196389662E-2</c:v>
                      </c:pt>
                      <c:pt idx="46">
                        <c:v>9.7928439629425434E-2</c:v>
                      </c:pt>
                      <c:pt idx="47">
                        <c:v>8.2974863795513901E-2</c:v>
                      </c:pt>
                      <c:pt idx="48">
                        <c:v>9.0988718344329339E-2</c:v>
                      </c:pt>
                      <c:pt idx="49">
                        <c:v>9.45070006635126E-2</c:v>
                      </c:pt>
                      <c:pt idx="50">
                        <c:v>0.10094969369873248</c:v>
                      </c:pt>
                      <c:pt idx="51">
                        <c:v>0.10388381949626108</c:v>
                      </c:pt>
                      <c:pt idx="52">
                        <c:v>0.1080841571257308</c:v>
                      </c:pt>
                      <c:pt idx="53">
                        <c:v>0.10839359079404866</c:v>
                      </c:pt>
                      <c:pt idx="54">
                        <c:v>9.277484538715787E-2</c:v>
                      </c:pt>
                      <c:pt idx="55">
                        <c:v>0.10968900745321043</c:v>
                      </c:pt>
                      <c:pt idx="56">
                        <c:v>0.11178918033985127</c:v>
                      </c:pt>
                      <c:pt idx="57">
                        <c:v>0.11346561271871128</c:v>
                      </c:pt>
                      <c:pt idx="58">
                        <c:v>0.11276710331069729</c:v>
                      </c:pt>
                      <c:pt idx="59">
                        <c:v>9.560122561488639E-2</c:v>
                      </c:pt>
                      <c:pt idx="60">
                        <c:v>0.10542931412669117</c:v>
                      </c:pt>
                      <c:pt idx="61">
                        <c:v>0.11113144143910791</c:v>
                      </c:pt>
                      <c:pt idx="62">
                        <c:v>0.11995264886727675</c:v>
                      </c:pt>
                      <c:pt idx="63">
                        <c:v>0.12063456774917936</c:v>
                      </c:pt>
                      <c:pt idx="64">
                        <c:v>0.12238281435508003</c:v>
                      </c:pt>
                      <c:pt idx="65">
                        <c:v>0.12301107832777837</c:v>
                      </c:pt>
                      <c:pt idx="66">
                        <c:v>0.10540982548983116</c:v>
                      </c:pt>
                      <c:pt idx="67">
                        <c:v>0.12534150472951297</c:v>
                      </c:pt>
                      <c:pt idx="68">
                        <c:v>0.12549152560375568</c:v>
                      </c:pt>
                      <c:pt idx="69">
                        <c:v>0.12442972902701255</c:v>
                      </c:pt>
                      <c:pt idx="70">
                        <c:v>0.12981870912289281</c:v>
                      </c:pt>
                      <c:pt idx="71">
                        <c:v>0.10448347998194327</c:v>
                      </c:pt>
                      <c:pt idx="72">
                        <c:v>0.11541410845866572</c:v>
                      </c:pt>
                      <c:pt idx="73">
                        <c:v>0.12213853827749155</c:v>
                      </c:pt>
                      <c:pt idx="74">
                        <c:v>0.1275394393563869</c:v>
                      </c:pt>
                      <c:pt idx="75">
                        <c:v>0.12860562596197822</c:v>
                      </c:pt>
                      <c:pt idx="76">
                        <c:v>0.12891649692997159</c:v>
                      </c:pt>
                      <c:pt idx="77">
                        <c:v>0.12793685491851906</c:v>
                      </c:pt>
                      <c:pt idx="78">
                        <c:v>0.11000991561144387</c:v>
                      </c:pt>
                      <c:pt idx="79">
                        <c:v>0.13217601129691767</c:v>
                      </c:pt>
                      <c:pt idx="80">
                        <c:v>0.1324209632308615</c:v>
                      </c:pt>
                      <c:pt idx="81">
                        <c:v>0.13009886741130067</c:v>
                      </c:pt>
                      <c:pt idx="82">
                        <c:v>0.13401811553605841</c:v>
                      </c:pt>
                      <c:pt idx="83">
                        <c:v>0.10585225582567075</c:v>
                      </c:pt>
                      <c:pt idx="84">
                        <c:v>0.11742769628056542</c:v>
                      </c:pt>
                      <c:pt idx="85">
                        <c:v>0.12760594741735304</c:v>
                      </c:pt>
                      <c:pt idx="86">
                        <c:v>0.13117930688621887</c:v>
                      </c:pt>
                      <c:pt idx="87">
                        <c:v>0.13177953893589386</c:v>
                      </c:pt>
                      <c:pt idx="88">
                        <c:v>0.13424026162473954</c:v>
                      </c:pt>
                      <c:pt idx="89">
                        <c:v>0.13333680223907771</c:v>
                      </c:pt>
                      <c:pt idx="90">
                        <c:v>0.11403445314241346</c:v>
                      </c:pt>
                      <c:pt idx="91">
                        <c:v>0.13845259306792648</c:v>
                      </c:pt>
                      <c:pt idx="92">
                        <c:v>0.13646355477827524</c:v>
                      </c:pt>
                      <c:pt idx="93">
                        <c:v>0.13410087833225079</c:v>
                      </c:pt>
                      <c:pt idx="94">
                        <c:v>0.14228251710193152</c:v>
                      </c:pt>
                      <c:pt idx="95">
                        <c:v>0.10991832522957433</c:v>
                      </c:pt>
                      <c:pt idx="96">
                        <c:v>0.121134199539742</c:v>
                      </c:pt>
                      <c:pt idx="97">
                        <c:v>0.13364046630494891</c:v>
                      </c:pt>
                      <c:pt idx="98">
                        <c:v>0.13678973336069672</c:v>
                      </c:pt>
                      <c:pt idx="99">
                        <c:v>0.13538362352664748</c:v>
                      </c:pt>
                      <c:pt idx="100">
                        <c:v>0.13850892370824108</c:v>
                      </c:pt>
                      <c:pt idx="101">
                        <c:v>0.13652656473572716</c:v>
                      </c:pt>
                      <c:pt idx="102">
                        <c:v>0.11692408386814095</c:v>
                      </c:pt>
                      <c:pt idx="103">
                        <c:v>0.13778743895667175</c:v>
                      </c:pt>
                      <c:pt idx="104">
                        <c:v>0.13677928665737463</c:v>
                      </c:pt>
                      <c:pt idx="105">
                        <c:v>0.13390980191329102</c:v>
                      </c:pt>
                      <c:pt idx="106">
                        <c:v>0.1406080416515362</c:v>
                      </c:pt>
                      <c:pt idx="107">
                        <c:v>0.10864219292034909</c:v>
                      </c:pt>
                      <c:pt idx="108">
                        <c:v>0.12204132727860695</c:v>
                      </c:pt>
                      <c:pt idx="109">
                        <c:v>0.13614338449299207</c:v>
                      </c:pt>
                      <c:pt idx="110">
                        <c:v>0.13988752731881202</c:v>
                      </c:pt>
                      <c:pt idx="111">
                        <c:v>0.13712225644369869</c:v>
                      </c:pt>
                      <c:pt idx="112">
                        <c:v>0.14358705140861255</c:v>
                      </c:pt>
                      <c:pt idx="113">
                        <c:v>0.14103821482547027</c:v>
                      </c:pt>
                      <c:pt idx="114">
                        <c:v>0.12389528056704405</c:v>
                      </c:pt>
                      <c:pt idx="115">
                        <c:v>0.14786324887706523</c:v>
                      </c:pt>
                      <c:pt idx="116">
                        <c:v>0.14635770589271846</c:v>
                      </c:pt>
                      <c:pt idx="117">
                        <c:v>0.14569414791380947</c:v>
                      </c:pt>
                      <c:pt idx="118">
                        <c:v>0.15218184535440482</c:v>
                      </c:pt>
                      <c:pt idx="119">
                        <c:v>0.11936193676227677</c:v>
                      </c:pt>
                      <c:pt idx="120">
                        <c:v>0.13376216266917196</c:v>
                      </c:pt>
                      <c:pt idx="121">
                        <c:v>0.15503896923020705</c:v>
                      </c:pt>
                      <c:pt idx="122">
                        <c:v>0.15507742538486491</c:v>
                      </c:pt>
                      <c:pt idx="123">
                        <c:v>0.15181643063496936</c:v>
                      </c:pt>
                      <c:pt idx="124">
                        <c:v>0.15730270503640051</c:v>
                      </c:pt>
                      <c:pt idx="125">
                        <c:v>0.15465152811080993</c:v>
                      </c:pt>
                      <c:pt idx="126">
                        <c:v>0.13449333747111045</c:v>
                      </c:pt>
                      <c:pt idx="127">
                        <c:v>0.15784312592613131</c:v>
                      </c:pt>
                      <c:pt idx="128">
                        <c:v>0.15641839642154429</c:v>
                      </c:pt>
                      <c:pt idx="129">
                        <c:v>0.15288990338290567</c:v>
                      </c:pt>
                      <c:pt idx="130">
                        <c:v>0.16850194954602282</c:v>
                      </c:pt>
                      <c:pt idx="131">
                        <c:v>0.1292689729586744</c:v>
                      </c:pt>
                      <c:pt idx="132">
                        <c:v>0.14129406265075434</c:v>
                      </c:pt>
                      <c:pt idx="133">
                        <c:v>0.16756027083976405</c:v>
                      </c:pt>
                      <c:pt idx="134">
                        <c:v>0.16584151121819635</c:v>
                      </c:pt>
                      <c:pt idx="135">
                        <c:v>0.16265506186561221</c:v>
                      </c:pt>
                      <c:pt idx="136">
                        <c:v>0.17025780167208326</c:v>
                      </c:pt>
                      <c:pt idx="137">
                        <c:v>0.16494563726660597</c:v>
                      </c:pt>
                      <c:pt idx="138">
                        <c:v>0.14170158426967386</c:v>
                      </c:pt>
                      <c:pt idx="139">
                        <c:v>0.16994021352156566</c:v>
                      </c:pt>
                      <c:pt idx="140">
                        <c:v>0.17027466417455631</c:v>
                      </c:pt>
                      <c:pt idx="141">
                        <c:v>0.1644504162846181</c:v>
                      </c:pt>
                      <c:pt idx="142">
                        <c:v>0.17613486599361727</c:v>
                      </c:pt>
                      <c:pt idx="143">
                        <c:v>0.13568624228340764</c:v>
                      </c:pt>
                      <c:pt idx="144">
                        <c:v>0.14488467981659262</c:v>
                      </c:pt>
                      <c:pt idx="145">
                        <c:v>0.17112374380138073</c:v>
                      </c:pt>
                      <c:pt idx="146">
                        <c:v>0.16636074412809165</c:v>
                      </c:pt>
                      <c:pt idx="147">
                        <c:v>0.15959921345609923</c:v>
                      </c:pt>
                      <c:pt idx="148">
                        <c:v>0.16751422111945088</c:v>
                      </c:pt>
                      <c:pt idx="149">
                        <c:v>0.16284320332682675</c:v>
                      </c:pt>
                      <c:pt idx="150">
                        <c:v>0.14531888609957158</c:v>
                      </c:pt>
                      <c:pt idx="151">
                        <c:v>0.17066954385565941</c:v>
                      </c:pt>
                      <c:pt idx="152">
                        <c:v>0.17093261287178091</c:v>
                      </c:pt>
                      <c:pt idx="153">
                        <c:v>0.16345482623401514</c:v>
                      </c:pt>
                      <c:pt idx="154">
                        <c:v>0.17881571981507779</c:v>
                      </c:pt>
                      <c:pt idx="155">
                        <c:v>0.1316759936331019</c:v>
                      </c:pt>
                      <c:pt idx="156">
                        <c:v>0.14327714177143161</c:v>
                      </c:pt>
                      <c:pt idx="157">
                        <c:v>0.18712428165237463</c:v>
                      </c:pt>
                      <c:pt idx="158">
                        <c:v>0.17736417756579689</c:v>
                      </c:pt>
                      <c:pt idx="159">
                        <c:v>0.16341585730695737</c:v>
                      </c:pt>
                      <c:pt idx="160">
                        <c:v>0.15994624477953379</c:v>
                      </c:pt>
                      <c:pt idx="161">
                        <c:v>0.1574798701542664</c:v>
                      </c:pt>
                      <c:pt idx="162">
                        <c:v>0.13454746795503225</c:v>
                      </c:pt>
                      <c:pt idx="163">
                        <c:v>0.16128494836098986</c:v>
                      </c:pt>
                      <c:pt idx="164">
                        <c:v>0.16166479584203952</c:v>
                      </c:pt>
                      <c:pt idx="165">
                        <c:v>0.1571349638047059</c:v>
                      </c:pt>
                      <c:pt idx="166">
                        <c:v>0.16552095045793261</c:v>
                      </c:pt>
                      <c:pt idx="167">
                        <c:v>0.12653701588861202</c:v>
                      </c:pt>
                      <c:pt idx="168">
                        <c:v>0.14363884764064294</c:v>
                      </c:pt>
                      <c:pt idx="169">
                        <c:v>0.17046832441483709</c:v>
                      </c:pt>
                      <c:pt idx="170">
                        <c:v>0.16332480021698997</c:v>
                      </c:pt>
                      <c:pt idx="171">
                        <c:v>0.15812180847549462</c:v>
                      </c:pt>
                      <c:pt idx="172">
                        <c:v>0.17323017028088653</c:v>
                      </c:pt>
                      <c:pt idx="173">
                        <c:v>0.15757753536573543</c:v>
                      </c:pt>
                      <c:pt idx="174">
                        <c:v>0.13980841477516787</c:v>
                      </c:pt>
                      <c:pt idx="175">
                        <c:v>0.16913600898976641</c:v>
                      </c:pt>
                      <c:pt idx="176">
                        <c:v>0.17117429267777612</c:v>
                      </c:pt>
                      <c:pt idx="177">
                        <c:v>0.16583267318206615</c:v>
                      </c:pt>
                      <c:pt idx="178">
                        <c:v>0.17183348154334743</c:v>
                      </c:pt>
                      <c:pt idx="179">
                        <c:v>0.13154868488388466</c:v>
                      </c:pt>
                      <c:pt idx="180">
                        <c:v>0.14768463035946633</c:v>
                      </c:pt>
                      <c:pt idx="181">
                        <c:v>0.19145097386526355</c:v>
                      </c:pt>
                      <c:pt idx="182">
                        <c:v>0.1755176742446016</c:v>
                      </c:pt>
                      <c:pt idx="183">
                        <c:v>0.17030335841294253</c:v>
                      </c:pt>
                      <c:pt idx="184">
                        <c:v>0.18620380920276566</c:v>
                      </c:pt>
                      <c:pt idx="185">
                        <c:v>0.17471500827751374</c:v>
                      </c:pt>
                      <c:pt idx="186">
                        <c:v>0.15762713109061297</c:v>
                      </c:pt>
                      <c:pt idx="187">
                        <c:v>0.18737538011377242</c:v>
                      </c:pt>
                      <c:pt idx="188">
                        <c:v>0.18735270927839201</c:v>
                      </c:pt>
                      <c:pt idx="189">
                        <c:v>0.18317707226531546</c:v>
                      </c:pt>
                      <c:pt idx="190">
                        <c:v>0.19351685542414429</c:v>
                      </c:pt>
                      <c:pt idx="191">
                        <c:v>0.15118714322908344</c:v>
                      </c:pt>
                      <c:pt idx="192">
                        <c:v>0.1741182588338635</c:v>
                      </c:pt>
                      <c:pt idx="193">
                        <c:v>0.19975077008485334</c:v>
                      </c:pt>
                      <c:pt idx="194">
                        <c:v>0.19195947742541103</c:v>
                      </c:pt>
                      <c:pt idx="195">
                        <c:v>0.19003145132223606</c:v>
                      </c:pt>
                      <c:pt idx="196">
                        <c:v>0.1940035906525921</c:v>
                      </c:pt>
                      <c:pt idx="197">
                        <c:v>0.18595808154453466</c:v>
                      </c:pt>
                      <c:pt idx="198">
                        <c:v>0.1555213317062589</c:v>
                      </c:pt>
                      <c:pt idx="199">
                        <c:v>0.18559626746787491</c:v>
                      </c:pt>
                      <c:pt idx="200">
                        <c:v>0.18349230207846465</c:v>
                      </c:pt>
                      <c:pt idx="201">
                        <c:v>0.1757619214201126</c:v>
                      </c:pt>
                      <c:pt idx="202">
                        <c:v>0.18664162959710257</c:v>
                      </c:pt>
                      <c:pt idx="203">
                        <c:v>0.13784611532966642</c:v>
                      </c:pt>
                      <c:pt idx="204">
                        <c:v>0.15707335636968536</c:v>
                      </c:pt>
                      <c:pt idx="205">
                        <c:v>0.17531906672356939</c:v>
                      </c:pt>
                      <c:pt idx="206">
                        <c:v>0.17101680424995036</c:v>
                      </c:pt>
                      <c:pt idx="207">
                        <c:v>0.16659229173381246</c:v>
                      </c:pt>
                      <c:pt idx="208">
                        <c:v>0.17060384344593157</c:v>
                      </c:pt>
                      <c:pt idx="209">
                        <c:v>0.16477977034477259</c:v>
                      </c:pt>
                      <c:pt idx="210">
                        <c:v>0.13860756036107882</c:v>
                      </c:pt>
                    </c:numCache>
                  </c:numRef>
                </c:val>
                <c:smooth val="0"/>
                <c:extLst>
                  <c:ext xmlns:c16="http://schemas.microsoft.com/office/drawing/2014/chart" uri="{C3380CC4-5D6E-409C-BE32-E72D297353CC}">
                    <c16:uniqueId val="{00000006-A0A6-4948-BE2B-CF80119F27A6}"/>
                  </c:ext>
                </c:extLst>
              </c15:ser>
            </c15:filteredLineSeries>
            <c15:filteredLineSeries>
              <c15:ser>
                <c:idx val="4"/>
                <c:order val="4"/>
                <c:tx>
                  <c:strRef>
                    <c:extLst xmlns:c15="http://schemas.microsoft.com/office/drawing/2012/chart">
                      <c:ext xmlns:c15="http://schemas.microsoft.com/office/drawing/2012/chart" uri="{02D57815-91ED-43cb-92C2-25804820EDAC}">
                        <c15:formulaRef>
                          <c15:sqref>MORA!$F$2</c15:sqref>
                        </c15:formulaRef>
                      </c:ext>
                    </c:extLst>
                    <c:strCache>
                      <c:ptCount val="1"/>
                      <c:pt idx="0">
                        <c:v>INGRESO DISPONIBLE</c:v>
                      </c:pt>
                    </c:strCache>
                  </c:strRef>
                </c:tx>
                <c:spPr>
                  <a:ln w="28575" cap="rnd">
                    <a:solidFill>
                      <a:schemeClr val="accent5"/>
                    </a:solidFill>
                    <a:round/>
                  </a:ln>
                  <a:effectLst/>
                </c:spPr>
                <c:marker>
                  <c:symbol val="none"/>
                </c:marker>
                <c:cat>
                  <c:numRef>
                    <c:extLst xmlns:c15="http://schemas.microsoft.com/office/drawing/2012/chart">
                      <c:ext xmlns:c15="http://schemas.microsoft.com/office/drawing/2012/chart" uri="{02D57815-91ED-43cb-92C2-25804820EDAC}">
                        <c15:formulaRef>
                          <c15:sqref>MORA!$A$3:$A$213</c15:sqref>
                        </c15:formulaRef>
                      </c:ext>
                    </c:extLst>
                    <c:numCache>
                      <c:formatCode>mmm\-yy</c:formatCode>
                      <c:ptCount val="211"/>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numCache>
                  </c:numRef>
                </c:cat>
                <c:val>
                  <c:numRef>
                    <c:extLst xmlns:c15="http://schemas.microsoft.com/office/drawing/2012/chart">
                      <c:ext xmlns:c15="http://schemas.microsoft.com/office/drawing/2012/chart" uri="{02D57815-91ED-43cb-92C2-25804820EDAC}">
                        <c15:formulaRef>
                          <c15:sqref>MORA!$F$3:$F$213</c15:sqref>
                        </c15:formulaRef>
                      </c:ext>
                    </c:extLst>
                    <c:numCache>
                      <c:formatCode>0.00%</c:formatCode>
                      <c:ptCount val="211"/>
                      <c:pt idx="0">
                        <c:v>0.29464356161996119</c:v>
                      </c:pt>
                      <c:pt idx="1">
                        <c:v>0.28684142708804827</c:v>
                      </c:pt>
                      <c:pt idx="2">
                        <c:v>0.25617061898217819</c:v>
                      </c:pt>
                      <c:pt idx="3">
                        <c:v>0.26487549397146137</c:v>
                      </c:pt>
                      <c:pt idx="4">
                        <c:v>0.25136331524672706</c:v>
                      </c:pt>
                      <c:pt idx="5">
                        <c:v>0.27164870522237394</c:v>
                      </c:pt>
                      <c:pt idx="6">
                        <c:v>0.32137092243666743</c:v>
                      </c:pt>
                      <c:pt idx="7">
                        <c:v>0.2581309533677526</c:v>
                      </c:pt>
                      <c:pt idx="8">
                        <c:v>0.2690876535214779</c:v>
                      </c:pt>
                      <c:pt idx="9">
                        <c:v>0.2539715148866446</c:v>
                      </c:pt>
                      <c:pt idx="10">
                        <c:v>0.27028120190293226</c:v>
                      </c:pt>
                      <c:pt idx="11">
                        <c:v>0.22526281721265373</c:v>
                      </c:pt>
                      <c:pt idx="12">
                        <c:v>0.27890209499251928</c:v>
                      </c:pt>
                      <c:pt idx="13">
                        <c:v>0.29595872159302239</c:v>
                      </c:pt>
                      <c:pt idx="14">
                        <c:v>0.29593288076331459</c:v>
                      </c:pt>
                      <c:pt idx="15">
                        <c:v>0.26211418710027168</c:v>
                      </c:pt>
                      <c:pt idx="16">
                        <c:v>0.27509893894038673</c:v>
                      </c:pt>
                      <c:pt idx="17">
                        <c:v>0.27685207416979607</c:v>
                      </c:pt>
                      <c:pt idx="18">
                        <c:v>0.26948168959713525</c:v>
                      </c:pt>
                      <c:pt idx="19">
                        <c:v>0.27415516371581694</c:v>
                      </c:pt>
                      <c:pt idx="20">
                        <c:v>0.26880026621505126</c:v>
                      </c:pt>
                      <c:pt idx="21">
                        <c:v>0.25192883899987994</c:v>
                      </c:pt>
                      <c:pt idx="22">
                        <c:v>0.28116012154637149</c:v>
                      </c:pt>
                      <c:pt idx="23">
                        <c:v>0.28353167003343571</c:v>
                      </c:pt>
                      <c:pt idx="24">
                        <c:v>0.29899920368479438</c:v>
                      </c:pt>
                      <c:pt idx="25">
                        <c:v>0.2849883581894036</c:v>
                      </c:pt>
                      <c:pt idx="26">
                        <c:v>0.28813173841003081</c:v>
                      </c:pt>
                      <c:pt idx="27">
                        <c:v>0.27359452352288416</c:v>
                      </c:pt>
                      <c:pt idx="28">
                        <c:v>0.27804486690208574</c:v>
                      </c:pt>
                      <c:pt idx="29">
                        <c:v>0.27755354434993273</c:v>
                      </c:pt>
                      <c:pt idx="30">
                        <c:v>0.27209778276071661</c:v>
                      </c:pt>
                      <c:pt idx="31">
                        <c:v>0.27998458876061949</c:v>
                      </c:pt>
                      <c:pt idx="32">
                        <c:v>0.25525728151536509</c:v>
                      </c:pt>
                      <c:pt idx="33">
                        <c:v>0.27110503852417911</c:v>
                      </c:pt>
                      <c:pt idx="34">
                        <c:v>0.27611527939933267</c:v>
                      </c:pt>
                      <c:pt idx="35">
                        <c:v>0.27225516219339696</c:v>
                      </c:pt>
                      <c:pt idx="36">
                        <c:v>0.29103245517703846</c:v>
                      </c:pt>
                      <c:pt idx="37">
                        <c:v>0.27290469667555062</c:v>
                      </c:pt>
                      <c:pt idx="38">
                        <c:v>0.25599874740868744</c:v>
                      </c:pt>
                      <c:pt idx="39">
                        <c:v>0.25541118520471084</c:v>
                      </c:pt>
                      <c:pt idx="40">
                        <c:v>0.26242463755874623</c:v>
                      </c:pt>
                      <c:pt idx="41">
                        <c:v>0.24412853402603862</c:v>
                      </c:pt>
                      <c:pt idx="42">
                        <c:v>0.27719175762203285</c:v>
                      </c:pt>
                      <c:pt idx="43">
                        <c:v>0.24644448717438328</c:v>
                      </c:pt>
                      <c:pt idx="44">
                        <c:v>0.24331750407190478</c:v>
                      </c:pt>
                      <c:pt idx="45">
                        <c:v>0.24420443320011498</c:v>
                      </c:pt>
                      <c:pt idx="46">
                        <c:v>0.23966730381376578</c:v>
                      </c:pt>
                      <c:pt idx="47">
                        <c:v>0.24686414875393403</c:v>
                      </c:pt>
                      <c:pt idx="48">
                        <c:v>0.27170610160884812</c:v>
                      </c:pt>
                      <c:pt idx="49">
                        <c:v>0.26163386709371061</c:v>
                      </c:pt>
                      <c:pt idx="50">
                        <c:v>0.23868718255225152</c:v>
                      </c:pt>
                      <c:pt idx="51">
                        <c:v>0.23974083655135692</c:v>
                      </c:pt>
                      <c:pt idx="52">
                        <c:v>0.21652830863627714</c:v>
                      </c:pt>
                      <c:pt idx="53">
                        <c:v>0.22364863767714938</c:v>
                      </c:pt>
                      <c:pt idx="54">
                        <c:v>0.24977652113370108</c:v>
                      </c:pt>
                      <c:pt idx="55">
                        <c:v>0.22523342600855567</c:v>
                      </c:pt>
                      <c:pt idx="56">
                        <c:v>0.22640590723429987</c:v>
                      </c:pt>
                      <c:pt idx="57">
                        <c:v>0.2213867093154428</c:v>
                      </c:pt>
                      <c:pt idx="58">
                        <c:v>0.22513811394338601</c:v>
                      </c:pt>
                      <c:pt idx="59">
                        <c:v>0.23103973473341821</c:v>
                      </c:pt>
                      <c:pt idx="60">
                        <c:v>0.25080809421054984</c:v>
                      </c:pt>
                      <c:pt idx="61">
                        <c:v>0.2317298606046343</c:v>
                      </c:pt>
                      <c:pt idx="62">
                        <c:v>0.21266371203861156</c:v>
                      </c:pt>
                      <c:pt idx="63">
                        <c:v>0.2161921366376347</c:v>
                      </c:pt>
                      <c:pt idx="64">
                        <c:v>0.20827700715103337</c:v>
                      </c:pt>
                      <c:pt idx="65">
                        <c:v>0.2170640508727506</c:v>
                      </c:pt>
                      <c:pt idx="66">
                        <c:v>0.23420701801368637</c:v>
                      </c:pt>
                      <c:pt idx="67">
                        <c:v>0.20510943604785592</c:v>
                      </c:pt>
                      <c:pt idx="68">
                        <c:v>0.21513902505841609</c:v>
                      </c:pt>
                      <c:pt idx="69">
                        <c:v>0.22483862625029227</c:v>
                      </c:pt>
                      <c:pt idx="70">
                        <c:v>0.19303061372206842</c:v>
                      </c:pt>
                      <c:pt idx="71">
                        <c:v>0.23719488518108245</c:v>
                      </c:pt>
                      <c:pt idx="72">
                        <c:v>0.2500016488628376</c:v>
                      </c:pt>
                      <c:pt idx="73">
                        <c:v>0.22876585383588621</c:v>
                      </c:pt>
                      <c:pt idx="74">
                        <c:v>0.21343221202134943</c:v>
                      </c:pt>
                      <c:pt idx="75">
                        <c:v>0.2129622911070248</c:v>
                      </c:pt>
                      <c:pt idx="76">
                        <c:v>0.20871559928747474</c:v>
                      </c:pt>
                      <c:pt idx="77">
                        <c:v>0.21906500469554191</c:v>
                      </c:pt>
                      <c:pt idx="78">
                        <c:v>0.22562315181184533</c:v>
                      </c:pt>
                      <c:pt idx="79">
                        <c:v>0.19325213991136403</c:v>
                      </c:pt>
                      <c:pt idx="80">
                        <c:v>0.20398817748999809</c:v>
                      </c:pt>
                      <c:pt idx="81">
                        <c:v>0.22024479085566462</c:v>
                      </c:pt>
                      <c:pt idx="82">
                        <c:v>0.19685405449798665</c:v>
                      </c:pt>
                      <c:pt idx="83">
                        <c:v>0.23772814261690745</c:v>
                      </c:pt>
                      <c:pt idx="84">
                        <c:v>0.25954425374509538</c:v>
                      </c:pt>
                      <c:pt idx="85">
                        <c:v>0.21004988500816357</c:v>
                      </c:pt>
                      <c:pt idx="86">
                        <c:v>0.20831610823279645</c:v>
                      </c:pt>
                      <c:pt idx="87">
                        <c:v>0.20937757880059682</c:v>
                      </c:pt>
                      <c:pt idx="88">
                        <c:v>0.19758459590864363</c:v>
                      </c:pt>
                      <c:pt idx="89">
                        <c:v>0.21574432022884249</c:v>
                      </c:pt>
                      <c:pt idx="90">
                        <c:v>0.2251051246058664</c:v>
                      </c:pt>
                      <c:pt idx="91">
                        <c:v>0.18516830950264473</c:v>
                      </c:pt>
                      <c:pt idx="92">
                        <c:v>0.20215562202664517</c:v>
                      </c:pt>
                      <c:pt idx="93">
                        <c:v>0.21103813221395051</c:v>
                      </c:pt>
                      <c:pt idx="94">
                        <c:v>0.17573517970180985</c:v>
                      </c:pt>
                      <c:pt idx="95">
                        <c:v>0.22800934135828388</c:v>
                      </c:pt>
                      <c:pt idx="96">
                        <c:v>0.26372488051390697</c:v>
                      </c:pt>
                      <c:pt idx="97">
                        <c:v>0.1965461874127119</c:v>
                      </c:pt>
                      <c:pt idx="98">
                        <c:v>0.19762914188113023</c:v>
                      </c:pt>
                      <c:pt idx="99">
                        <c:v>0.21397458773201783</c:v>
                      </c:pt>
                      <c:pt idx="100">
                        <c:v>0.19320264110474472</c:v>
                      </c:pt>
                      <c:pt idx="101">
                        <c:v>0.21709042460087113</c:v>
                      </c:pt>
                      <c:pt idx="102">
                        <c:v>0.21513183686941906</c:v>
                      </c:pt>
                      <c:pt idx="103">
                        <c:v>0.20078602137459556</c:v>
                      </c:pt>
                      <c:pt idx="104">
                        <c:v>0.21400377832497652</c:v>
                      </c:pt>
                      <c:pt idx="105">
                        <c:v>0.22402923056366197</c:v>
                      </c:pt>
                      <c:pt idx="106">
                        <c:v>0.18924677219634156</c:v>
                      </c:pt>
                      <c:pt idx="107">
                        <c:v>0.22947788389813317</c:v>
                      </c:pt>
                      <c:pt idx="108">
                        <c:v>0.26458366960886837</c:v>
                      </c:pt>
                      <c:pt idx="109">
                        <c:v>0.18118482002938596</c:v>
                      </c:pt>
                      <c:pt idx="110">
                        <c:v>0.18739291310916062</c:v>
                      </c:pt>
                      <c:pt idx="111">
                        <c:v>0.21712043598105091</c:v>
                      </c:pt>
                      <c:pt idx="112">
                        <c:v>0.17272461241279013</c:v>
                      </c:pt>
                      <c:pt idx="113">
                        <c:v>0.21007102626706309</c:v>
                      </c:pt>
                      <c:pt idx="114">
                        <c:v>0.19283617227751015</c:v>
                      </c:pt>
                      <c:pt idx="115">
                        <c:v>0.18310251991448478</c:v>
                      </c:pt>
                      <c:pt idx="116">
                        <c:v>0.20441470196232703</c:v>
                      </c:pt>
                      <c:pt idx="117">
                        <c:v>0.20949733457160735</c:v>
                      </c:pt>
                      <c:pt idx="118">
                        <c:v>0.17719491919211727</c:v>
                      </c:pt>
                      <c:pt idx="119">
                        <c:v>0.20960588365189758</c:v>
                      </c:pt>
                      <c:pt idx="120">
                        <c:v>0.25393644515184788</c:v>
                      </c:pt>
                      <c:pt idx="121">
                        <c:v>0.14437580813770956</c:v>
                      </c:pt>
                      <c:pt idx="122">
                        <c:v>0.17308644904186188</c:v>
                      </c:pt>
                      <c:pt idx="123">
                        <c:v>0.20459785331125557</c:v>
                      </c:pt>
                      <c:pt idx="124">
                        <c:v>0.16798040320840557</c:v>
                      </c:pt>
                      <c:pt idx="125">
                        <c:v>0.19923241608637687</c:v>
                      </c:pt>
                      <c:pt idx="126">
                        <c:v>0.19051905581578288</c:v>
                      </c:pt>
                      <c:pt idx="127">
                        <c:v>0.17432874170420987</c:v>
                      </c:pt>
                      <c:pt idx="128">
                        <c:v>0.18987343325139683</c:v>
                      </c:pt>
                      <c:pt idx="129">
                        <c:v>0.19940796775518621</c:v>
                      </c:pt>
                      <c:pt idx="130">
                        <c:v>0.14727094384673767</c:v>
                      </c:pt>
                      <c:pt idx="131">
                        <c:v>0.19418379923583462</c:v>
                      </c:pt>
                      <c:pt idx="132">
                        <c:v>0.25241761786245109</c:v>
                      </c:pt>
                      <c:pt idx="133">
                        <c:v>0.12303176744650224</c:v>
                      </c:pt>
                      <c:pt idx="134">
                        <c:v>0.15663718976340102</c:v>
                      </c:pt>
                      <c:pt idx="135">
                        <c:v>0.19054366980470305</c:v>
                      </c:pt>
                      <c:pt idx="136">
                        <c:v>0.13658928136041215</c:v>
                      </c:pt>
                      <c:pt idx="137">
                        <c:v>0.18035606237124779</c:v>
                      </c:pt>
                      <c:pt idx="138">
                        <c:v>0.17625738984249661</c:v>
                      </c:pt>
                      <c:pt idx="139">
                        <c:v>0.1553126345537289</c:v>
                      </c:pt>
                      <c:pt idx="140">
                        <c:v>0.16202332367325734</c:v>
                      </c:pt>
                      <c:pt idx="141">
                        <c:v>0.18255262141758888</c:v>
                      </c:pt>
                      <c:pt idx="142">
                        <c:v>0.12130039977537121</c:v>
                      </c:pt>
                      <c:pt idx="143">
                        <c:v>0.16418259171281779</c:v>
                      </c:pt>
                      <c:pt idx="144">
                        <c:v>0.24692630837560936</c:v>
                      </c:pt>
                      <c:pt idx="145">
                        <c:v>0.12130039977537121</c:v>
                      </c:pt>
                      <c:pt idx="146">
                        <c:v>0.13841412596865255</c:v>
                      </c:pt>
                      <c:pt idx="147">
                        <c:v>0.18357800684420833</c:v>
                      </c:pt>
                      <c:pt idx="148">
                        <c:v>0.12657861025649964</c:v>
                      </c:pt>
                      <c:pt idx="149">
                        <c:v>0.16856556867915973</c:v>
                      </c:pt>
                      <c:pt idx="150">
                        <c:v>0.13361806544823029</c:v>
                      </c:pt>
                      <c:pt idx="151">
                        <c:v>0.12571827912643352</c:v>
                      </c:pt>
                      <c:pt idx="152">
                        <c:v>0.12828148063164213</c:v>
                      </c:pt>
                      <c:pt idx="153">
                        <c:v>0.16175165915363432</c:v>
                      </c:pt>
                      <c:pt idx="154">
                        <c:v>8.2136619752531059E-2</c:v>
                      </c:pt>
                      <c:pt idx="155">
                        <c:v>0.15755088634666947</c:v>
                      </c:pt>
                      <c:pt idx="156">
                        <c:v>0.24548232563565242</c:v>
                      </c:pt>
                      <c:pt idx="157">
                        <c:v>1.9853838698182913E-2</c:v>
                      </c:pt>
                      <c:pt idx="158">
                        <c:v>1.5859343592178665E-2</c:v>
                      </c:pt>
                      <c:pt idx="159">
                        <c:v>0.15698416171584151</c:v>
                      </c:pt>
                      <c:pt idx="160">
                        <c:v>0.14998245857298897</c:v>
                      </c:pt>
                      <c:pt idx="161">
                        <c:v>0.18642045954364272</c:v>
                      </c:pt>
                      <c:pt idx="162">
                        <c:v>0.18646382806949002</c:v>
                      </c:pt>
                      <c:pt idx="163">
                        <c:v>0.16277980911870982</c:v>
                      </c:pt>
                      <c:pt idx="164">
                        <c:v>0.16727992011628834</c:v>
                      </c:pt>
                      <c:pt idx="165">
                        <c:v>0.18077251584233611</c:v>
                      </c:pt>
                      <c:pt idx="166">
                        <c:v>0.12850761710526926</c:v>
                      </c:pt>
                      <c:pt idx="167">
                        <c:v>0.17339457605867736</c:v>
                      </c:pt>
                      <c:pt idx="168">
                        <c:v>0.23122659682174818</c:v>
                      </c:pt>
                      <c:pt idx="169">
                        <c:v>8.0292506338882963E-2</c:v>
                      </c:pt>
                      <c:pt idx="170">
                        <c:v>0.14164495716906944</c:v>
                      </c:pt>
                      <c:pt idx="171">
                        <c:v>0.19519454370505629</c:v>
                      </c:pt>
                      <c:pt idx="172">
                        <c:v>9.9917073379698684E-2</c:v>
                      </c:pt>
                      <c:pt idx="173">
                        <c:v>0.16581076050347532</c:v>
                      </c:pt>
                      <c:pt idx="174">
                        <c:v>0.13625108394143481</c:v>
                      </c:pt>
                      <c:pt idx="175">
                        <c:v>0.10547973864061022</c:v>
                      </c:pt>
                      <c:pt idx="176">
                        <c:v>0.10886944668421661</c:v>
                      </c:pt>
                      <c:pt idx="177">
                        <c:v>0.13646938933164132</c:v>
                      </c:pt>
                      <c:pt idx="178">
                        <c:v>6.4447424051773949E-2</c:v>
                      </c:pt>
                      <c:pt idx="179">
                        <c:v>0.13910182207770294</c:v>
                      </c:pt>
                      <c:pt idx="180">
                        <c:v>0.20308446397301938</c:v>
                      </c:pt>
                      <c:pt idx="181">
                        <c:v>-3.4903995963329937E-2</c:v>
                      </c:pt>
                      <c:pt idx="182">
                        <c:v>6.518649969282686E-2</c:v>
                      </c:pt>
                      <c:pt idx="183">
                        <c:v>0.15162915639362295</c:v>
                      </c:pt>
                      <c:pt idx="184">
                        <c:v>5.6273963007318017E-2</c:v>
                      </c:pt>
                      <c:pt idx="185">
                        <c:v>0.11791966140555932</c:v>
                      </c:pt>
                      <c:pt idx="186">
                        <c:v>0.12509795445410155</c:v>
                      </c:pt>
                      <c:pt idx="187">
                        <c:v>8.7970627039837823E-2</c:v>
                      </c:pt>
                      <c:pt idx="188">
                        <c:v>0.10367903930051003</c:v>
                      </c:pt>
                      <c:pt idx="189">
                        <c:v>0.13195133960192695</c:v>
                      </c:pt>
                      <c:pt idx="190">
                        <c:v>7.7802066461662323E-2</c:v>
                      </c:pt>
                      <c:pt idx="191">
                        <c:v>0.13756710983487141</c:v>
                      </c:pt>
                      <c:pt idx="192">
                        <c:v>0.18361866286353457</c:v>
                      </c:pt>
                      <c:pt idx="193">
                        <c:v>5.7202302495849788E-2</c:v>
                      </c:pt>
                      <c:pt idx="194">
                        <c:v>0.1278946369641718</c:v>
                      </c:pt>
                      <c:pt idx="195">
                        <c:v>0.15812343625158931</c:v>
                      </c:pt>
                      <c:pt idx="196">
                        <c:v>7.4964977097830565E-2</c:v>
                      </c:pt>
                      <c:pt idx="197">
                        <c:v>0.1395577736781991</c:v>
                      </c:pt>
                      <c:pt idx="198">
                        <c:v>0.16335894176444876</c:v>
                      </c:pt>
                      <c:pt idx="199">
                        <c:v>0.12032603323171032</c:v>
                      </c:pt>
                      <c:pt idx="200">
                        <c:v>0.12732186862005845</c:v>
                      </c:pt>
                      <c:pt idx="201">
                        <c:v>0.14451440293999418</c:v>
                      </c:pt>
                      <c:pt idx="202">
                        <c:v>6.7418314214691799E-2</c:v>
                      </c:pt>
                      <c:pt idx="203">
                        <c:v>0.155247087209332</c:v>
                      </c:pt>
                      <c:pt idx="204">
                        <c:v>0.20233860412701443</c:v>
                      </c:pt>
                      <c:pt idx="205">
                        <c:v>8.3270887243385161E-2</c:v>
                      </c:pt>
                      <c:pt idx="206">
                        <c:v>0.13743745874895397</c:v>
                      </c:pt>
                      <c:pt idx="207">
                        <c:v>0.16762842631110408</c:v>
                      </c:pt>
                      <c:pt idx="208">
                        <c:v>0.10240390209798111</c:v>
                      </c:pt>
                      <c:pt idx="209">
                        <c:v>0.13946908865706087</c:v>
                      </c:pt>
                      <c:pt idx="210">
                        <c:v>0.15395019996259018</c:v>
                      </c:pt>
                    </c:numCache>
                  </c:numRef>
                </c:val>
                <c:smooth val="0"/>
                <c:extLst xmlns:c15="http://schemas.microsoft.com/office/drawing/2012/chart">
                  <c:ext xmlns:c16="http://schemas.microsoft.com/office/drawing/2014/chart" uri="{C3380CC4-5D6E-409C-BE32-E72D297353CC}">
                    <c16:uniqueId val="{00000008-A0A6-4948-BE2B-CF80119F27A6}"/>
                  </c:ext>
                </c:extLst>
              </c15:ser>
            </c15:filteredLineSeries>
          </c:ext>
        </c:extLst>
      </c:lineChart>
      <c:dateAx>
        <c:axId val="1806441871"/>
        <c:scaling>
          <c:orientation val="minMax"/>
          <c:min val="43282"/>
        </c:scaling>
        <c:delete val="0"/>
        <c:axPos val="b"/>
        <c:numFmt formatCode="mmm\-yy"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ITC Kabel" panose="02000503000000000000" pitchFamily="50" charset="0"/>
                <a:ea typeface="+mn-ea"/>
                <a:cs typeface="+mn-cs"/>
              </a:defRPr>
            </a:pPr>
            <a:endParaRPr lang="es-CO"/>
          </a:p>
        </c:txPr>
        <c:crossAx val="1806438991"/>
        <c:crosses val="autoZero"/>
        <c:auto val="1"/>
        <c:lblOffset val="100"/>
        <c:baseTimeUnit val="months"/>
        <c:majorUnit val="6"/>
        <c:majorTimeUnit val="months"/>
      </c:dateAx>
      <c:valAx>
        <c:axId val="1806438991"/>
        <c:scaling>
          <c:orientation val="minMax"/>
        </c:scaling>
        <c:delete val="0"/>
        <c:axPos val="l"/>
        <c:numFmt formatCode="0%" sourceLinked="0"/>
        <c:majorTickMark val="out"/>
        <c:minorTickMark val="none"/>
        <c:tickLblPos val="nextTo"/>
        <c:spPr>
          <a:noFill/>
          <a:ln>
            <a:solidFill>
              <a:schemeClr val="tx1"/>
            </a:solidFill>
          </a:ln>
          <a:effectLst/>
        </c:spPr>
        <c:txPr>
          <a:bodyPr rot="-60000000" spcFirstLastPara="1" vertOverflow="ellipsis" vert="horz" wrap="square" anchor="ctr" anchorCtr="1"/>
          <a:lstStyle/>
          <a:p>
            <a:pPr>
              <a:defRPr sz="1600" b="0" i="0" u="none" strike="noStrike" kern="1200" baseline="0">
                <a:solidFill>
                  <a:sysClr val="windowText" lastClr="000000"/>
                </a:solidFill>
                <a:latin typeface="ITC Kabel" panose="02000503000000000000" pitchFamily="50" charset="0"/>
                <a:ea typeface="+mn-ea"/>
                <a:cs typeface="+mn-cs"/>
              </a:defRPr>
            </a:pPr>
            <a:endParaRPr lang="es-CO"/>
          </a:p>
        </c:txPr>
        <c:crossAx val="1806441871"/>
        <c:crosses val="autoZero"/>
        <c:crossBetween val="between"/>
        <c:majorUnit val="4.0000000000000008E-2"/>
      </c:valAx>
      <c:valAx>
        <c:axId val="1825592207"/>
        <c:scaling>
          <c:orientation val="minMax"/>
        </c:scaling>
        <c:delete val="0"/>
        <c:axPos val="r"/>
        <c:numFmt formatCode="0%" sourceLinked="0"/>
        <c:majorTickMark val="out"/>
        <c:minorTickMark val="none"/>
        <c:tickLblPos val="nextTo"/>
        <c:spPr>
          <a:noFill/>
          <a:ln>
            <a:solidFill>
              <a:schemeClr val="tx1"/>
            </a:solidFill>
          </a:ln>
          <a:effectLst/>
        </c:spPr>
        <c:txPr>
          <a:bodyPr rot="-60000000" spcFirstLastPara="1" vertOverflow="ellipsis" vert="horz" wrap="square" anchor="ctr" anchorCtr="1"/>
          <a:lstStyle/>
          <a:p>
            <a:pPr>
              <a:defRPr sz="1600" b="0" i="0" u="none" strike="noStrike" kern="1200" baseline="0">
                <a:solidFill>
                  <a:schemeClr val="tx1"/>
                </a:solidFill>
                <a:latin typeface="ITC Kabel" panose="02000503000000000000" pitchFamily="50" charset="0"/>
                <a:ea typeface="+mn-ea"/>
                <a:cs typeface="+mn-cs"/>
              </a:defRPr>
            </a:pPr>
            <a:endParaRPr lang="es-CO"/>
          </a:p>
        </c:txPr>
        <c:crossAx val="1825589327"/>
        <c:crosses val="max"/>
        <c:crossBetween val="between"/>
        <c:majorUnit val="0.1"/>
      </c:valAx>
      <c:dateAx>
        <c:axId val="1825589327"/>
        <c:scaling>
          <c:orientation val="minMax"/>
        </c:scaling>
        <c:delete val="1"/>
        <c:axPos val="t"/>
        <c:numFmt formatCode="mmm\-yy" sourceLinked="1"/>
        <c:majorTickMark val="out"/>
        <c:minorTickMark val="none"/>
        <c:tickLblPos val="nextTo"/>
        <c:crossAx val="1825592207"/>
        <c:crosses val="max"/>
        <c:auto val="1"/>
        <c:lblOffset val="100"/>
        <c:baseTimeUnit val="months"/>
        <c:majorUnit val="1"/>
        <c:minorUnit val="1"/>
      </c:dateAx>
      <c:spPr>
        <a:noFill/>
        <a:ln>
          <a:noFill/>
        </a:ln>
        <a:effectLst/>
      </c:spPr>
    </c:plotArea>
    <c:legend>
      <c:legendPos val="b"/>
      <c:legendEntry>
        <c:idx val="0"/>
        <c:txPr>
          <a:bodyPr rot="0" spcFirstLastPara="1" vertOverflow="ellipsis" vert="horz" wrap="square" anchor="ctr" anchorCtr="1"/>
          <a:lstStyle/>
          <a:p>
            <a:pPr>
              <a:defRPr sz="1000" b="1" i="0" u="none" strike="noStrike" kern="1200" baseline="0">
                <a:solidFill>
                  <a:schemeClr val="bg1"/>
                </a:solidFill>
                <a:latin typeface="League Spartan SemiBold" pitchFamily="2" charset="0"/>
                <a:ea typeface="+mn-ea"/>
                <a:cs typeface="+mn-cs"/>
              </a:defRPr>
            </a:pPr>
            <a:endParaRPr lang="es-CO"/>
          </a:p>
        </c:txPr>
      </c:legendEntry>
      <c:legendEntry>
        <c:idx val="1"/>
        <c:txPr>
          <a:bodyPr rot="0" spcFirstLastPara="1" vertOverflow="ellipsis" vert="horz" wrap="square" anchor="ctr" anchorCtr="1"/>
          <a:lstStyle/>
          <a:p>
            <a:pPr>
              <a:defRPr sz="1000" b="1" i="0" u="none" strike="noStrike" kern="1200" baseline="0">
                <a:solidFill>
                  <a:schemeClr val="bg1"/>
                </a:solidFill>
                <a:latin typeface="League Spartan SemiBold" pitchFamily="2" charset="0"/>
                <a:ea typeface="+mn-ea"/>
                <a:cs typeface="+mn-cs"/>
              </a:defRPr>
            </a:pPr>
            <a:endParaRPr lang="es-CO"/>
          </a:p>
        </c:txPr>
      </c:legendEntry>
      <c:legendEntry>
        <c:idx val="2"/>
        <c:txPr>
          <a:bodyPr rot="0" spcFirstLastPara="1" vertOverflow="ellipsis" vert="horz" wrap="square" anchor="ctr" anchorCtr="1"/>
          <a:lstStyle/>
          <a:p>
            <a:pPr>
              <a:defRPr sz="1000" b="1" i="0" u="none" strike="noStrike" kern="1200" baseline="0">
                <a:solidFill>
                  <a:schemeClr val="bg1"/>
                </a:solidFill>
                <a:latin typeface="League Spartan SemiBold" pitchFamily="2" charset="0"/>
                <a:ea typeface="+mn-ea"/>
                <a:cs typeface="+mn-cs"/>
              </a:defRPr>
            </a:pPr>
            <a:endParaRPr lang="es-CO"/>
          </a:p>
        </c:txPr>
      </c:legendEntry>
      <c:layout>
        <c:manualLayout>
          <c:xMode val="edge"/>
          <c:yMode val="edge"/>
          <c:x val="0.14169633911017532"/>
          <c:y val="0.84914635948473893"/>
          <c:w val="0.84494790332417258"/>
          <c:h val="0.14022054874288808"/>
        </c:manualLayout>
      </c:layout>
      <c:overlay val="0"/>
      <c:spPr>
        <a:noFill/>
        <a:ln>
          <a:noFill/>
        </a:ln>
        <a:effectLst/>
      </c:spPr>
      <c:txPr>
        <a:bodyPr rot="0" spcFirstLastPara="1" vertOverflow="ellipsis" vert="horz" wrap="square" anchor="ctr" anchorCtr="1"/>
        <a:lstStyle/>
        <a:p>
          <a:pPr>
            <a:defRPr sz="1000" b="1" i="0" u="none" strike="noStrike" kern="1200" baseline="0">
              <a:solidFill>
                <a:schemeClr val="tx1">
                  <a:lumMod val="65000"/>
                  <a:lumOff val="35000"/>
                </a:schemeClr>
              </a:solidFill>
              <a:latin typeface="League Spartan SemiBold" pitchFamily="2" charset="0"/>
              <a:ea typeface="+mn-ea"/>
              <a:cs typeface="+mn-cs"/>
            </a:defRPr>
          </a:pPr>
          <a:endParaRPr lang="es-CO"/>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000" b="1">
          <a:solidFill>
            <a:schemeClr val="bg1"/>
          </a:solidFill>
          <a:latin typeface="League Spartan SemiBold" pitchFamily="2" charset="0"/>
        </a:defRPr>
      </a:pPr>
      <a:endParaRPr lang="es-CO"/>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MX"/>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8433169636816588E-2"/>
          <c:y val="2.4521210945112448E-2"/>
          <c:w val="0.92840797841434586"/>
          <c:h val="0.6827029102710952"/>
        </c:manualLayout>
      </c:layout>
      <c:lineChart>
        <c:grouping val="standard"/>
        <c:varyColors val="0"/>
        <c:ser>
          <c:idx val="0"/>
          <c:order val="0"/>
          <c:tx>
            <c:strRef>
              <c:f>'Servicios financieros'!$D$4</c:f>
              <c:strCache>
                <c:ptCount val="1"/>
                <c:pt idx="0">
                  <c:v>Colombia</c:v>
                </c:pt>
              </c:strCache>
            </c:strRef>
          </c:tx>
          <c:spPr>
            <a:ln w="38100" cap="rnd">
              <a:solidFill>
                <a:srgbClr val="A6CAEC"/>
              </a:solidFill>
              <a:round/>
            </a:ln>
            <a:effectLst/>
          </c:spPr>
          <c:marker>
            <c:symbol val="none"/>
          </c:marker>
          <c:dLbls>
            <c:dLbl>
              <c:idx val="0"/>
              <c:layout>
                <c:manualLayout>
                  <c:x val="-4.8172492219772524E-2"/>
                  <c:y val="7.151411719529232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1DF7-496E-89F1-A66A9D517237}"/>
                </c:ext>
              </c:extLst>
            </c:dLbl>
            <c:dLbl>
              <c:idx val="2"/>
              <c:layout>
                <c:manualLayout>
                  <c:x val="-4.1854788322097436E-2"/>
                  <c:y val="-2.508241231896635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1DF7-496E-89F1-A66A9D517237}"/>
                </c:ext>
              </c:extLst>
            </c:dLbl>
            <c:dLbl>
              <c:idx val="8"/>
              <c:layout>
                <c:manualLayout>
                  <c:x val="-2.8556021617491385E-2"/>
                  <c:y val="5.539304241860112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1DF7-496E-89F1-A66A9D517237}"/>
                </c:ext>
              </c:extLst>
            </c:dLbl>
            <c:dLbl>
              <c:idx val="9"/>
              <c:layout>
                <c:manualLayout>
                  <c:x val="-2.0233566010554163E-2"/>
                  <c:y val="3.1896589293511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1DF7-496E-89F1-A66A9D517237}"/>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rgbClr val="0C94D1"/>
                    </a:solidFill>
                    <a:latin typeface="ITC Kabel" panose="02000503000000000000" pitchFamily="50" charset="0"/>
                    <a:ea typeface="+mn-ea"/>
                    <a:cs typeface="+mn-cs"/>
                  </a:defRPr>
                </a:pPr>
                <a:endParaRPr lang="es-CO"/>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'Servicios financieros'!$B$5:$C$14</c:f>
              <c:multiLvlStrCache>
                <c:ptCount val="10"/>
                <c:lvl>
                  <c:pt idx="4">
                    <c:v>I</c:v>
                  </c:pt>
                  <c:pt idx="5">
                    <c:v>II</c:v>
                  </c:pt>
                  <c:pt idx="6">
                    <c:v>III</c:v>
                  </c:pt>
                  <c:pt idx="7">
                    <c:v>IV</c:v>
                  </c:pt>
                  <c:pt idx="8">
                    <c:v>I</c:v>
                  </c:pt>
                  <c:pt idx="9">
                    <c:v>II</c:v>
                  </c:pt>
                </c:lvl>
                <c:lvl>
                  <c:pt idx="0">
                    <c:v>2019</c:v>
                  </c:pt>
                  <c:pt idx="1">
                    <c:v>2020</c:v>
                  </c:pt>
                  <c:pt idx="2">
                    <c:v>2021</c:v>
                  </c:pt>
                  <c:pt idx="3">
                    <c:v>2022</c:v>
                  </c:pt>
                  <c:pt idx="4">
                    <c:v>2023</c:v>
                  </c:pt>
                  <c:pt idx="8">
                    <c:v>2024</c:v>
                  </c:pt>
                </c:lvl>
              </c:multiLvlStrCache>
            </c:multiLvlStrRef>
          </c:cat>
          <c:val>
            <c:numRef>
              <c:f>'Servicios financieros'!$H$5:$H$14</c:f>
              <c:numCache>
                <c:formatCode>0.0</c:formatCode>
                <c:ptCount val="10"/>
                <c:pt idx="0">
                  <c:v>12.345539088966451</c:v>
                </c:pt>
                <c:pt idx="1">
                  <c:v>0.70454415920173652</c:v>
                </c:pt>
                <c:pt idx="2">
                  <c:v>6.7183161024788385</c:v>
                </c:pt>
                <c:pt idx="3">
                  <c:v>4.5872428422753853</c:v>
                </c:pt>
                <c:pt idx="4">
                  <c:v>-1.1506472705457349</c:v>
                </c:pt>
                <c:pt idx="5">
                  <c:v>-5.9889484200627008</c:v>
                </c:pt>
                <c:pt idx="6">
                  <c:v>-9.1685462563415925</c:v>
                </c:pt>
                <c:pt idx="7">
                  <c:v>-10.597890244724507</c:v>
                </c:pt>
                <c:pt idx="8">
                  <c:v>-10.547565394364211</c:v>
                </c:pt>
                <c:pt idx="9">
                  <c:v>-10.783706640235568</c:v>
                </c:pt>
              </c:numCache>
            </c:numRef>
          </c:val>
          <c:smooth val="1"/>
          <c:extLst>
            <c:ext xmlns:c16="http://schemas.microsoft.com/office/drawing/2014/chart" uri="{C3380CC4-5D6E-409C-BE32-E72D297353CC}">
              <c16:uniqueId val="{00000003-1DF7-496E-89F1-A66A9D517237}"/>
            </c:ext>
          </c:extLst>
        </c:ser>
        <c:ser>
          <c:idx val="1"/>
          <c:order val="1"/>
          <c:tx>
            <c:strRef>
              <c:f>'Servicios financieros'!$E$4</c:f>
              <c:strCache>
                <c:ptCount val="1"/>
                <c:pt idx="0">
                  <c:v>Atlántico</c:v>
                </c:pt>
              </c:strCache>
            </c:strRef>
          </c:tx>
          <c:spPr>
            <a:ln w="38100" cap="rnd">
              <a:solidFill>
                <a:srgbClr val="156082"/>
              </a:solidFill>
              <a:round/>
            </a:ln>
            <a:effectLst/>
          </c:spPr>
          <c:marker>
            <c:symbol val="none"/>
          </c:marker>
          <c:dLbls>
            <c:dLbl>
              <c:idx val="0"/>
              <c:layout>
                <c:manualLayout>
                  <c:x val="-4.3434214296516208E-3"/>
                  <c:y val="-6.353909620677208E-3"/>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5255-47B4-9CF7-E4C4AB579FCE}"/>
                </c:ext>
              </c:extLst>
            </c:dLbl>
            <c:dLbl>
              <c:idx val="1"/>
              <c:layout>
                <c:manualLayout>
                  <c:x val="-1.7373685718606511E-2"/>
                  <c:y val="-4.188885170387315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1DF7-496E-89F1-A66A9D517237}"/>
                </c:ext>
              </c:extLst>
            </c:dLbl>
            <c:dLbl>
              <c:idx val="2"/>
              <c:layout>
                <c:manualLayout>
                  <c:x val="-7.1074168848844705E-3"/>
                  <c:y val="3.552528037456183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1DF7-496E-89F1-A66A9D517237}"/>
                </c:ext>
              </c:extLst>
            </c:dLbl>
            <c:dLbl>
              <c:idx val="8"/>
              <c:layout>
                <c:manualLayout>
                  <c:x val="-3.5008038905117042E-2"/>
                  <c:y val="-5.062838108410117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1DF7-496E-89F1-A66A9D517237}"/>
                </c:ext>
              </c:extLst>
            </c:dLbl>
            <c:dLbl>
              <c:idx val="9"/>
              <c:layout>
                <c:manualLayout>
                  <c:x val="-1.0622821138340802E-2"/>
                  <c:y val="-4.801766407020238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1DF7-496E-89F1-A66A9D517237}"/>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rgbClr val="156082"/>
                    </a:solidFill>
                    <a:latin typeface="ITC Kabel" panose="02000503000000000000" pitchFamily="50" charset="0"/>
                    <a:ea typeface="+mn-ea"/>
                    <a:cs typeface="+mn-cs"/>
                  </a:defRPr>
                </a:pPr>
                <a:endParaRPr lang="es-CO"/>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'Servicios financieros'!$B$5:$C$14</c:f>
              <c:multiLvlStrCache>
                <c:ptCount val="10"/>
                <c:lvl>
                  <c:pt idx="4">
                    <c:v>I</c:v>
                  </c:pt>
                  <c:pt idx="5">
                    <c:v>II</c:v>
                  </c:pt>
                  <c:pt idx="6">
                    <c:v>III</c:v>
                  </c:pt>
                  <c:pt idx="7">
                    <c:v>IV</c:v>
                  </c:pt>
                  <c:pt idx="8">
                    <c:v>I</c:v>
                  </c:pt>
                  <c:pt idx="9">
                    <c:v>II</c:v>
                  </c:pt>
                </c:lvl>
                <c:lvl>
                  <c:pt idx="0">
                    <c:v>2019</c:v>
                  </c:pt>
                  <c:pt idx="1">
                    <c:v>2020</c:v>
                  </c:pt>
                  <c:pt idx="2">
                    <c:v>2021</c:v>
                  </c:pt>
                  <c:pt idx="3">
                    <c:v>2022</c:v>
                  </c:pt>
                  <c:pt idx="4">
                    <c:v>2023</c:v>
                  </c:pt>
                  <c:pt idx="8">
                    <c:v>2024</c:v>
                  </c:pt>
                </c:lvl>
              </c:multiLvlStrCache>
            </c:multiLvlStrRef>
          </c:cat>
          <c:val>
            <c:numRef>
              <c:f>'Servicios financieros'!$I$5:$I$14</c:f>
              <c:numCache>
                <c:formatCode>0.0</c:formatCode>
                <c:ptCount val="10"/>
                <c:pt idx="0">
                  <c:v>20.235679395965178</c:v>
                </c:pt>
                <c:pt idx="1">
                  <c:v>2.3217998433699982E-2</c:v>
                </c:pt>
                <c:pt idx="2">
                  <c:v>4.4685332493233032</c:v>
                </c:pt>
                <c:pt idx="3">
                  <c:v>8.8426634616371338</c:v>
                </c:pt>
                <c:pt idx="4">
                  <c:v>4.5410449446019241</c:v>
                </c:pt>
                <c:pt idx="5">
                  <c:v>-0.36006693965637826</c:v>
                </c:pt>
                <c:pt idx="6">
                  <c:v>-8.4533693902116518</c:v>
                </c:pt>
                <c:pt idx="7">
                  <c:v>-8.7785122719076121</c:v>
                </c:pt>
                <c:pt idx="8">
                  <c:v>-9.2205251653907911</c:v>
                </c:pt>
                <c:pt idx="9">
                  <c:v>-10.119531118200708</c:v>
                </c:pt>
              </c:numCache>
            </c:numRef>
          </c:val>
          <c:smooth val="1"/>
          <c:extLst>
            <c:ext xmlns:c16="http://schemas.microsoft.com/office/drawing/2014/chart" uri="{C3380CC4-5D6E-409C-BE32-E72D297353CC}">
              <c16:uniqueId val="{00000007-1DF7-496E-89F1-A66A9D517237}"/>
            </c:ext>
          </c:extLst>
        </c:ser>
        <c:dLbls>
          <c:showLegendKey val="0"/>
          <c:showVal val="0"/>
          <c:showCatName val="0"/>
          <c:showSerName val="0"/>
          <c:showPercent val="0"/>
          <c:showBubbleSize val="0"/>
        </c:dLbls>
        <c:smooth val="0"/>
        <c:axId val="1816765247"/>
        <c:axId val="1816766207"/>
      </c:lineChart>
      <c:catAx>
        <c:axId val="1816765247"/>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ITC Kabel" panose="02000503000000000000" pitchFamily="50" charset="0"/>
                <a:ea typeface="+mn-ea"/>
                <a:cs typeface="+mn-cs"/>
              </a:defRPr>
            </a:pPr>
            <a:endParaRPr lang="es-CO"/>
          </a:p>
        </c:txPr>
        <c:crossAx val="1816766207"/>
        <c:crosses val="autoZero"/>
        <c:auto val="1"/>
        <c:lblAlgn val="ctr"/>
        <c:lblOffset val="100"/>
        <c:noMultiLvlLbl val="0"/>
      </c:catAx>
      <c:valAx>
        <c:axId val="1816766207"/>
        <c:scaling>
          <c:orientation val="minMax"/>
          <c:max val="21"/>
          <c:min val="-21"/>
        </c:scaling>
        <c:delete val="0"/>
        <c:axPos val="l"/>
        <c:numFmt formatCode="#,##0" sourceLinked="0"/>
        <c:majorTickMark val="none"/>
        <c:minorTickMark val="none"/>
        <c:tickLblPos val="nextTo"/>
        <c:spPr>
          <a:noFill/>
          <a:ln>
            <a:solidFill>
              <a:schemeClr val="bg1">
                <a:lumMod val="85000"/>
              </a:schemeClr>
            </a:solid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ITC Kabel" panose="02000503000000000000" pitchFamily="50" charset="0"/>
                <a:ea typeface="+mn-ea"/>
                <a:cs typeface="+mn-cs"/>
              </a:defRPr>
            </a:pPr>
            <a:endParaRPr lang="es-CO"/>
          </a:p>
        </c:txPr>
        <c:crossAx val="1816765247"/>
        <c:crosses val="autoZero"/>
        <c:crossBetween val="between"/>
        <c:majorUnit val="7"/>
      </c:valAx>
      <c:spPr>
        <a:noFill/>
        <a:ln>
          <a:noFill/>
        </a:ln>
        <a:effectLst/>
      </c:spPr>
    </c:plotArea>
    <c:legend>
      <c:legendPos val="b"/>
      <c:layout>
        <c:manualLayout>
          <c:xMode val="edge"/>
          <c:yMode val="edge"/>
          <c:x val="0.34068143649662924"/>
          <c:y val="0.89140157267948372"/>
          <c:w val="0.32179585459132914"/>
          <c:h val="6.4216238084235294E-2"/>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ITC Kabel" panose="02000503000000000000" pitchFamily="50" charset="0"/>
              <a:ea typeface="+mn-ea"/>
              <a:cs typeface="+mn-cs"/>
            </a:defRPr>
          </a:pPr>
          <a:endParaRPr lang="es-CO"/>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600">
          <a:latin typeface="ITC Kabel" panose="02000503000000000000" pitchFamily="50" charset="0"/>
        </a:defRPr>
      </a:pPr>
      <a:endParaRPr lang="es-CO"/>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MX"/>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8433169636816588E-2"/>
          <c:y val="3.1388013396472944E-2"/>
          <c:w val="0.92840797841434586"/>
          <c:h val="0.70358868614391645"/>
        </c:manualLayout>
      </c:layout>
      <c:lineChart>
        <c:grouping val="standard"/>
        <c:varyColors val="0"/>
        <c:ser>
          <c:idx val="0"/>
          <c:order val="0"/>
          <c:tx>
            <c:strRef>
              <c:f>'Servicios financieros'!$D$4</c:f>
              <c:strCache>
                <c:ptCount val="1"/>
                <c:pt idx="0">
                  <c:v>Colombia</c:v>
                </c:pt>
              </c:strCache>
            </c:strRef>
          </c:tx>
          <c:spPr>
            <a:ln w="38100" cap="rnd">
              <a:solidFill>
                <a:srgbClr val="A6CAEC"/>
              </a:solidFill>
              <a:round/>
            </a:ln>
            <a:effectLst/>
          </c:spPr>
          <c:marker>
            <c:symbol val="none"/>
          </c:marker>
          <c:dLbls>
            <c:dLbl>
              <c:idx val="0"/>
              <c:layout>
                <c:manualLayout>
                  <c:x val="-3.1588519488375713E-3"/>
                  <c:y val="-3.132860416678662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F149-4ED0-8A58-3A2F97D1EA83}"/>
                </c:ext>
              </c:extLst>
            </c:dLbl>
            <c:dLbl>
              <c:idx val="4"/>
              <c:layout>
                <c:manualLayout>
                  <c:x val="1.5794259744187132E-3"/>
                  <c:y val="-1.30535850694944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F149-4ED0-8A58-3A2F97D1EA83}"/>
                </c:ext>
              </c:extLst>
            </c:dLbl>
            <c:dLbl>
              <c:idx val="5"/>
              <c:layout>
                <c:manualLayout>
                  <c:x val="1.5794259744187713E-3"/>
                  <c:y val="-1.566430208339338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F149-4ED0-8A58-3A2F97D1EA83}"/>
                </c:ext>
              </c:extLst>
            </c:dLbl>
            <c:dLbl>
              <c:idx val="6"/>
              <c:layout>
                <c:manualLayout>
                  <c:x val="-6.3177038976750853E-3"/>
                  <c:y val="-3.655003819458434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F149-4ED0-8A58-3A2F97D1EA83}"/>
                </c:ext>
              </c:extLst>
            </c:dLbl>
            <c:dLbl>
              <c:idx val="7"/>
              <c:layout>
                <c:manualLayout>
                  <c:x val="1.5794259744187713E-3"/>
                  <c:y val="1.56643020833932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F149-4ED0-8A58-3A2F97D1EA83}"/>
                </c:ext>
              </c:extLst>
            </c:dLbl>
            <c:dLbl>
              <c:idx val="8"/>
              <c:layout>
                <c:manualLayout>
                  <c:x val="-9.4765558465127429E-3"/>
                  <c:y val="-4.177147222238220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F149-4ED0-8A58-3A2F97D1EA83}"/>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rgbClr val="0984C4"/>
                    </a:solidFill>
                    <a:latin typeface="ITC Kabel" panose="02000503000000000000" pitchFamily="50" charset="0"/>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'Servicios financieros'!$B$5:$C$14</c:f>
              <c:multiLvlStrCache>
                <c:ptCount val="10"/>
                <c:lvl>
                  <c:pt idx="4">
                    <c:v>I</c:v>
                  </c:pt>
                  <c:pt idx="5">
                    <c:v>II</c:v>
                  </c:pt>
                  <c:pt idx="6">
                    <c:v>III</c:v>
                  </c:pt>
                  <c:pt idx="7">
                    <c:v>IV</c:v>
                  </c:pt>
                  <c:pt idx="8">
                    <c:v>I</c:v>
                  </c:pt>
                  <c:pt idx="9">
                    <c:v>II</c:v>
                  </c:pt>
                </c:lvl>
                <c:lvl>
                  <c:pt idx="0">
                    <c:v>2019</c:v>
                  </c:pt>
                  <c:pt idx="1">
                    <c:v>2020</c:v>
                  </c:pt>
                  <c:pt idx="2">
                    <c:v>2021</c:v>
                  </c:pt>
                  <c:pt idx="3">
                    <c:v>2022</c:v>
                  </c:pt>
                  <c:pt idx="4">
                    <c:v>2023</c:v>
                  </c:pt>
                  <c:pt idx="8">
                    <c:v>2024</c:v>
                  </c:pt>
                </c:lvl>
              </c:multiLvlStrCache>
            </c:multiLvlStrRef>
          </c:cat>
          <c:val>
            <c:numRef>
              <c:f>'Servicios financieros'!$F$5:$F$14</c:f>
              <c:numCache>
                <c:formatCode>0.0</c:formatCode>
                <c:ptCount val="10"/>
                <c:pt idx="0">
                  <c:v>5.6849640875468843</c:v>
                </c:pt>
                <c:pt idx="1">
                  <c:v>5.2493211640910697</c:v>
                </c:pt>
                <c:pt idx="2">
                  <c:v>8.1903314797769244</c:v>
                </c:pt>
                <c:pt idx="3">
                  <c:v>1.549871168212924</c:v>
                </c:pt>
                <c:pt idx="4">
                  <c:v>-0.56497177345753435</c:v>
                </c:pt>
                <c:pt idx="5">
                  <c:v>-1.4496003761817255</c:v>
                </c:pt>
                <c:pt idx="6">
                  <c:v>-1.9534882340371595</c:v>
                </c:pt>
                <c:pt idx="7">
                  <c:v>-0.95201876431844079</c:v>
                </c:pt>
                <c:pt idx="8">
                  <c:v>0.61364477350382973</c:v>
                </c:pt>
                <c:pt idx="9">
                  <c:v>0.81356743334271009</c:v>
                </c:pt>
              </c:numCache>
            </c:numRef>
          </c:val>
          <c:smooth val="1"/>
          <c:extLst>
            <c:ext xmlns:c16="http://schemas.microsoft.com/office/drawing/2014/chart" uri="{C3380CC4-5D6E-409C-BE32-E72D297353CC}">
              <c16:uniqueId val="{00000002-F149-4ED0-8A58-3A2F97D1EA83}"/>
            </c:ext>
          </c:extLst>
        </c:ser>
        <c:ser>
          <c:idx val="1"/>
          <c:order val="1"/>
          <c:tx>
            <c:strRef>
              <c:f>'Servicios financieros'!$E$4</c:f>
              <c:strCache>
                <c:ptCount val="1"/>
                <c:pt idx="0">
                  <c:v>Atlántico</c:v>
                </c:pt>
              </c:strCache>
            </c:strRef>
          </c:tx>
          <c:spPr>
            <a:ln w="38100" cap="rnd">
              <a:solidFill>
                <a:srgbClr val="004D98"/>
              </a:solidFill>
              <a:round/>
            </a:ln>
            <a:effectLst/>
          </c:spPr>
          <c:marker>
            <c:symbol val="none"/>
          </c:marker>
          <c:dLbls>
            <c:dLbl>
              <c:idx val="0"/>
              <c:layout>
                <c:manualLayout>
                  <c:x val="-1.4477904182187509E-17"/>
                  <c:y val="-2.349645312508993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F149-4ED0-8A58-3A2F97D1EA83}"/>
                </c:ext>
              </c:extLst>
            </c:dLbl>
            <c:dLbl>
              <c:idx val="3"/>
              <c:layout>
                <c:manualLayout>
                  <c:x val="1.8953111693025253E-2"/>
                  <c:y val="2.088573611119105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F149-4ED0-8A58-3A2F97D1EA83}"/>
                </c:ext>
              </c:extLst>
            </c:dLbl>
            <c:dLbl>
              <c:idx val="6"/>
              <c:layout>
                <c:manualLayout>
                  <c:x val="7.8971298720938565E-3"/>
                  <c:y val="1.56643020833932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F149-4ED0-8A58-3A2F97D1EA83}"/>
                </c:ext>
              </c:extLst>
            </c:dLbl>
            <c:dLbl>
              <c:idx val="8"/>
              <c:layout>
                <c:manualLayout>
                  <c:x val="-1.5794259744187713E-3"/>
                  <c:y val="-3.393932118068548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F149-4ED0-8A58-3A2F97D1EA83}"/>
                </c:ext>
              </c:extLst>
            </c:dLbl>
            <c:dLbl>
              <c:idx val="9"/>
              <c:layout>
                <c:manualLayout>
                  <c:x val="-1.2635407795350285E-2"/>
                  <c:y val="3.393932118068546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F149-4ED0-8A58-3A2F97D1EA83}"/>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rgbClr val="156082"/>
                    </a:solidFill>
                    <a:latin typeface="ITC Kabel" panose="02000503000000000000" pitchFamily="50" charset="0"/>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'Servicios financieros'!$B$5:$C$14</c:f>
              <c:multiLvlStrCache>
                <c:ptCount val="10"/>
                <c:lvl>
                  <c:pt idx="4">
                    <c:v>I</c:v>
                  </c:pt>
                  <c:pt idx="5">
                    <c:v>II</c:v>
                  </c:pt>
                  <c:pt idx="6">
                    <c:v>III</c:v>
                  </c:pt>
                  <c:pt idx="7">
                    <c:v>IV</c:v>
                  </c:pt>
                  <c:pt idx="8">
                    <c:v>I</c:v>
                  </c:pt>
                  <c:pt idx="9">
                    <c:v>II</c:v>
                  </c:pt>
                </c:lvl>
                <c:lvl>
                  <c:pt idx="0">
                    <c:v>2019</c:v>
                  </c:pt>
                  <c:pt idx="1">
                    <c:v>2020</c:v>
                  </c:pt>
                  <c:pt idx="2">
                    <c:v>2021</c:v>
                  </c:pt>
                  <c:pt idx="3">
                    <c:v>2022</c:v>
                  </c:pt>
                  <c:pt idx="4">
                    <c:v>2023</c:v>
                  </c:pt>
                  <c:pt idx="8">
                    <c:v>2024</c:v>
                  </c:pt>
                </c:lvl>
              </c:multiLvlStrCache>
            </c:multiLvlStrRef>
          </c:cat>
          <c:val>
            <c:numRef>
              <c:f>'Servicios financieros'!$G$5:$G$14</c:f>
              <c:numCache>
                <c:formatCode>0.0</c:formatCode>
                <c:ptCount val="10"/>
                <c:pt idx="0">
                  <c:v>10.544354705810788</c:v>
                </c:pt>
                <c:pt idx="1">
                  <c:v>10.105979750202088</c:v>
                </c:pt>
                <c:pt idx="2">
                  <c:v>13.943092042391903</c:v>
                </c:pt>
                <c:pt idx="3">
                  <c:v>4.583385646532423</c:v>
                </c:pt>
                <c:pt idx="4">
                  <c:v>7.9374349236412733</c:v>
                </c:pt>
                <c:pt idx="5">
                  <c:v>9.3808107108809047</c:v>
                </c:pt>
                <c:pt idx="6">
                  <c:v>3.1047544400174543</c:v>
                </c:pt>
                <c:pt idx="7">
                  <c:v>5.7784433039872685</c:v>
                </c:pt>
                <c:pt idx="8">
                  <c:v>8.6819769282231896</c:v>
                </c:pt>
                <c:pt idx="9">
                  <c:v>7.9697264940922885</c:v>
                </c:pt>
              </c:numCache>
            </c:numRef>
          </c:val>
          <c:smooth val="1"/>
          <c:extLst>
            <c:ext xmlns:c16="http://schemas.microsoft.com/office/drawing/2014/chart" uri="{C3380CC4-5D6E-409C-BE32-E72D297353CC}">
              <c16:uniqueId val="{00000007-F149-4ED0-8A58-3A2F97D1EA83}"/>
            </c:ext>
          </c:extLst>
        </c:ser>
        <c:dLbls>
          <c:showLegendKey val="0"/>
          <c:showVal val="0"/>
          <c:showCatName val="0"/>
          <c:showSerName val="0"/>
          <c:showPercent val="0"/>
          <c:showBubbleSize val="0"/>
        </c:dLbls>
        <c:smooth val="0"/>
        <c:axId val="1816765247"/>
        <c:axId val="1816766207"/>
      </c:lineChart>
      <c:catAx>
        <c:axId val="1816765247"/>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ITC Kabel" panose="02000503000000000000" pitchFamily="50" charset="0"/>
                <a:ea typeface="+mn-ea"/>
                <a:cs typeface="+mn-cs"/>
              </a:defRPr>
            </a:pPr>
            <a:endParaRPr lang="es-CO"/>
          </a:p>
        </c:txPr>
        <c:crossAx val="1816766207"/>
        <c:crosses val="autoZero"/>
        <c:auto val="1"/>
        <c:lblAlgn val="ctr"/>
        <c:lblOffset val="100"/>
        <c:noMultiLvlLbl val="0"/>
      </c:catAx>
      <c:valAx>
        <c:axId val="1816766207"/>
        <c:scaling>
          <c:orientation val="minMax"/>
          <c:max val="15"/>
          <c:min val="-3"/>
        </c:scaling>
        <c:delete val="0"/>
        <c:axPos val="l"/>
        <c:numFmt formatCode="#,##0" sourceLinked="0"/>
        <c:majorTickMark val="none"/>
        <c:minorTickMark val="none"/>
        <c:tickLblPos val="nextTo"/>
        <c:spPr>
          <a:noFill/>
          <a:ln>
            <a:solidFill>
              <a:schemeClr val="bg1">
                <a:lumMod val="85000"/>
              </a:schemeClr>
            </a:solid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ITC Kabel" panose="02000503000000000000" pitchFamily="50" charset="0"/>
                <a:ea typeface="+mn-ea"/>
                <a:cs typeface="+mn-cs"/>
              </a:defRPr>
            </a:pPr>
            <a:endParaRPr lang="es-CO"/>
          </a:p>
        </c:txPr>
        <c:crossAx val="1816765247"/>
        <c:crosses val="autoZero"/>
        <c:crossBetween val="between"/>
        <c:majorUnit val="3"/>
      </c:valAx>
      <c:spPr>
        <a:noFill/>
        <a:ln>
          <a:noFill/>
        </a:ln>
        <a:effectLst/>
      </c:spPr>
    </c:plotArea>
    <c:legend>
      <c:legendPos val="b"/>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ITC Kabel" panose="02000503000000000000" pitchFamily="50" charset="0"/>
              <a:ea typeface="+mn-ea"/>
              <a:cs typeface="+mn-cs"/>
            </a:defRPr>
          </a:pPr>
          <a:endParaRPr lang="es-CO"/>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600">
          <a:latin typeface="ITC Kabel" panose="02000503000000000000" pitchFamily="50" charset="0"/>
        </a:defRPr>
      </a:pPr>
      <a:endParaRPr lang="es-CO"/>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MX"/>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5842780395444918"/>
          <c:y val="3.086490671153751E-2"/>
          <c:w val="0.59084955897843205"/>
          <c:h val="0.76716119978402231"/>
        </c:manualLayout>
      </c:layout>
      <c:barChart>
        <c:barDir val="bar"/>
        <c:grouping val="stacked"/>
        <c:varyColors val="0"/>
        <c:ser>
          <c:idx val="0"/>
          <c:order val="0"/>
          <c:tx>
            <c:strRef>
              <c:f>'Resultados Datanalisis'!$B$4</c:f>
              <c:strCache>
                <c:ptCount val="1"/>
                <c:pt idx="0">
                  <c:v>Aumentaron</c:v>
                </c:pt>
              </c:strCache>
            </c:strRef>
          </c:tx>
          <c:spPr>
            <a:solidFill>
              <a:srgbClr val="A6CAEC"/>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rgbClr val="002060"/>
                    </a:solidFill>
                    <a:latin typeface="ITC Kabel" panose="02000503000000000000" pitchFamily="50" charset="0"/>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'Resultados Datanalisis'!$C$3:$E$3</c:f>
              <c:strCache>
                <c:ptCount val="2"/>
                <c:pt idx="0">
                  <c:v>Número de empleados</c:v>
                </c:pt>
                <c:pt idx="1">
                  <c:v>Ventas</c:v>
                </c:pt>
              </c:strCache>
              <c:extLst/>
            </c:strRef>
          </c:cat>
          <c:val>
            <c:numRef>
              <c:f>'Resultados Datanalisis'!$C$4:$E$4</c:f>
              <c:numCache>
                <c:formatCode>0.0%</c:formatCode>
                <c:ptCount val="2"/>
                <c:pt idx="0">
                  <c:v>0.114</c:v>
                </c:pt>
                <c:pt idx="1">
                  <c:v>0.21</c:v>
                </c:pt>
              </c:numCache>
              <c:extLst/>
            </c:numRef>
          </c:val>
          <c:extLst>
            <c:ext xmlns:c16="http://schemas.microsoft.com/office/drawing/2014/chart" uri="{C3380CC4-5D6E-409C-BE32-E72D297353CC}">
              <c16:uniqueId val="{00000000-F6EE-45D8-9AE8-16AA7659D844}"/>
            </c:ext>
          </c:extLst>
        </c:ser>
        <c:ser>
          <c:idx val="1"/>
          <c:order val="1"/>
          <c:tx>
            <c:strRef>
              <c:f>'Resultados Datanalisis'!$B$5</c:f>
              <c:strCache>
                <c:ptCount val="1"/>
                <c:pt idx="0">
                  <c:v>Se han mantenido igual</c:v>
                </c:pt>
              </c:strCache>
            </c:strRef>
          </c:tx>
          <c:spPr>
            <a:solidFill>
              <a:schemeClr val="bg1">
                <a:lumMod val="85000"/>
              </a:schemeClr>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ITC Kabel" panose="02000503000000000000" pitchFamily="50" charset="0"/>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'Resultados Datanalisis'!$C$3:$E$3</c:f>
              <c:strCache>
                <c:ptCount val="2"/>
                <c:pt idx="0">
                  <c:v>Número de empleados</c:v>
                </c:pt>
                <c:pt idx="1">
                  <c:v>Ventas</c:v>
                </c:pt>
              </c:strCache>
              <c:extLst/>
            </c:strRef>
          </c:cat>
          <c:val>
            <c:numRef>
              <c:f>'Resultados Datanalisis'!$C$5:$E$5</c:f>
              <c:numCache>
                <c:formatCode>0.0%</c:formatCode>
                <c:ptCount val="2"/>
                <c:pt idx="0">
                  <c:v>0.57399999999999995</c:v>
                </c:pt>
                <c:pt idx="1">
                  <c:v>0.29499999999999998</c:v>
                </c:pt>
              </c:numCache>
              <c:extLst/>
            </c:numRef>
          </c:val>
          <c:extLst>
            <c:ext xmlns:c16="http://schemas.microsoft.com/office/drawing/2014/chart" uri="{C3380CC4-5D6E-409C-BE32-E72D297353CC}">
              <c16:uniqueId val="{00000001-F6EE-45D8-9AE8-16AA7659D844}"/>
            </c:ext>
          </c:extLst>
        </c:ser>
        <c:ser>
          <c:idx val="2"/>
          <c:order val="2"/>
          <c:tx>
            <c:strRef>
              <c:f>'Resultados Datanalisis'!$B$6</c:f>
              <c:strCache>
                <c:ptCount val="1"/>
                <c:pt idx="0">
                  <c:v>Disminuyeron</c:v>
                </c:pt>
              </c:strCache>
            </c:strRef>
          </c:tx>
          <c:spPr>
            <a:solidFill>
              <a:srgbClr val="275889"/>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bg1"/>
                    </a:solidFill>
                    <a:latin typeface="ITC Kabel" panose="02000503000000000000" pitchFamily="50" charset="0"/>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'Resultados Datanalisis'!$C$3:$E$3</c:f>
              <c:strCache>
                <c:ptCount val="2"/>
                <c:pt idx="0">
                  <c:v>Número de empleados</c:v>
                </c:pt>
                <c:pt idx="1">
                  <c:v>Ventas</c:v>
                </c:pt>
              </c:strCache>
              <c:extLst/>
            </c:strRef>
          </c:cat>
          <c:val>
            <c:numRef>
              <c:f>'Resultados Datanalisis'!$C$6:$E$6</c:f>
              <c:numCache>
                <c:formatCode>0.0%</c:formatCode>
                <c:ptCount val="2"/>
                <c:pt idx="0">
                  <c:v>0.29699999999999999</c:v>
                </c:pt>
                <c:pt idx="1">
                  <c:v>0.47</c:v>
                </c:pt>
              </c:numCache>
              <c:extLst/>
            </c:numRef>
          </c:val>
          <c:extLst>
            <c:ext xmlns:c16="http://schemas.microsoft.com/office/drawing/2014/chart" uri="{C3380CC4-5D6E-409C-BE32-E72D297353CC}">
              <c16:uniqueId val="{00000002-F6EE-45D8-9AE8-16AA7659D844}"/>
            </c:ext>
          </c:extLst>
        </c:ser>
        <c:dLbls>
          <c:showLegendKey val="0"/>
          <c:showVal val="0"/>
          <c:showCatName val="0"/>
          <c:showSerName val="0"/>
          <c:showPercent val="0"/>
          <c:showBubbleSize val="0"/>
        </c:dLbls>
        <c:gapWidth val="150"/>
        <c:overlap val="100"/>
        <c:axId val="997009792"/>
        <c:axId val="997010752"/>
        <c:extLst>
          <c:ext xmlns:c15="http://schemas.microsoft.com/office/drawing/2012/chart" uri="{02D57815-91ED-43cb-92C2-25804820EDAC}">
            <c15:filteredBarSeries>
              <c15:ser>
                <c:idx val="3"/>
                <c:order val="3"/>
                <c:tx>
                  <c:strRef>
                    <c:extLst>
                      <c:ext uri="{02D57815-91ED-43cb-92C2-25804820EDAC}">
                        <c15:formulaRef>
                          <c15:sqref>'Resultados Datanalisis'!$B$7</c15:sqref>
                        </c15:formulaRef>
                      </c:ext>
                    </c:extLst>
                    <c:strCache>
                      <c:ptCount val="1"/>
                      <c:pt idx="0">
                        <c:v>No maneja inventario</c:v>
                      </c:pt>
                    </c:strCache>
                  </c:strRef>
                </c:tx>
                <c:spPr>
                  <a:solidFill>
                    <a:srgbClr val="0C94D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bg1"/>
                          </a:solidFill>
                          <a:latin typeface="ITC Kabel" panose="02000503000000000000" pitchFamily="50" charset="0"/>
                          <a:ea typeface="+mn-ea"/>
                          <a:cs typeface="+mn-cs"/>
                        </a:defRPr>
                      </a:pPr>
                      <a:endParaRPr lang="es-CO"/>
                    </a:p>
                  </c:txPr>
                  <c:showLegendKey val="0"/>
                  <c:showVal val="1"/>
                  <c:showCatName val="0"/>
                  <c:showSerName val="0"/>
                  <c:showPercent val="0"/>
                  <c:showBubbleSize val="0"/>
                  <c:showLeaderLines val="0"/>
                  <c:extLst>
                    <c:ex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c:ext uri="{02D57815-91ED-43cb-92C2-25804820EDAC}">
                        <c15:formulaRef>
                          <c15:sqref>'Resultados Datanalisis'!$C$3:$E$3</c15:sqref>
                        </c15:formulaRef>
                      </c:ext>
                    </c:extLst>
                    <c:strCache>
                      <c:ptCount val="2"/>
                      <c:pt idx="0">
                        <c:v>Número de empleados</c:v>
                      </c:pt>
                      <c:pt idx="1">
                        <c:v>Ventas</c:v>
                      </c:pt>
                    </c:strCache>
                  </c:strRef>
                </c:cat>
                <c:val>
                  <c:numRef>
                    <c:extLst>
                      <c:ext uri="{02D57815-91ED-43cb-92C2-25804820EDAC}">
                        <c15:formulaRef>
                          <c15:sqref>'Resultados Datanalisis'!$C$7:$E$7</c15:sqref>
                        </c15:formulaRef>
                      </c:ext>
                    </c:extLst>
                    <c:numCache>
                      <c:formatCode>General</c:formatCode>
                      <c:ptCount val="2"/>
                    </c:numCache>
                  </c:numRef>
                </c:val>
                <c:extLst>
                  <c:ext xmlns:c16="http://schemas.microsoft.com/office/drawing/2014/chart" uri="{C3380CC4-5D6E-409C-BE32-E72D297353CC}">
                    <c16:uniqueId val="{00000003-F6EE-45D8-9AE8-16AA7659D844}"/>
                  </c:ext>
                </c:extLst>
              </c15:ser>
            </c15:filteredBarSeries>
          </c:ext>
        </c:extLst>
      </c:barChart>
      <c:catAx>
        <c:axId val="99700979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ITC Kabel" panose="02000503000000000000" pitchFamily="50" charset="0"/>
                <a:ea typeface="+mn-ea"/>
                <a:cs typeface="+mn-cs"/>
              </a:defRPr>
            </a:pPr>
            <a:endParaRPr lang="es-CO"/>
          </a:p>
        </c:txPr>
        <c:crossAx val="997010752"/>
        <c:crosses val="autoZero"/>
        <c:auto val="1"/>
        <c:lblAlgn val="ctr"/>
        <c:lblOffset val="100"/>
        <c:noMultiLvlLbl val="0"/>
      </c:catAx>
      <c:valAx>
        <c:axId val="997010752"/>
        <c:scaling>
          <c:orientation val="minMax"/>
          <c:max val="1"/>
        </c:scaling>
        <c:delete val="1"/>
        <c:axPos val="b"/>
        <c:numFmt formatCode="0.0%" sourceLinked="1"/>
        <c:majorTickMark val="none"/>
        <c:minorTickMark val="none"/>
        <c:tickLblPos val="nextTo"/>
        <c:crossAx val="997009792"/>
        <c:crosses val="autoZero"/>
        <c:crossBetween val="between"/>
      </c:valAx>
      <c:spPr>
        <a:noFill/>
        <a:ln>
          <a:noFill/>
        </a:ln>
        <a:effectLst/>
      </c:spPr>
    </c:plotArea>
    <c:legend>
      <c:legendPos val="b"/>
      <c:layout>
        <c:manualLayout>
          <c:xMode val="edge"/>
          <c:yMode val="edge"/>
          <c:x val="0.14211892542742699"/>
          <c:y val="0.81814999118415233"/>
          <c:w val="0.84530437208969178"/>
          <c:h val="0.12815155985537782"/>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ITC Kabel" panose="02000503000000000000" pitchFamily="50" charset="0"/>
              <a:ea typeface="+mn-ea"/>
              <a:cs typeface="+mn-cs"/>
            </a:defRPr>
          </a:pPr>
          <a:endParaRPr lang="es-CO"/>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600">
          <a:latin typeface="ITC Kabel" panose="02000503000000000000" pitchFamily="50" charset="0"/>
        </a:defRPr>
      </a:pPr>
      <a:endParaRPr lang="es-CO"/>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MX"/>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7345153531923958E-2"/>
          <c:y val="3.3325962021762308E-2"/>
          <c:w val="0.9653096929361521"/>
          <c:h val="0.74327224686880278"/>
        </c:manualLayout>
      </c:layout>
      <c:barChart>
        <c:barDir val="col"/>
        <c:grouping val="stacked"/>
        <c:varyColors val="0"/>
        <c:ser>
          <c:idx val="0"/>
          <c:order val="0"/>
          <c:tx>
            <c:strRef>
              <c:f>'Resultados Datanalisis'!$B$11</c:f>
              <c:strCache>
                <c:ptCount val="1"/>
                <c:pt idx="0">
                  <c:v>Aumentaron</c:v>
                </c:pt>
              </c:strCache>
            </c:strRef>
          </c:tx>
          <c:spPr>
            <a:solidFill>
              <a:srgbClr val="A6CAEC"/>
            </a:solidFill>
            <a:ln>
              <a:noFill/>
            </a:ln>
            <a:effectLst/>
          </c:spPr>
          <c:invertIfNegative val="0"/>
          <c:dLbls>
            <c:dLbl>
              <c:idx val="4"/>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rgbClr val="002060"/>
                      </a:solidFill>
                      <a:latin typeface="ITC Kabel" panose="02000503000000000000" pitchFamily="50" charset="0"/>
                      <a:ea typeface="+mn-ea"/>
                      <a:cs typeface="+mn-cs"/>
                    </a:defRPr>
                  </a:pPr>
                  <a:endParaRPr lang="es-CO"/>
                </a:p>
              </c:txPr>
              <c:showLegendKey val="0"/>
              <c:showVal val="1"/>
              <c:showCatName val="0"/>
              <c:showSerName val="0"/>
              <c:showPercent val="0"/>
              <c:showBubbleSize val="0"/>
              <c:extLst>
                <c:ext xmlns:c16="http://schemas.microsoft.com/office/drawing/2014/chart" uri="{C3380CC4-5D6E-409C-BE32-E72D297353CC}">
                  <c16:uniqueId val="{00000006-69AC-4E24-9D45-0568563E2276}"/>
                </c:ext>
              </c:extLst>
            </c:dLbl>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rgbClr val="002060"/>
                    </a:solidFill>
                    <a:latin typeface="ITC Kabel" panose="02000503000000000000" pitchFamily="50" charset="0"/>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'Resultados Datanalisis'!$C$10:$G$10</c:f>
              <c:strCache>
                <c:ptCount val="5"/>
                <c:pt idx="0">
                  <c:v>Micro</c:v>
                </c:pt>
                <c:pt idx="1">
                  <c:v>Pequeña</c:v>
                </c:pt>
                <c:pt idx="2">
                  <c:v>Mediana</c:v>
                </c:pt>
                <c:pt idx="3">
                  <c:v>Grande</c:v>
                </c:pt>
                <c:pt idx="4">
                  <c:v>Total</c:v>
                </c:pt>
              </c:strCache>
            </c:strRef>
          </c:cat>
          <c:val>
            <c:numRef>
              <c:f>'Resultados Datanalisis'!$C$11:$G$11</c:f>
              <c:numCache>
                <c:formatCode>0.0%</c:formatCode>
                <c:ptCount val="5"/>
                <c:pt idx="0">
                  <c:v>0.1517509727626459</c:v>
                </c:pt>
                <c:pt idx="1">
                  <c:v>0.20512820512820512</c:v>
                </c:pt>
                <c:pt idx="2">
                  <c:v>0.30379746835443039</c:v>
                </c:pt>
                <c:pt idx="3">
                  <c:v>0.42105263157894735</c:v>
                </c:pt>
                <c:pt idx="4">
                  <c:v>0.21</c:v>
                </c:pt>
              </c:numCache>
            </c:numRef>
          </c:val>
          <c:extLst>
            <c:ext xmlns:c16="http://schemas.microsoft.com/office/drawing/2014/chart" uri="{C3380CC4-5D6E-409C-BE32-E72D297353CC}">
              <c16:uniqueId val="{00000000-69AC-4E24-9D45-0568563E2276}"/>
            </c:ext>
          </c:extLst>
        </c:ser>
        <c:ser>
          <c:idx val="1"/>
          <c:order val="1"/>
          <c:tx>
            <c:strRef>
              <c:f>'Resultados Datanalisis'!$B$12</c:f>
              <c:strCache>
                <c:ptCount val="1"/>
                <c:pt idx="0">
                  <c:v>Se han mantenido igual</c:v>
                </c:pt>
              </c:strCache>
            </c:strRef>
          </c:tx>
          <c:spPr>
            <a:solidFill>
              <a:schemeClr val="bg1">
                <a:lumMod val="85000"/>
              </a:schemeClr>
            </a:solidFill>
            <a:ln>
              <a:noFill/>
            </a:ln>
            <a:effectLst/>
          </c:spPr>
          <c:invertIfNegative val="0"/>
          <c:dLbls>
            <c:dLbl>
              <c:idx val="4"/>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ITC Kabel" panose="02000503000000000000" pitchFamily="50" charset="0"/>
                      <a:ea typeface="+mn-ea"/>
                      <a:cs typeface="+mn-cs"/>
                    </a:defRPr>
                  </a:pPr>
                  <a:endParaRPr lang="es-CO"/>
                </a:p>
              </c:txPr>
              <c:showLegendKey val="0"/>
              <c:showVal val="1"/>
              <c:showCatName val="0"/>
              <c:showSerName val="0"/>
              <c:showPercent val="0"/>
              <c:showBubbleSize val="0"/>
              <c:extLst>
                <c:ext xmlns:c16="http://schemas.microsoft.com/office/drawing/2014/chart" uri="{C3380CC4-5D6E-409C-BE32-E72D297353CC}">
                  <c16:uniqueId val="{00000005-69AC-4E24-9D45-0568563E2276}"/>
                </c:ext>
              </c:extLst>
            </c:dLbl>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ITC Kabel" panose="02000503000000000000" pitchFamily="50" charset="0"/>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'Resultados Datanalisis'!$C$10:$G$10</c:f>
              <c:strCache>
                <c:ptCount val="5"/>
                <c:pt idx="0">
                  <c:v>Micro</c:v>
                </c:pt>
                <c:pt idx="1">
                  <c:v>Pequeña</c:v>
                </c:pt>
                <c:pt idx="2">
                  <c:v>Mediana</c:v>
                </c:pt>
                <c:pt idx="3">
                  <c:v>Grande</c:v>
                </c:pt>
                <c:pt idx="4">
                  <c:v>Total</c:v>
                </c:pt>
              </c:strCache>
            </c:strRef>
          </c:cat>
          <c:val>
            <c:numRef>
              <c:f>'Resultados Datanalisis'!$C$12:$G$12</c:f>
              <c:numCache>
                <c:formatCode>0.0%</c:formatCode>
                <c:ptCount val="5"/>
                <c:pt idx="0">
                  <c:v>0.26070038910505838</c:v>
                </c:pt>
                <c:pt idx="1">
                  <c:v>0.31623931623931623</c:v>
                </c:pt>
                <c:pt idx="2">
                  <c:v>0.379746835443038</c:v>
                </c:pt>
                <c:pt idx="3">
                  <c:v>0.28947368421052633</c:v>
                </c:pt>
                <c:pt idx="4">
                  <c:v>0.29499999999999998</c:v>
                </c:pt>
              </c:numCache>
            </c:numRef>
          </c:val>
          <c:extLst>
            <c:ext xmlns:c16="http://schemas.microsoft.com/office/drawing/2014/chart" uri="{C3380CC4-5D6E-409C-BE32-E72D297353CC}">
              <c16:uniqueId val="{00000001-69AC-4E24-9D45-0568563E2276}"/>
            </c:ext>
          </c:extLst>
        </c:ser>
        <c:ser>
          <c:idx val="2"/>
          <c:order val="2"/>
          <c:tx>
            <c:strRef>
              <c:f>'Resultados Datanalisis'!$B$13</c:f>
              <c:strCache>
                <c:ptCount val="1"/>
                <c:pt idx="0">
                  <c:v>Disminuyeron</c:v>
                </c:pt>
              </c:strCache>
            </c:strRef>
          </c:tx>
          <c:spPr>
            <a:solidFill>
              <a:srgbClr val="156082"/>
            </a:solidFill>
            <a:ln>
              <a:noFill/>
            </a:ln>
            <a:effectLst/>
          </c:spPr>
          <c:invertIfNegative val="0"/>
          <c:dLbls>
            <c:dLbl>
              <c:idx val="4"/>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bg1"/>
                      </a:solidFill>
                      <a:latin typeface="ITC Kabel" panose="02000503000000000000" pitchFamily="50" charset="0"/>
                      <a:ea typeface="+mn-ea"/>
                      <a:cs typeface="+mn-cs"/>
                    </a:defRPr>
                  </a:pPr>
                  <a:endParaRPr lang="es-CO"/>
                </a:p>
              </c:txPr>
              <c:showLegendKey val="0"/>
              <c:showVal val="1"/>
              <c:showCatName val="0"/>
              <c:showSerName val="0"/>
              <c:showPercent val="0"/>
              <c:showBubbleSize val="0"/>
              <c:extLst>
                <c:ext xmlns:c16="http://schemas.microsoft.com/office/drawing/2014/chart" uri="{C3380CC4-5D6E-409C-BE32-E72D297353CC}">
                  <c16:uniqueId val="{00000004-69AC-4E24-9D45-0568563E2276}"/>
                </c:ext>
              </c:extLst>
            </c:dLbl>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bg1"/>
                    </a:solidFill>
                    <a:latin typeface="ITC Kabel" panose="02000503000000000000" pitchFamily="50" charset="0"/>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'Resultados Datanalisis'!$C$10:$G$10</c:f>
              <c:strCache>
                <c:ptCount val="5"/>
                <c:pt idx="0">
                  <c:v>Micro</c:v>
                </c:pt>
                <c:pt idx="1">
                  <c:v>Pequeña</c:v>
                </c:pt>
                <c:pt idx="2">
                  <c:v>Mediana</c:v>
                </c:pt>
                <c:pt idx="3">
                  <c:v>Grande</c:v>
                </c:pt>
                <c:pt idx="4">
                  <c:v>Total</c:v>
                </c:pt>
              </c:strCache>
            </c:strRef>
          </c:cat>
          <c:val>
            <c:numRef>
              <c:f>'Resultados Datanalisis'!$C$13:$G$13</c:f>
              <c:numCache>
                <c:formatCode>0.0%</c:formatCode>
                <c:ptCount val="5"/>
                <c:pt idx="0">
                  <c:v>0.57976653696498059</c:v>
                </c:pt>
                <c:pt idx="1">
                  <c:v>0.44444444444444442</c:v>
                </c:pt>
                <c:pt idx="2">
                  <c:v>0.25316455696202533</c:v>
                </c:pt>
                <c:pt idx="3">
                  <c:v>0.26315789473684209</c:v>
                </c:pt>
                <c:pt idx="4">
                  <c:v>0.47</c:v>
                </c:pt>
              </c:numCache>
            </c:numRef>
          </c:val>
          <c:extLst>
            <c:ext xmlns:c16="http://schemas.microsoft.com/office/drawing/2014/chart" uri="{C3380CC4-5D6E-409C-BE32-E72D297353CC}">
              <c16:uniqueId val="{00000002-69AC-4E24-9D45-0568563E2276}"/>
            </c:ext>
          </c:extLst>
        </c:ser>
        <c:dLbls>
          <c:showLegendKey val="0"/>
          <c:showVal val="0"/>
          <c:showCatName val="0"/>
          <c:showSerName val="0"/>
          <c:showPercent val="0"/>
          <c:showBubbleSize val="0"/>
        </c:dLbls>
        <c:gapWidth val="150"/>
        <c:overlap val="100"/>
        <c:axId val="1157342976"/>
        <c:axId val="1157361216"/>
      </c:barChart>
      <c:catAx>
        <c:axId val="11573429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ITC Kabel" panose="02000503000000000000" pitchFamily="50" charset="0"/>
                <a:ea typeface="+mn-ea"/>
                <a:cs typeface="+mn-cs"/>
              </a:defRPr>
            </a:pPr>
            <a:endParaRPr lang="es-CO"/>
          </a:p>
        </c:txPr>
        <c:crossAx val="1157361216"/>
        <c:crosses val="autoZero"/>
        <c:auto val="1"/>
        <c:lblAlgn val="ctr"/>
        <c:lblOffset val="100"/>
        <c:noMultiLvlLbl val="0"/>
      </c:catAx>
      <c:valAx>
        <c:axId val="1157361216"/>
        <c:scaling>
          <c:orientation val="minMax"/>
          <c:max val="1"/>
        </c:scaling>
        <c:delete val="1"/>
        <c:axPos val="l"/>
        <c:numFmt formatCode="0.0%" sourceLinked="1"/>
        <c:majorTickMark val="none"/>
        <c:minorTickMark val="none"/>
        <c:tickLblPos val="nextTo"/>
        <c:crossAx val="115734297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ITC Kabel" panose="02000503000000000000" pitchFamily="50" charset="0"/>
              <a:ea typeface="+mn-ea"/>
              <a:cs typeface="+mn-cs"/>
            </a:defRPr>
          </a:pPr>
          <a:endParaRPr lang="es-CO"/>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600">
          <a:latin typeface="ITC Kabel" panose="02000503000000000000" pitchFamily="50" charset="0"/>
        </a:defRPr>
      </a:pPr>
      <a:endParaRPr lang="es-CO"/>
    </a:p>
  </c:txPr>
  <c:externalData r:id="rId3">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MX"/>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7345153531923958E-2"/>
          <c:y val="3.3325962021762308E-2"/>
          <c:w val="0.9653096929361521"/>
          <c:h val="0.74327224686880278"/>
        </c:manualLayout>
      </c:layout>
      <c:barChart>
        <c:barDir val="col"/>
        <c:grouping val="stacked"/>
        <c:varyColors val="0"/>
        <c:ser>
          <c:idx val="0"/>
          <c:order val="0"/>
          <c:tx>
            <c:strRef>
              <c:f>'Resultados Datanalisis'!$I$11</c:f>
              <c:strCache>
                <c:ptCount val="1"/>
                <c:pt idx="0">
                  <c:v>Aumentaron</c:v>
                </c:pt>
              </c:strCache>
            </c:strRef>
          </c:tx>
          <c:spPr>
            <a:solidFill>
              <a:srgbClr val="A6CAEC"/>
            </a:solidFill>
            <a:ln>
              <a:noFill/>
            </a:ln>
            <a:effectLst/>
          </c:spPr>
          <c:invertIfNegative val="0"/>
          <c:dLbls>
            <c:dLbl>
              <c:idx val="4"/>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rgbClr val="002060"/>
                      </a:solidFill>
                      <a:latin typeface="ITC Kabel" panose="02000503000000000000" pitchFamily="50" charset="0"/>
                      <a:ea typeface="+mn-ea"/>
                      <a:cs typeface="+mn-cs"/>
                    </a:defRPr>
                  </a:pPr>
                  <a:endParaRPr lang="es-CO"/>
                </a:p>
              </c:txPr>
              <c:showLegendKey val="0"/>
              <c:showVal val="1"/>
              <c:showCatName val="0"/>
              <c:showSerName val="0"/>
              <c:showPercent val="0"/>
              <c:showBubbleSize val="0"/>
              <c:extLst>
                <c:ext xmlns:c16="http://schemas.microsoft.com/office/drawing/2014/chart" uri="{C3380CC4-5D6E-409C-BE32-E72D297353CC}">
                  <c16:uniqueId val="{00000002-F241-4FA1-A83E-75B18E8DF10C}"/>
                </c:ext>
              </c:extLst>
            </c:dLbl>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rgbClr val="002060"/>
                    </a:solidFill>
                    <a:latin typeface="ITC Kabel" panose="02000503000000000000" pitchFamily="50" charset="0"/>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'Resultados Datanalisis'!$J$10:$N$10</c:f>
              <c:strCache>
                <c:ptCount val="5"/>
                <c:pt idx="0">
                  <c:v>Micro</c:v>
                </c:pt>
                <c:pt idx="1">
                  <c:v>Pequeña</c:v>
                </c:pt>
                <c:pt idx="2">
                  <c:v>Mediana</c:v>
                </c:pt>
                <c:pt idx="3">
                  <c:v>Grande</c:v>
                </c:pt>
                <c:pt idx="4">
                  <c:v>Total</c:v>
                </c:pt>
              </c:strCache>
            </c:strRef>
          </c:cat>
          <c:val>
            <c:numRef>
              <c:f>'Resultados Datanalisis'!$J$11:$N$11</c:f>
              <c:numCache>
                <c:formatCode>0.0%</c:formatCode>
                <c:ptCount val="5"/>
                <c:pt idx="0">
                  <c:v>5.0583657587548639E-2</c:v>
                </c:pt>
                <c:pt idx="1">
                  <c:v>0.13675213675213677</c:v>
                </c:pt>
                <c:pt idx="2">
                  <c:v>0.21518987341772153</c:v>
                </c:pt>
                <c:pt idx="3">
                  <c:v>0.26315789473684209</c:v>
                </c:pt>
                <c:pt idx="4">
                  <c:v>0.114</c:v>
                </c:pt>
              </c:numCache>
            </c:numRef>
          </c:val>
          <c:extLst>
            <c:ext xmlns:c16="http://schemas.microsoft.com/office/drawing/2014/chart" uri="{C3380CC4-5D6E-409C-BE32-E72D297353CC}">
              <c16:uniqueId val="{00000000-69AC-4E24-9D45-0568563E2276}"/>
            </c:ext>
          </c:extLst>
        </c:ser>
        <c:ser>
          <c:idx val="1"/>
          <c:order val="1"/>
          <c:tx>
            <c:strRef>
              <c:f>'Resultados Datanalisis'!$I$12</c:f>
              <c:strCache>
                <c:ptCount val="1"/>
                <c:pt idx="0">
                  <c:v>Se han mantenido igual</c:v>
                </c:pt>
              </c:strCache>
            </c:strRef>
          </c:tx>
          <c:spPr>
            <a:solidFill>
              <a:schemeClr val="bg1">
                <a:lumMod val="85000"/>
              </a:schemeClr>
            </a:solidFill>
            <a:ln>
              <a:noFill/>
            </a:ln>
            <a:effectLst/>
          </c:spPr>
          <c:invertIfNegative val="0"/>
          <c:dLbls>
            <c:dLbl>
              <c:idx val="4"/>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ITC Kabel" panose="02000503000000000000" pitchFamily="50" charset="0"/>
                      <a:ea typeface="+mn-ea"/>
                      <a:cs typeface="+mn-cs"/>
                    </a:defRPr>
                  </a:pPr>
                  <a:endParaRPr lang="es-CO"/>
                </a:p>
              </c:txPr>
              <c:showLegendKey val="0"/>
              <c:showVal val="1"/>
              <c:showCatName val="0"/>
              <c:showSerName val="0"/>
              <c:showPercent val="0"/>
              <c:showBubbleSize val="0"/>
              <c:extLst>
                <c:ext xmlns:c16="http://schemas.microsoft.com/office/drawing/2014/chart" uri="{C3380CC4-5D6E-409C-BE32-E72D297353CC}">
                  <c16:uniqueId val="{00000001-F241-4FA1-A83E-75B18E8DF10C}"/>
                </c:ext>
              </c:extLst>
            </c:dLbl>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ITC Kabel" panose="02000503000000000000" pitchFamily="50" charset="0"/>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'Resultados Datanalisis'!$J$10:$N$10</c:f>
              <c:strCache>
                <c:ptCount val="5"/>
                <c:pt idx="0">
                  <c:v>Micro</c:v>
                </c:pt>
                <c:pt idx="1">
                  <c:v>Pequeña</c:v>
                </c:pt>
                <c:pt idx="2">
                  <c:v>Mediana</c:v>
                </c:pt>
                <c:pt idx="3">
                  <c:v>Grande</c:v>
                </c:pt>
                <c:pt idx="4">
                  <c:v>Total</c:v>
                </c:pt>
              </c:strCache>
            </c:strRef>
          </c:cat>
          <c:val>
            <c:numRef>
              <c:f>'Resultados Datanalisis'!$J$12:$N$12</c:f>
              <c:numCache>
                <c:formatCode>0.0%</c:formatCode>
                <c:ptCount val="5"/>
                <c:pt idx="0">
                  <c:v>0.56809338521400776</c:v>
                </c:pt>
                <c:pt idx="1">
                  <c:v>0.63247863247863245</c:v>
                </c:pt>
                <c:pt idx="2">
                  <c:v>0.50632911392405067</c:v>
                </c:pt>
                <c:pt idx="3">
                  <c:v>0.57894736842105265</c:v>
                </c:pt>
                <c:pt idx="4">
                  <c:v>0.57399999999999995</c:v>
                </c:pt>
              </c:numCache>
            </c:numRef>
          </c:val>
          <c:extLst>
            <c:ext xmlns:c16="http://schemas.microsoft.com/office/drawing/2014/chart" uri="{C3380CC4-5D6E-409C-BE32-E72D297353CC}">
              <c16:uniqueId val="{00000001-69AC-4E24-9D45-0568563E2276}"/>
            </c:ext>
          </c:extLst>
        </c:ser>
        <c:ser>
          <c:idx val="2"/>
          <c:order val="2"/>
          <c:tx>
            <c:strRef>
              <c:f>'Resultados Datanalisis'!$I$13</c:f>
              <c:strCache>
                <c:ptCount val="1"/>
                <c:pt idx="0">
                  <c:v>Disminuyeron</c:v>
                </c:pt>
              </c:strCache>
            </c:strRef>
          </c:tx>
          <c:spPr>
            <a:solidFill>
              <a:srgbClr val="156082"/>
            </a:solidFill>
            <a:ln>
              <a:noFill/>
            </a:ln>
            <a:effectLst/>
          </c:spPr>
          <c:invertIfNegative val="0"/>
          <c:dLbls>
            <c:dLbl>
              <c:idx val="4"/>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bg1"/>
                      </a:solidFill>
                      <a:latin typeface="ITC Kabel" panose="02000503000000000000" pitchFamily="50" charset="0"/>
                      <a:ea typeface="+mn-ea"/>
                      <a:cs typeface="+mn-cs"/>
                    </a:defRPr>
                  </a:pPr>
                  <a:endParaRPr lang="es-CO"/>
                </a:p>
              </c:txPr>
              <c:showLegendKey val="0"/>
              <c:showVal val="1"/>
              <c:showCatName val="0"/>
              <c:showSerName val="0"/>
              <c:showPercent val="0"/>
              <c:showBubbleSize val="0"/>
              <c:extLst>
                <c:ext xmlns:c16="http://schemas.microsoft.com/office/drawing/2014/chart" uri="{C3380CC4-5D6E-409C-BE32-E72D297353CC}">
                  <c16:uniqueId val="{00000000-F241-4FA1-A83E-75B18E8DF10C}"/>
                </c:ext>
              </c:extLst>
            </c:dLbl>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bg1"/>
                    </a:solidFill>
                    <a:latin typeface="ITC Kabel" panose="02000503000000000000" pitchFamily="50" charset="0"/>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'Resultados Datanalisis'!$J$10:$N$10</c:f>
              <c:strCache>
                <c:ptCount val="5"/>
                <c:pt idx="0">
                  <c:v>Micro</c:v>
                </c:pt>
                <c:pt idx="1">
                  <c:v>Pequeña</c:v>
                </c:pt>
                <c:pt idx="2">
                  <c:v>Mediana</c:v>
                </c:pt>
                <c:pt idx="3">
                  <c:v>Grande</c:v>
                </c:pt>
                <c:pt idx="4">
                  <c:v>Total</c:v>
                </c:pt>
              </c:strCache>
            </c:strRef>
          </c:cat>
          <c:val>
            <c:numRef>
              <c:f>'Resultados Datanalisis'!$J$13:$N$13</c:f>
              <c:numCache>
                <c:formatCode>0.0%</c:formatCode>
                <c:ptCount val="5"/>
                <c:pt idx="0">
                  <c:v>0.36186770428015563</c:v>
                </c:pt>
                <c:pt idx="1">
                  <c:v>0.22222222222222221</c:v>
                </c:pt>
                <c:pt idx="2">
                  <c:v>0.26582278481012656</c:v>
                </c:pt>
                <c:pt idx="3">
                  <c:v>0.15789473684210525</c:v>
                </c:pt>
                <c:pt idx="4">
                  <c:v>0.29699999999999999</c:v>
                </c:pt>
              </c:numCache>
            </c:numRef>
          </c:val>
          <c:extLst>
            <c:ext xmlns:c16="http://schemas.microsoft.com/office/drawing/2014/chart" uri="{C3380CC4-5D6E-409C-BE32-E72D297353CC}">
              <c16:uniqueId val="{00000002-69AC-4E24-9D45-0568563E2276}"/>
            </c:ext>
          </c:extLst>
        </c:ser>
        <c:dLbls>
          <c:showLegendKey val="0"/>
          <c:showVal val="0"/>
          <c:showCatName val="0"/>
          <c:showSerName val="0"/>
          <c:showPercent val="0"/>
          <c:showBubbleSize val="0"/>
        </c:dLbls>
        <c:gapWidth val="150"/>
        <c:overlap val="100"/>
        <c:axId val="1157342976"/>
        <c:axId val="1157361216"/>
      </c:barChart>
      <c:catAx>
        <c:axId val="11573429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ITC Kabel" panose="02000503000000000000" pitchFamily="50" charset="0"/>
                <a:ea typeface="+mn-ea"/>
                <a:cs typeface="+mn-cs"/>
              </a:defRPr>
            </a:pPr>
            <a:endParaRPr lang="es-CO"/>
          </a:p>
        </c:txPr>
        <c:crossAx val="1157361216"/>
        <c:crosses val="autoZero"/>
        <c:auto val="1"/>
        <c:lblAlgn val="ctr"/>
        <c:lblOffset val="100"/>
        <c:noMultiLvlLbl val="0"/>
      </c:catAx>
      <c:valAx>
        <c:axId val="1157361216"/>
        <c:scaling>
          <c:orientation val="minMax"/>
          <c:max val="1"/>
        </c:scaling>
        <c:delete val="1"/>
        <c:axPos val="l"/>
        <c:numFmt formatCode="0.0%" sourceLinked="1"/>
        <c:majorTickMark val="none"/>
        <c:minorTickMark val="none"/>
        <c:tickLblPos val="nextTo"/>
        <c:crossAx val="115734297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ITC Kabel" panose="02000503000000000000" pitchFamily="50" charset="0"/>
              <a:ea typeface="+mn-ea"/>
              <a:cs typeface="+mn-cs"/>
            </a:defRPr>
          </a:pPr>
          <a:endParaRPr lang="es-CO"/>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600">
          <a:latin typeface="ITC Kabel" panose="02000503000000000000" pitchFamily="50" charset="0"/>
        </a:defRPr>
      </a:pPr>
      <a:endParaRPr lang="es-CO"/>
    </a:p>
  </c:txPr>
  <c:externalData r:id="rId3">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MX"/>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8433169636816588E-2"/>
          <c:y val="0.17758816617481032"/>
          <c:w val="0.92840797841434586"/>
          <c:h val="0.52605988943716231"/>
        </c:manualLayout>
      </c:layout>
      <c:lineChart>
        <c:grouping val="standard"/>
        <c:varyColors val="0"/>
        <c:ser>
          <c:idx val="0"/>
          <c:order val="0"/>
          <c:tx>
            <c:strRef>
              <c:f>'Servicios financieros'!$D$4</c:f>
              <c:strCache>
                <c:ptCount val="1"/>
                <c:pt idx="0">
                  <c:v>Colombia</c:v>
                </c:pt>
              </c:strCache>
            </c:strRef>
          </c:tx>
          <c:spPr>
            <a:ln w="38100" cap="rnd">
              <a:solidFill>
                <a:srgbClr val="A6CAEC"/>
              </a:solidFill>
              <a:round/>
            </a:ln>
            <a:effectLst/>
          </c:spPr>
          <c:marker>
            <c:symbol val="none"/>
          </c:marker>
          <c:dLbls>
            <c:dLbl>
              <c:idx val="0"/>
              <c:layout>
                <c:manualLayout>
                  <c:x val="-4.4484594751629671E-2"/>
                  <c:y val="3.757479601460685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BDC5-4691-8546-0DDE899583E3}"/>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rgbClr val="0C94D1"/>
                    </a:solidFill>
                    <a:latin typeface="ITC Kabel" panose="02000503000000000000" pitchFamily="50" charset="0"/>
                    <a:ea typeface="+mn-ea"/>
                    <a:cs typeface="+mn-cs"/>
                  </a:defRPr>
                </a:pPr>
                <a:endParaRPr lang="es-CO"/>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'Servicios financieros'!$B$5:$C$14</c:f>
              <c:multiLvlStrCache>
                <c:ptCount val="10"/>
                <c:lvl>
                  <c:pt idx="4">
                    <c:v>I</c:v>
                  </c:pt>
                  <c:pt idx="5">
                    <c:v>II</c:v>
                  </c:pt>
                  <c:pt idx="6">
                    <c:v>III</c:v>
                  </c:pt>
                  <c:pt idx="7">
                    <c:v>IV</c:v>
                  </c:pt>
                  <c:pt idx="8">
                    <c:v>I</c:v>
                  </c:pt>
                  <c:pt idx="9">
                    <c:v>II</c:v>
                  </c:pt>
                </c:lvl>
                <c:lvl>
                  <c:pt idx="0">
                    <c:v>2019</c:v>
                  </c:pt>
                  <c:pt idx="1">
                    <c:v>2020</c:v>
                  </c:pt>
                  <c:pt idx="2">
                    <c:v>2021</c:v>
                  </c:pt>
                  <c:pt idx="3">
                    <c:v>2022</c:v>
                  </c:pt>
                  <c:pt idx="4">
                    <c:v>2023</c:v>
                  </c:pt>
                  <c:pt idx="8">
                    <c:v>2024</c:v>
                  </c:pt>
                </c:lvl>
              </c:multiLvlStrCache>
            </c:multiLvlStrRef>
          </c:cat>
          <c:val>
            <c:numRef>
              <c:f>'Servicios financieros'!$L$5:$L$14</c:f>
              <c:numCache>
                <c:formatCode>0.0</c:formatCode>
                <c:ptCount val="10"/>
                <c:pt idx="0">
                  <c:v>-1.0149824117495876</c:v>
                </c:pt>
                <c:pt idx="1">
                  <c:v>2.9739960592666259</c:v>
                </c:pt>
                <c:pt idx="2">
                  <c:v>2.0907932968066145</c:v>
                </c:pt>
                <c:pt idx="3">
                  <c:v>2.7724371193009523</c:v>
                </c:pt>
                <c:pt idx="4">
                  <c:v>0.49848293065359872</c:v>
                </c:pt>
                <c:pt idx="5">
                  <c:v>-1.2598211174864371</c:v>
                </c:pt>
                <c:pt idx="6">
                  <c:v>-3.3190235551202929</c:v>
                </c:pt>
                <c:pt idx="7">
                  <c:v>-6.2409564293324893</c:v>
                </c:pt>
                <c:pt idx="8">
                  <c:v>-4.0193338672688705</c:v>
                </c:pt>
                <c:pt idx="9">
                  <c:v>-4.0714216238952439</c:v>
                </c:pt>
              </c:numCache>
            </c:numRef>
          </c:val>
          <c:smooth val="1"/>
          <c:extLst>
            <c:ext xmlns:c16="http://schemas.microsoft.com/office/drawing/2014/chart" uri="{C3380CC4-5D6E-409C-BE32-E72D297353CC}">
              <c16:uniqueId val="{00000006-BDC5-4691-8546-0DDE899583E3}"/>
            </c:ext>
          </c:extLst>
        </c:ser>
        <c:ser>
          <c:idx val="1"/>
          <c:order val="1"/>
          <c:tx>
            <c:strRef>
              <c:f>'Servicios financieros'!$E$4</c:f>
              <c:strCache>
                <c:ptCount val="1"/>
                <c:pt idx="0">
                  <c:v>Atlántico</c:v>
                </c:pt>
              </c:strCache>
            </c:strRef>
          </c:tx>
          <c:spPr>
            <a:ln w="38100" cap="rnd">
              <a:solidFill>
                <a:srgbClr val="004D98"/>
              </a:solidFill>
              <a:round/>
            </a:ln>
            <a:effectLst/>
          </c:spPr>
          <c:marker>
            <c:symbol val="none"/>
          </c:marker>
          <c:dLbls>
            <c:dLbl>
              <c:idx val="3"/>
              <c:layout>
                <c:manualLayout>
                  <c:x val="-4.9222872674885981E-2"/>
                  <c:y val="-6.107124913969679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BDC5-4691-8546-0DDE899583E3}"/>
                </c:ext>
              </c:extLst>
            </c:dLbl>
            <c:dLbl>
              <c:idx val="6"/>
              <c:layout>
                <c:manualLayout>
                  <c:x val="-2.3952057084185758E-2"/>
                  <c:y val="-4.018551302850573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BDC5-4691-8546-0DDE899583E3}"/>
                </c:ext>
              </c:extLst>
            </c:dLbl>
            <c:dLbl>
              <c:idx val="8"/>
              <c:layout>
                <c:manualLayout>
                  <c:x val="-4.4484594751629782E-2"/>
                  <c:y val="-4.801766407020238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BDC5-4691-8546-0DDE899583E3}"/>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rgbClr val="004D98"/>
                    </a:solidFill>
                    <a:latin typeface="ITC Kabel" panose="02000503000000000000" pitchFamily="50" charset="0"/>
                    <a:ea typeface="+mn-ea"/>
                    <a:cs typeface="+mn-cs"/>
                  </a:defRPr>
                </a:pPr>
                <a:endParaRPr lang="es-CO"/>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'Servicios financieros'!$B$5:$C$14</c:f>
              <c:multiLvlStrCache>
                <c:ptCount val="10"/>
                <c:lvl>
                  <c:pt idx="4">
                    <c:v>I</c:v>
                  </c:pt>
                  <c:pt idx="5">
                    <c:v>II</c:v>
                  </c:pt>
                  <c:pt idx="6">
                    <c:v>III</c:v>
                  </c:pt>
                  <c:pt idx="7">
                    <c:v>IV</c:v>
                  </c:pt>
                  <c:pt idx="8">
                    <c:v>I</c:v>
                  </c:pt>
                  <c:pt idx="9">
                    <c:v>II</c:v>
                  </c:pt>
                </c:lvl>
                <c:lvl>
                  <c:pt idx="0">
                    <c:v>2019</c:v>
                  </c:pt>
                  <c:pt idx="1">
                    <c:v>2020</c:v>
                  </c:pt>
                  <c:pt idx="2">
                    <c:v>2021</c:v>
                  </c:pt>
                  <c:pt idx="3">
                    <c:v>2022</c:v>
                  </c:pt>
                  <c:pt idx="4">
                    <c:v>2023</c:v>
                  </c:pt>
                  <c:pt idx="8">
                    <c:v>2024</c:v>
                  </c:pt>
                </c:lvl>
              </c:multiLvlStrCache>
            </c:multiLvlStrRef>
          </c:cat>
          <c:val>
            <c:numRef>
              <c:f>'Servicios financieros'!$M$5:$M$14</c:f>
              <c:numCache>
                <c:formatCode>0.0</c:formatCode>
                <c:ptCount val="10"/>
                <c:pt idx="0">
                  <c:v>0.70650905201925518</c:v>
                </c:pt>
                <c:pt idx="1">
                  <c:v>-8.9983083914202506</c:v>
                </c:pt>
                <c:pt idx="2">
                  <c:v>-3.7523605242971825</c:v>
                </c:pt>
                <c:pt idx="3">
                  <c:v>-3.8823389497298133</c:v>
                </c:pt>
                <c:pt idx="4">
                  <c:v>2.1217262320575747</c:v>
                </c:pt>
                <c:pt idx="5">
                  <c:v>1.2668061653414942</c:v>
                </c:pt>
                <c:pt idx="6">
                  <c:v>-2.8313585007098352</c:v>
                </c:pt>
                <c:pt idx="7">
                  <c:v>-4.0854947314350243</c:v>
                </c:pt>
                <c:pt idx="8">
                  <c:v>-1.8287661616262274</c:v>
                </c:pt>
                <c:pt idx="9">
                  <c:v>5.7880158887258393</c:v>
                </c:pt>
              </c:numCache>
            </c:numRef>
          </c:val>
          <c:smooth val="1"/>
          <c:extLst>
            <c:ext xmlns:c16="http://schemas.microsoft.com/office/drawing/2014/chart" uri="{C3380CC4-5D6E-409C-BE32-E72D297353CC}">
              <c16:uniqueId val="{0000000B-BDC5-4691-8546-0DDE899583E3}"/>
            </c:ext>
          </c:extLst>
        </c:ser>
        <c:dLbls>
          <c:showLegendKey val="0"/>
          <c:showVal val="0"/>
          <c:showCatName val="0"/>
          <c:showSerName val="0"/>
          <c:showPercent val="0"/>
          <c:showBubbleSize val="0"/>
        </c:dLbls>
        <c:smooth val="0"/>
        <c:axId val="1816765247"/>
        <c:axId val="1816766207"/>
      </c:lineChart>
      <c:catAx>
        <c:axId val="1816765247"/>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ITC Kabel" panose="02000503000000000000" pitchFamily="50" charset="0"/>
                <a:ea typeface="+mn-ea"/>
                <a:cs typeface="+mn-cs"/>
              </a:defRPr>
            </a:pPr>
            <a:endParaRPr lang="es-CO"/>
          </a:p>
        </c:txPr>
        <c:crossAx val="1816766207"/>
        <c:crosses val="autoZero"/>
        <c:auto val="1"/>
        <c:lblAlgn val="ctr"/>
        <c:lblOffset val="100"/>
        <c:noMultiLvlLbl val="0"/>
      </c:catAx>
      <c:valAx>
        <c:axId val="1816766207"/>
        <c:scaling>
          <c:orientation val="minMax"/>
          <c:max val="6"/>
          <c:min val="-12"/>
        </c:scaling>
        <c:delete val="0"/>
        <c:axPos val="l"/>
        <c:numFmt formatCode="#,##0" sourceLinked="0"/>
        <c:majorTickMark val="none"/>
        <c:minorTickMark val="none"/>
        <c:tickLblPos val="nextTo"/>
        <c:spPr>
          <a:noFill/>
          <a:ln>
            <a:solidFill>
              <a:schemeClr val="bg1">
                <a:lumMod val="85000"/>
              </a:schemeClr>
            </a:solid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ITC Kabel" panose="02000503000000000000" pitchFamily="50" charset="0"/>
                <a:ea typeface="+mn-ea"/>
                <a:cs typeface="+mn-cs"/>
              </a:defRPr>
            </a:pPr>
            <a:endParaRPr lang="es-CO"/>
          </a:p>
        </c:txPr>
        <c:crossAx val="1816765247"/>
        <c:crosses val="autoZero"/>
        <c:crossBetween val="between"/>
        <c:majorUnit val="3"/>
      </c:valAx>
      <c:spPr>
        <a:noFill/>
        <a:ln>
          <a:noFill/>
        </a:ln>
        <a:effectLst/>
      </c:spPr>
    </c:plotArea>
    <c:legend>
      <c:legendPos val="b"/>
      <c:layout>
        <c:manualLayout>
          <c:xMode val="edge"/>
          <c:yMode val="edge"/>
          <c:x val="0.33594319811320511"/>
          <c:y val="0.87573727059609063"/>
          <c:w val="0.32179585459132914"/>
          <c:h val="6.4216238084235294E-2"/>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ITC Kabel" panose="02000503000000000000" pitchFamily="50" charset="0"/>
              <a:ea typeface="+mn-ea"/>
              <a:cs typeface="+mn-cs"/>
            </a:defRPr>
          </a:pPr>
          <a:endParaRPr lang="es-CO"/>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600">
          <a:latin typeface="ITC Kabel" panose="02000503000000000000" pitchFamily="50" charset="0"/>
        </a:defRPr>
      </a:pPr>
      <a:endParaRPr lang="es-CO"/>
    </a:p>
  </c:txPr>
  <c:externalData r:id="rId3">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MX"/>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8433169636816588E-2"/>
          <c:y val="3.1388013396472944E-2"/>
          <c:w val="0.92840797841434586"/>
          <c:h val="0.67129745577811673"/>
        </c:manualLayout>
      </c:layout>
      <c:lineChart>
        <c:grouping val="standard"/>
        <c:varyColors val="0"/>
        <c:ser>
          <c:idx val="0"/>
          <c:order val="0"/>
          <c:tx>
            <c:strRef>
              <c:f>'Servicios financieros'!$D$4</c:f>
              <c:strCache>
                <c:ptCount val="1"/>
                <c:pt idx="0">
                  <c:v>Colombia</c:v>
                </c:pt>
              </c:strCache>
            </c:strRef>
          </c:tx>
          <c:spPr>
            <a:ln w="38100" cap="rnd">
              <a:solidFill>
                <a:srgbClr val="A6CAEC"/>
              </a:solidFill>
              <a:round/>
            </a:ln>
            <a:effectLst/>
          </c:spPr>
          <c:marker>
            <c:symbol val="none"/>
          </c:marker>
          <c:dLbls>
            <c:dLbl>
              <c:idx val="0"/>
              <c:layout>
                <c:manualLayout>
                  <c:x val="-3.1849186956279502E-2"/>
                  <c:y val="5.380029947185400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236E-4AA9-9702-A1E12F7658DD}"/>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rgbClr val="0C94D1"/>
                    </a:solidFill>
                    <a:latin typeface="ITC Kabel" panose="02000503000000000000" pitchFamily="50" charset="0"/>
                    <a:ea typeface="+mn-ea"/>
                    <a:cs typeface="+mn-cs"/>
                  </a:defRPr>
                </a:pPr>
                <a:endParaRPr lang="es-CO"/>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'Servicios financieros'!$B$5:$C$14</c:f>
              <c:multiLvlStrCache>
                <c:ptCount val="10"/>
                <c:lvl>
                  <c:pt idx="4">
                    <c:v>I</c:v>
                  </c:pt>
                  <c:pt idx="5">
                    <c:v>II</c:v>
                  </c:pt>
                  <c:pt idx="6">
                    <c:v>III</c:v>
                  </c:pt>
                  <c:pt idx="7">
                    <c:v>IV</c:v>
                  </c:pt>
                  <c:pt idx="8">
                    <c:v>I</c:v>
                  </c:pt>
                  <c:pt idx="9">
                    <c:v>II</c:v>
                  </c:pt>
                </c:lvl>
                <c:lvl>
                  <c:pt idx="0">
                    <c:v>2019</c:v>
                  </c:pt>
                  <c:pt idx="1">
                    <c:v>2020</c:v>
                  </c:pt>
                  <c:pt idx="2">
                    <c:v>2021</c:v>
                  </c:pt>
                  <c:pt idx="3">
                    <c:v>2022</c:v>
                  </c:pt>
                  <c:pt idx="4">
                    <c:v>2023</c:v>
                  </c:pt>
                  <c:pt idx="8">
                    <c:v>2024</c:v>
                  </c:pt>
                </c:lvl>
              </c:multiLvlStrCache>
            </c:multiLvlStrRef>
          </c:cat>
          <c:val>
            <c:numRef>
              <c:f>'Servicios financieros'!$J$5:$J$14</c:f>
              <c:numCache>
                <c:formatCode>0.0</c:formatCode>
                <c:ptCount val="10"/>
                <c:pt idx="0">
                  <c:v>-0.78065207703528205</c:v>
                </c:pt>
                <c:pt idx="1">
                  <c:v>-0.34405010006165471</c:v>
                </c:pt>
                <c:pt idx="2">
                  <c:v>3.2784777258628495</c:v>
                </c:pt>
                <c:pt idx="3">
                  <c:v>2.179513945973488</c:v>
                </c:pt>
                <c:pt idx="4">
                  <c:v>2.2336067933841797</c:v>
                </c:pt>
                <c:pt idx="5">
                  <c:v>2.8670147719309202</c:v>
                </c:pt>
                <c:pt idx="6">
                  <c:v>2.180066987919016</c:v>
                </c:pt>
                <c:pt idx="7">
                  <c:v>2.0505353070509935</c:v>
                </c:pt>
                <c:pt idx="8">
                  <c:v>4.455544735451511</c:v>
                </c:pt>
                <c:pt idx="9">
                  <c:v>2.1611564437073127</c:v>
                </c:pt>
              </c:numCache>
            </c:numRef>
          </c:val>
          <c:smooth val="1"/>
          <c:extLst>
            <c:ext xmlns:c16="http://schemas.microsoft.com/office/drawing/2014/chart" uri="{C3380CC4-5D6E-409C-BE32-E72D297353CC}">
              <c16:uniqueId val="{00000001-236E-4AA9-9702-A1E12F7658DD}"/>
            </c:ext>
          </c:extLst>
        </c:ser>
        <c:ser>
          <c:idx val="1"/>
          <c:order val="1"/>
          <c:tx>
            <c:strRef>
              <c:f>'Servicios financieros'!$E$4</c:f>
              <c:strCache>
                <c:ptCount val="1"/>
                <c:pt idx="0">
                  <c:v>Atlántico</c:v>
                </c:pt>
              </c:strCache>
            </c:strRef>
          </c:tx>
          <c:spPr>
            <a:ln w="38100" cap="rnd">
              <a:solidFill>
                <a:srgbClr val="0555A2"/>
              </a:solidFill>
              <a:round/>
            </a:ln>
            <a:effectLst/>
          </c:spPr>
          <c:marker>
            <c:symbol val="none"/>
          </c:marker>
          <c:dLbls>
            <c:dLbl>
              <c:idx val="0"/>
              <c:layout>
                <c:manualLayout>
                  <c:x val="-4.185478832209745E-2"/>
                  <c:y val="-5.641101648575291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236E-4AA9-9702-A1E12F7658DD}"/>
                </c:ext>
              </c:extLst>
            </c:dLbl>
            <c:dLbl>
              <c:idx val="6"/>
              <c:layout>
                <c:manualLayout>
                  <c:x val="-4.9222872674886099E-2"/>
                  <c:y val="4.540694705630345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236E-4AA9-9702-A1E12F7658DD}"/>
                </c:ext>
              </c:extLst>
            </c:dLbl>
            <c:dLbl>
              <c:idx val="7"/>
              <c:layout>
                <c:manualLayout>
                  <c:x val="-5.2381724623723529E-2"/>
                  <c:y val="6.107124913969681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236E-4AA9-9702-A1E12F7658DD}"/>
                </c:ext>
              </c:extLst>
            </c:dLbl>
            <c:dLbl>
              <c:idx val="8"/>
              <c:layout>
                <c:manualLayout>
                  <c:x val="-6.8175984367911238E-2"/>
                  <c:y val="4.018551302850573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236E-4AA9-9702-A1E12F7658DD}"/>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rgbClr val="004D98"/>
                    </a:solidFill>
                    <a:latin typeface="ITC Kabel" panose="02000503000000000000" pitchFamily="50" charset="0"/>
                    <a:ea typeface="+mn-ea"/>
                    <a:cs typeface="+mn-cs"/>
                  </a:defRPr>
                </a:pPr>
                <a:endParaRPr lang="es-CO"/>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'Servicios financieros'!$B$5:$C$14</c:f>
              <c:multiLvlStrCache>
                <c:ptCount val="10"/>
                <c:lvl>
                  <c:pt idx="4">
                    <c:v>I</c:v>
                  </c:pt>
                  <c:pt idx="5">
                    <c:v>II</c:v>
                  </c:pt>
                  <c:pt idx="6">
                    <c:v>III</c:v>
                  </c:pt>
                  <c:pt idx="7">
                    <c:v>IV</c:v>
                  </c:pt>
                  <c:pt idx="8">
                    <c:v>I</c:v>
                  </c:pt>
                  <c:pt idx="9">
                    <c:v>II</c:v>
                  </c:pt>
                </c:lvl>
                <c:lvl>
                  <c:pt idx="0">
                    <c:v>2019</c:v>
                  </c:pt>
                  <c:pt idx="1">
                    <c:v>2020</c:v>
                  </c:pt>
                  <c:pt idx="2">
                    <c:v>2021</c:v>
                  </c:pt>
                  <c:pt idx="3">
                    <c:v>2022</c:v>
                  </c:pt>
                  <c:pt idx="4">
                    <c:v>2023</c:v>
                  </c:pt>
                  <c:pt idx="8">
                    <c:v>2024</c:v>
                  </c:pt>
                </c:lvl>
              </c:multiLvlStrCache>
            </c:multiLvlStrRef>
          </c:cat>
          <c:val>
            <c:numRef>
              <c:f>'Servicios financieros'!$K$5:$K$14</c:f>
              <c:numCache>
                <c:formatCode>0.0</c:formatCode>
                <c:ptCount val="10"/>
                <c:pt idx="0">
                  <c:v>0.9922206722762672</c:v>
                </c:pt>
                <c:pt idx="1">
                  <c:v>-3.030277259758829</c:v>
                </c:pt>
                <c:pt idx="2">
                  <c:v>-0.40732054192843536</c:v>
                </c:pt>
                <c:pt idx="3">
                  <c:v>0.92477407670628065</c:v>
                </c:pt>
                <c:pt idx="4">
                  <c:v>0.86081015636227942</c:v>
                </c:pt>
                <c:pt idx="5">
                  <c:v>0.44353316385148389</c:v>
                </c:pt>
                <c:pt idx="6">
                  <c:v>-2.2303126912869731</c:v>
                </c:pt>
                <c:pt idx="7">
                  <c:v>-4.3969041998823011</c:v>
                </c:pt>
                <c:pt idx="8">
                  <c:v>-4.7266562059819162</c:v>
                </c:pt>
                <c:pt idx="9">
                  <c:v>-7.2339461996712595</c:v>
                </c:pt>
              </c:numCache>
            </c:numRef>
          </c:val>
          <c:smooth val="1"/>
          <c:extLst>
            <c:ext xmlns:c16="http://schemas.microsoft.com/office/drawing/2014/chart" uri="{C3380CC4-5D6E-409C-BE32-E72D297353CC}">
              <c16:uniqueId val="{00000005-236E-4AA9-9702-A1E12F7658DD}"/>
            </c:ext>
          </c:extLst>
        </c:ser>
        <c:dLbls>
          <c:showLegendKey val="0"/>
          <c:showVal val="0"/>
          <c:showCatName val="0"/>
          <c:showSerName val="0"/>
          <c:showPercent val="0"/>
          <c:showBubbleSize val="0"/>
        </c:dLbls>
        <c:smooth val="0"/>
        <c:axId val="1816765247"/>
        <c:axId val="1816766207"/>
      </c:lineChart>
      <c:catAx>
        <c:axId val="1816765247"/>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ITC Kabel" panose="02000503000000000000" pitchFamily="50" charset="0"/>
                <a:ea typeface="+mn-ea"/>
                <a:cs typeface="+mn-cs"/>
              </a:defRPr>
            </a:pPr>
            <a:endParaRPr lang="es-CO"/>
          </a:p>
        </c:txPr>
        <c:crossAx val="1816766207"/>
        <c:crosses val="autoZero"/>
        <c:auto val="1"/>
        <c:lblAlgn val="ctr"/>
        <c:lblOffset val="100"/>
        <c:noMultiLvlLbl val="0"/>
      </c:catAx>
      <c:valAx>
        <c:axId val="1816766207"/>
        <c:scaling>
          <c:orientation val="minMax"/>
        </c:scaling>
        <c:delete val="0"/>
        <c:axPos val="l"/>
        <c:numFmt formatCode="#,##0" sourceLinked="0"/>
        <c:majorTickMark val="none"/>
        <c:minorTickMark val="none"/>
        <c:tickLblPos val="nextTo"/>
        <c:spPr>
          <a:noFill/>
          <a:ln>
            <a:solidFill>
              <a:schemeClr val="bg1">
                <a:lumMod val="85000"/>
              </a:schemeClr>
            </a:solid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ITC Kabel" panose="02000503000000000000" pitchFamily="50" charset="0"/>
                <a:ea typeface="+mn-ea"/>
                <a:cs typeface="+mn-cs"/>
              </a:defRPr>
            </a:pPr>
            <a:endParaRPr lang="es-CO"/>
          </a:p>
        </c:txPr>
        <c:crossAx val="1816765247"/>
        <c:crosses val="autoZero"/>
        <c:crossBetween val="between"/>
        <c:majorUnit val="3"/>
      </c:valAx>
      <c:spPr>
        <a:noFill/>
        <a:ln>
          <a:noFill/>
        </a:ln>
        <a:effectLst/>
      </c:spPr>
    </c:plotArea>
    <c:legend>
      <c:legendPos val="b"/>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ITC Kabel" panose="02000503000000000000" pitchFamily="50" charset="0"/>
              <a:ea typeface="+mn-ea"/>
              <a:cs typeface="+mn-cs"/>
            </a:defRPr>
          </a:pPr>
          <a:endParaRPr lang="es-CO"/>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600">
          <a:latin typeface="ITC Kabel" panose="02000503000000000000" pitchFamily="50" charset="0"/>
        </a:defRPr>
      </a:pPr>
      <a:endParaRPr lang="es-CO"/>
    </a:p>
  </c:txPr>
  <c:externalData r:id="rId3">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MX"/>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8272974009705394"/>
          <c:y val="7.8059999669527355E-2"/>
          <c:w val="0.51724403890949144"/>
          <c:h val="0.79941706985640959"/>
        </c:manualLayout>
      </c:layout>
      <c:barChart>
        <c:barDir val="bar"/>
        <c:grouping val="clustered"/>
        <c:varyColors val="0"/>
        <c:ser>
          <c:idx val="0"/>
          <c:order val="1"/>
          <c:tx>
            <c:strRef>
              <c:f>'Resultados Datanalisis'!$D$22</c:f>
              <c:strCache>
                <c:ptCount val="1"/>
                <c:pt idx="0">
                  <c:v>%</c:v>
                </c:pt>
              </c:strCache>
            </c:strRef>
          </c:tx>
          <c:spPr>
            <a:solidFill>
              <a:srgbClr val="156082"/>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rgbClr val="002060"/>
                    </a:solidFill>
                    <a:latin typeface="ITC Kabel" panose="02000503000000000000" pitchFamily="50" charset="0"/>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'Resultados Datanalisis'!$B$23:$B$29</c:f>
              <c:strCache>
                <c:ptCount val="5"/>
                <c:pt idx="0">
                  <c:v>Falta de acceso a créditos o financiamiento</c:v>
                </c:pt>
                <c:pt idx="1">
                  <c:v>Inseguridad  del entorno</c:v>
                </c:pt>
                <c:pt idx="2">
                  <c:v> Cambios en políticas públicas han afectado el negocio</c:v>
                </c:pt>
                <c:pt idx="3">
                  <c:v>Los costos de operación son muy altos </c:v>
                </c:pt>
                <c:pt idx="4">
                  <c:v>Disminución de ventas</c:v>
                </c:pt>
              </c:strCache>
              <c:extLst/>
            </c:strRef>
          </c:cat>
          <c:val>
            <c:numRef>
              <c:f>'Resultados Datanalisis'!$D$23:$D$29</c:f>
              <c:numCache>
                <c:formatCode>0.0%</c:formatCode>
                <c:ptCount val="5"/>
                <c:pt idx="0">
                  <c:v>4.2105263157894736E-2</c:v>
                </c:pt>
                <c:pt idx="1">
                  <c:v>5.7894736842105263E-2</c:v>
                </c:pt>
                <c:pt idx="2">
                  <c:v>0.10789473684210527</c:v>
                </c:pt>
                <c:pt idx="3">
                  <c:v>0.1368421052631579</c:v>
                </c:pt>
                <c:pt idx="4">
                  <c:v>0.31315789473684208</c:v>
                </c:pt>
              </c:numCache>
              <c:extLst/>
            </c:numRef>
          </c:val>
          <c:extLst>
            <c:ext xmlns:c16="http://schemas.microsoft.com/office/drawing/2014/chart" uri="{C3380CC4-5D6E-409C-BE32-E72D297353CC}">
              <c16:uniqueId val="{00000000-55E5-4AFE-BE18-4FF9D04780B8}"/>
            </c:ext>
          </c:extLst>
        </c:ser>
        <c:dLbls>
          <c:showLegendKey val="0"/>
          <c:showVal val="0"/>
          <c:showCatName val="0"/>
          <c:showSerName val="0"/>
          <c:showPercent val="0"/>
          <c:showBubbleSize val="0"/>
        </c:dLbls>
        <c:gapWidth val="100"/>
        <c:axId val="1000379920"/>
        <c:axId val="1000380400"/>
        <c:extLst>
          <c:ext xmlns:c15="http://schemas.microsoft.com/office/drawing/2012/chart" uri="{02D57815-91ED-43cb-92C2-25804820EDAC}">
            <c15:filteredBarSeries>
              <c15:ser>
                <c:idx val="1"/>
                <c:order val="0"/>
                <c:tx>
                  <c:strRef>
                    <c:extLst>
                      <c:ext uri="{02D57815-91ED-43cb-92C2-25804820EDAC}">
                        <c15:formulaRef>
                          <c15:sqref>'Resultados Datanalisis'!$C$22</c15:sqref>
                        </c15:formulaRef>
                      </c:ext>
                    </c:extLst>
                    <c:strCache>
                      <c:ptCount val="1"/>
                      <c:pt idx="0">
                        <c:v>Número de respuestas</c:v>
                      </c:pt>
                    </c:strCache>
                  </c:strRef>
                </c:tx>
                <c:spPr>
                  <a:solidFill>
                    <a:schemeClr val="accent2"/>
                  </a:solidFill>
                  <a:ln>
                    <a:noFill/>
                  </a:ln>
                  <a:effectLst/>
                </c:spPr>
                <c:invertIfNegative val="0"/>
                <c:cat>
                  <c:strRef>
                    <c:extLst>
                      <c:ext uri="{02D57815-91ED-43cb-92C2-25804820EDAC}">
                        <c15:formulaRef>
                          <c15:sqref>'Resultados Datanalisis'!$B$23:$B$29</c15:sqref>
                        </c15:formulaRef>
                      </c:ext>
                    </c:extLst>
                    <c:strCache>
                      <c:ptCount val="5"/>
                      <c:pt idx="0">
                        <c:v>Falta de acceso a créditos o financiamiento</c:v>
                      </c:pt>
                      <c:pt idx="1">
                        <c:v>Inseguridad  del entorno</c:v>
                      </c:pt>
                      <c:pt idx="2">
                        <c:v> Cambios en políticas públicas han afectado el negocio</c:v>
                      </c:pt>
                      <c:pt idx="3">
                        <c:v>Los costos de operación son muy altos </c:v>
                      </c:pt>
                      <c:pt idx="4">
                        <c:v>Disminución de ventas</c:v>
                      </c:pt>
                    </c:strCache>
                  </c:strRef>
                </c:cat>
                <c:val>
                  <c:numRef>
                    <c:extLst>
                      <c:ext uri="{02D57815-91ED-43cb-92C2-25804820EDAC}">
                        <c15:formulaRef>
                          <c15:sqref>'Resultados Datanalisis'!$C$23:$C$29</c15:sqref>
                        </c15:formulaRef>
                      </c:ext>
                    </c:extLst>
                    <c:numCache>
                      <c:formatCode>General</c:formatCode>
                      <c:ptCount val="5"/>
                      <c:pt idx="0">
                        <c:v>16</c:v>
                      </c:pt>
                      <c:pt idx="1">
                        <c:v>22</c:v>
                      </c:pt>
                      <c:pt idx="2">
                        <c:v>41</c:v>
                      </c:pt>
                      <c:pt idx="3" formatCode="0">
                        <c:v>52</c:v>
                      </c:pt>
                      <c:pt idx="4">
                        <c:v>119</c:v>
                      </c:pt>
                    </c:numCache>
                  </c:numRef>
                </c:val>
                <c:extLst>
                  <c:ext xmlns:c16="http://schemas.microsoft.com/office/drawing/2014/chart" uri="{C3380CC4-5D6E-409C-BE32-E72D297353CC}">
                    <c16:uniqueId val="{00000000-B8B3-4C06-B904-DBD23136D4EA}"/>
                  </c:ext>
                </c:extLst>
              </c15:ser>
            </c15:filteredBarSeries>
          </c:ext>
        </c:extLst>
      </c:barChart>
      <c:catAx>
        <c:axId val="100037992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ITC Kabel" panose="02000503000000000000" pitchFamily="50" charset="0"/>
                <a:ea typeface="+mn-ea"/>
                <a:cs typeface="+mn-cs"/>
              </a:defRPr>
            </a:pPr>
            <a:endParaRPr lang="es-CO"/>
          </a:p>
        </c:txPr>
        <c:crossAx val="1000380400"/>
        <c:crosses val="autoZero"/>
        <c:auto val="1"/>
        <c:lblAlgn val="ctr"/>
        <c:lblOffset val="100"/>
        <c:noMultiLvlLbl val="0"/>
      </c:catAx>
      <c:valAx>
        <c:axId val="1000380400"/>
        <c:scaling>
          <c:orientation val="minMax"/>
        </c:scaling>
        <c:delete val="1"/>
        <c:axPos val="b"/>
        <c:numFmt formatCode="0.0%" sourceLinked="1"/>
        <c:majorTickMark val="none"/>
        <c:minorTickMark val="none"/>
        <c:tickLblPos val="nextTo"/>
        <c:crossAx val="1000379920"/>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a:latin typeface="ITC Kabel" panose="02000503000000000000" pitchFamily="50" charset="0"/>
        </a:defRPr>
      </a:pPr>
      <a:endParaRPr lang="es-CO"/>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MX"/>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3479312419853768E-2"/>
          <c:y val="4.172704905177875E-2"/>
          <c:w val="0.87463591743039881"/>
          <c:h val="0.78873956716649429"/>
        </c:manualLayout>
      </c:layout>
      <c:lineChart>
        <c:grouping val="standard"/>
        <c:varyColors val="0"/>
        <c:ser>
          <c:idx val="1"/>
          <c:order val="0"/>
          <c:tx>
            <c:strRef>
              <c:f>GENERAL!$A$27</c:f>
              <c:strCache>
                <c:ptCount val="1"/>
                <c:pt idx="0">
                  <c:v> VAR. REAL BQUILLA </c:v>
                </c:pt>
              </c:strCache>
            </c:strRef>
          </c:tx>
          <c:spPr>
            <a:ln w="38100" cap="rnd">
              <a:solidFill>
                <a:srgbClr val="156082"/>
              </a:solidFill>
              <a:round/>
            </a:ln>
            <a:effectLst/>
          </c:spPr>
          <c:marker>
            <c:symbol val="none"/>
          </c:marker>
          <c:dLbls>
            <c:dLbl>
              <c:idx val="6"/>
              <c:dLblPos val="b"/>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FC9D-475C-8D8E-D0271AEDCBDC}"/>
                </c:ext>
              </c:extLst>
            </c:dLbl>
            <c:dLbl>
              <c:idx val="18"/>
              <c:layout>
                <c:manualLayout>
                  <c:x val="-1.4975023470264524E-2"/>
                  <c:y val="-4.446446614237760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FC9D-475C-8D8E-D0271AEDCBDC}"/>
                </c:ext>
              </c:extLst>
            </c:dLbl>
            <c:dLbl>
              <c:idx val="30"/>
              <c:layout>
                <c:manualLayout>
                  <c:x val="-2.2494507816000816E-2"/>
                  <c:y val="2.542099535352683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FC9D-475C-8D8E-D0271AEDCBDC}"/>
                </c:ext>
              </c:extLst>
            </c:dLbl>
            <c:dLbl>
              <c:idx val="42"/>
              <c:dLblPos val="b"/>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FC9D-475C-8D8E-D0271AEDCBDC}"/>
                </c:ext>
              </c:extLst>
            </c:dLbl>
            <c:dLbl>
              <c:idx val="66"/>
              <c:dLblPos val="b"/>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FC9D-475C-8D8E-D0271AEDCBDC}"/>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rgbClr val="004D98"/>
                    </a:solidFill>
                    <a:latin typeface="ITC Kabel" panose="02000503000000000000" pitchFamily="50" charset="0"/>
                    <a:ea typeface="+mn-ea"/>
                    <a:cs typeface="+mn-cs"/>
                  </a:defRPr>
                </a:pPr>
                <a:endParaRPr lang="es-CO"/>
              </a:p>
            </c:txPr>
            <c:dLblPos val="b"/>
            <c:showLegendKey val="0"/>
            <c:showVal val="0"/>
            <c:showCatName val="0"/>
            <c:showSerName val="0"/>
            <c:showPercent val="0"/>
            <c:showBubbleSize val="0"/>
            <c:extLst>
              <c:ext xmlns:c15="http://schemas.microsoft.com/office/drawing/2012/chart" uri="{CE6537A1-D6FC-4f65-9D91-7224C49458BB}">
                <c15:showLeaderLines val="0"/>
              </c:ext>
            </c:extLst>
          </c:dLbls>
          <c:cat>
            <c:numRef>
              <c:f>GENERAL!$B$25:$BP$25</c:f>
              <c:numCache>
                <c:formatCode>mmm\-yy</c:formatCode>
                <c:ptCount val="67"/>
                <c:pt idx="0">
                  <c:v>43466</c:v>
                </c:pt>
                <c:pt idx="1">
                  <c:v>43497</c:v>
                </c:pt>
                <c:pt idx="2">
                  <c:v>43525</c:v>
                </c:pt>
                <c:pt idx="3">
                  <c:v>43556</c:v>
                </c:pt>
                <c:pt idx="4">
                  <c:v>43586</c:v>
                </c:pt>
                <c:pt idx="5">
                  <c:v>43617</c:v>
                </c:pt>
                <c:pt idx="6">
                  <c:v>43647</c:v>
                </c:pt>
                <c:pt idx="7">
                  <c:v>43678</c:v>
                </c:pt>
                <c:pt idx="8">
                  <c:v>43709</c:v>
                </c:pt>
                <c:pt idx="9">
                  <c:v>43739</c:v>
                </c:pt>
                <c:pt idx="10">
                  <c:v>43770</c:v>
                </c:pt>
                <c:pt idx="11">
                  <c:v>43800</c:v>
                </c:pt>
                <c:pt idx="12">
                  <c:v>43831</c:v>
                </c:pt>
                <c:pt idx="13">
                  <c:v>43862</c:v>
                </c:pt>
                <c:pt idx="14">
                  <c:v>43891</c:v>
                </c:pt>
                <c:pt idx="15">
                  <c:v>43922</c:v>
                </c:pt>
                <c:pt idx="16">
                  <c:v>43952</c:v>
                </c:pt>
                <c:pt idx="17">
                  <c:v>43983</c:v>
                </c:pt>
                <c:pt idx="18">
                  <c:v>44013</c:v>
                </c:pt>
                <c:pt idx="19">
                  <c:v>44044</c:v>
                </c:pt>
                <c:pt idx="20">
                  <c:v>44075</c:v>
                </c:pt>
                <c:pt idx="21">
                  <c:v>44105</c:v>
                </c:pt>
                <c:pt idx="22">
                  <c:v>44136</c:v>
                </c:pt>
                <c:pt idx="23">
                  <c:v>44166</c:v>
                </c:pt>
                <c:pt idx="24">
                  <c:v>44197</c:v>
                </c:pt>
                <c:pt idx="25">
                  <c:v>44228</c:v>
                </c:pt>
                <c:pt idx="26">
                  <c:v>44256</c:v>
                </c:pt>
                <c:pt idx="27">
                  <c:v>44287</c:v>
                </c:pt>
                <c:pt idx="28">
                  <c:v>44317</c:v>
                </c:pt>
                <c:pt idx="29">
                  <c:v>44348</c:v>
                </c:pt>
                <c:pt idx="30">
                  <c:v>44378</c:v>
                </c:pt>
                <c:pt idx="31">
                  <c:v>44409</c:v>
                </c:pt>
                <c:pt idx="32">
                  <c:v>44440</c:v>
                </c:pt>
                <c:pt idx="33">
                  <c:v>44470</c:v>
                </c:pt>
                <c:pt idx="34">
                  <c:v>44501</c:v>
                </c:pt>
                <c:pt idx="35">
                  <c:v>44531</c:v>
                </c:pt>
                <c:pt idx="36">
                  <c:v>44562</c:v>
                </c:pt>
                <c:pt idx="37">
                  <c:v>44593</c:v>
                </c:pt>
                <c:pt idx="38">
                  <c:v>44621</c:v>
                </c:pt>
                <c:pt idx="39">
                  <c:v>44652</c:v>
                </c:pt>
                <c:pt idx="40">
                  <c:v>44682</c:v>
                </c:pt>
                <c:pt idx="41">
                  <c:v>44713</c:v>
                </c:pt>
                <c:pt idx="42">
                  <c:v>44743</c:v>
                </c:pt>
                <c:pt idx="43">
                  <c:v>44774</c:v>
                </c:pt>
                <c:pt idx="44">
                  <c:v>44805</c:v>
                </c:pt>
                <c:pt idx="45">
                  <c:v>44835</c:v>
                </c:pt>
                <c:pt idx="46">
                  <c:v>44866</c:v>
                </c:pt>
                <c:pt idx="47">
                  <c:v>44896</c:v>
                </c:pt>
                <c:pt idx="48">
                  <c:v>44927</c:v>
                </c:pt>
                <c:pt idx="49">
                  <c:v>44958</c:v>
                </c:pt>
                <c:pt idx="50">
                  <c:v>44986</c:v>
                </c:pt>
                <c:pt idx="51">
                  <c:v>45017</c:v>
                </c:pt>
                <c:pt idx="52">
                  <c:v>45047</c:v>
                </c:pt>
                <c:pt idx="53">
                  <c:v>45078</c:v>
                </c:pt>
                <c:pt idx="54">
                  <c:v>45108</c:v>
                </c:pt>
                <c:pt idx="55">
                  <c:v>45139</c:v>
                </c:pt>
                <c:pt idx="56">
                  <c:v>45170</c:v>
                </c:pt>
                <c:pt idx="57">
                  <c:v>45200</c:v>
                </c:pt>
                <c:pt idx="58">
                  <c:v>45231</c:v>
                </c:pt>
                <c:pt idx="59">
                  <c:v>45261</c:v>
                </c:pt>
                <c:pt idx="60">
                  <c:v>45292</c:v>
                </c:pt>
                <c:pt idx="61">
                  <c:v>45323</c:v>
                </c:pt>
                <c:pt idx="62">
                  <c:v>45352</c:v>
                </c:pt>
                <c:pt idx="63">
                  <c:v>45383</c:v>
                </c:pt>
                <c:pt idx="64">
                  <c:v>45413</c:v>
                </c:pt>
                <c:pt idx="65">
                  <c:v>45444</c:v>
                </c:pt>
                <c:pt idx="66">
                  <c:v>45474</c:v>
                </c:pt>
              </c:numCache>
            </c:numRef>
          </c:cat>
          <c:val>
            <c:numRef>
              <c:f>GENERAL!$B$27:$BP$27</c:f>
              <c:numCache>
                <c:formatCode>0.00%</c:formatCode>
                <c:ptCount val="67"/>
                <c:pt idx="0">
                  <c:v>2.3449151837004578E-2</c:v>
                </c:pt>
                <c:pt idx="1">
                  <c:v>3.8363773025460679E-2</c:v>
                </c:pt>
                <c:pt idx="2">
                  <c:v>3.7164066110716876E-2</c:v>
                </c:pt>
                <c:pt idx="3">
                  <c:v>5.2278350751487679E-2</c:v>
                </c:pt>
                <c:pt idx="4">
                  <c:v>5.5265720459497736E-2</c:v>
                </c:pt>
                <c:pt idx="5">
                  <c:v>5.5743296152345412E-2</c:v>
                </c:pt>
                <c:pt idx="6">
                  <c:v>5.2517743476650391E-2</c:v>
                </c:pt>
                <c:pt idx="7">
                  <c:v>5.9137402992702093E-2</c:v>
                </c:pt>
                <c:pt idx="8">
                  <c:v>6.460302018152797E-2</c:v>
                </c:pt>
                <c:pt idx="9">
                  <c:v>6.9824650298545565E-2</c:v>
                </c:pt>
                <c:pt idx="10">
                  <c:v>6.9437453049104425E-2</c:v>
                </c:pt>
                <c:pt idx="11">
                  <c:v>7.5598594772858352E-2</c:v>
                </c:pt>
                <c:pt idx="12">
                  <c:v>7.0420717346071138E-2</c:v>
                </c:pt>
                <c:pt idx="13">
                  <c:v>7.0911979062193264E-2</c:v>
                </c:pt>
                <c:pt idx="14">
                  <c:v>6.49978749644744E-2</c:v>
                </c:pt>
                <c:pt idx="15">
                  <c:v>5.1744725187519158E-4</c:v>
                </c:pt>
                <c:pt idx="16">
                  <c:v>3.0960194843954181E-2</c:v>
                </c:pt>
                <c:pt idx="17">
                  <c:v>3.248397696664429E-2</c:v>
                </c:pt>
                <c:pt idx="18">
                  <c:v>2.5774183350801838E-2</c:v>
                </c:pt>
                <c:pt idx="19">
                  <c:v>1.9104479711557376E-2</c:v>
                </c:pt>
                <c:pt idx="20">
                  <c:v>2.104335081328168E-2</c:v>
                </c:pt>
                <c:pt idx="21">
                  <c:v>3.1125611565662847E-2</c:v>
                </c:pt>
                <c:pt idx="22">
                  <c:v>4.4519635385670497E-2</c:v>
                </c:pt>
                <c:pt idx="23">
                  <c:v>2.844411016891768E-2</c:v>
                </c:pt>
                <c:pt idx="24">
                  <c:v>1.8707494102720323E-2</c:v>
                </c:pt>
                <c:pt idx="25">
                  <c:v>1.992418398509832E-2</c:v>
                </c:pt>
                <c:pt idx="26">
                  <c:v>1.4569603764476025E-2</c:v>
                </c:pt>
                <c:pt idx="27">
                  <c:v>5.5439546941834728E-2</c:v>
                </c:pt>
                <c:pt idx="28">
                  <c:v>-1.7075006634685308E-2</c:v>
                </c:pt>
                <c:pt idx="29">
                  <c:v>5.6445219097313037E-2</c:v>
                </c:pt>
                <c:pt idx="30">
                  <c:v>4.9698927629271639E-2</c:v>
                </c:pt>
                <c:pt idx="31">
                  <c:v>5.4189943576951283E-2</c:v>
                </c:pt>
                <c:pt idx="32">
                  <c:v>4.2969642271138753E-2</c:v>
                </c:pt>
                <c:pt idx="33">
                  <c:v>3.3375635006070548E-2</c:v>
                </c:pt>
                <c:pt idx="34">
                  <c:v>7.7400409200731435E-2</c:v>
                </c:pt>
                <c:pt idx="35">
                  <c:v>4.6143688156352392E-2</c:v>
                </c:pt>
                <c:pt idx="36">
                  <c:v>2.0758307862089209E-2</c:v>
                </c:pt>
                <c:pt idx="37">
                  <c:v>3.4081426153111716E-2</c:v>
                </c:pt>
                <c:pt idx="38">
                  <c:v>2.4125212310875721E-2</c:v>
                </c:pt>
                <c:pt idx="39">
                  <c:v>2.9981358793740531E-2</c:v>
                </c:pt>
                <c:pt idx="40">
                  <c:v>9.1968551307752833E-2</c:v>
                </c:pt>
                <c:pt idx="41">
                  <c:v>4.7223065558143373E-2</c:v>
                </c:pt>
                <c:pt idx="42">
                  <c:v>1.5180549227940876E-2</c:v>
                </c:pt>
                <c:pt idx="43">
                  <c:v>4.0413749363865437E-2</c:v>
                </c:pt>
                <c:pt idx="44">
                  <c:v>3.8908352811307445E-2</c:v>
                </c:pt>
                <c:pt idx="45">
                  <c:v>3.6697990740112818E-2</c:v>
                </c:pt>
                <c:pt idx="46">
                  <c:v>-9.1888641004946869E-3</c:v>
                </c:pt>
                <c:pt idx="47">
                  <c:v>-1.6461635849155165E-2</c:v>
                </c:pt>
                <c:pt idx="48">
                  <c:v>-1.8465907322018138E-2</c:v>
                </c:pt>
                <c:pt idx="49">
                  <c:v>-2.9103532092730866E-2</c:v>
                </c:pt>
                <c:pt idx="50">
                  <c:v>-3.3844949200030006E-2</c:v>
                </c:pt>
                <c:pt idx="51">
                  <c:v>-3.2753950894244155E-2</c:v>
                </c:pt>
                <c:pt idx="52">
                  <c:v>-2.7996564796340606E-2</c:v>
                </c:pt>
                <c:pt idx="53">
                  <c:v>-4.231279554123335E-2</c:v>
                </c:pt>
                <c:pt idx="54">
                  <c:v>-1.5935270937073476E-2</c:v>
                </c:pt>
                <c:pt idx="55">
                  <c:v>-3.5770346552027932E-2</c:v>
                </c:pt>
                <c:pt idx="56">
                  <c:v>-3.3284650245906988E-2</c:v>
                </c:pt>
                <c:pt idx="57">
                  <c:v>-2.7858613707596236E-2</c:v>
                </c:pt>
                <c:pt idx="58">
                  <c:v>-2.4547471478052363E-2</c:v>
                </c:pt>
                <c:pt idx="59">
                  <c:v>-6.838880732807695E-3</c:v>
                </c:pt>
                <c:pt idx="60">
                  <c:v>-9.3822255689479661E-4</c:v>
                </c:pt>
                <c:pt idx="61">
                  <c:v>1.1499195364901293E-3</c:v>
                </c:pt>
                <c:pt idx="62">
                  <c:v>-8.4898547070738628E-3</c:v>
                </c:pt>
                <c:pt idx="63">
                  <c:v>-1.0120096518493882E-2</c:v>
                </c:pt>
                <c:pt idx="64">
                  <c:v>-1.2034187941194485E-2</c:v>
                </c:pt>
                <c:pt idx="65">
                  <c:v>-3.4374316102254832E-2</c:v>
                </c:pt>
                <c:pt idx="66">
                  <c:v>-3.9827492945895382E-2</c:v>
                </c:pt>
              </c:numCache>
            </c:numRef>
          </c:val>
          <c:smooth val="1"/>
          <c:extLst>
            <c:ext xmlns:c16="http://schemas.microsoft.com/office/drawing/2014/chart" uri="{C3380CC4-5D6E-409C-BE32-E72D297353CC}">
              <c16:uniqueId val="{00000006-9641-4D1E-95BB-D96230B2458B}"/>
            </c:ext>
          </c:extLst>
        </c:ser>
        <c:ser>
          <c:idx val="4"/>
          <c:order val="1"/>
          <c:tx>
            <c:strRef>
              <c:f>GENERAL!$A$30</c:f>
              <c:strCache>
                <c:ptCount val="1"/>
                <c:pt idx="0">
                  <c:v> VAR. REAL NACIONAL </c:v>
                </c:pt>
              </c:strCache>
            </c:strRef>
          </c:tx>
          <c:spPr>
            <a:ln w="38100" cap="rnd">
              <a:solidFill>
                <a:srgbClr val="A6CAEC"/>
              </a:solidFill>
              <a:prstDash val="solid"/>
              <a:round/>
            </a:ln>
            <a:effectLst/>
          </c:spPr>
          <c:marker>
            <c:symbol val="none"/>
          </c:marker>
          <c:dLbls>
            <c:dLbl>
              <c:idx val="6"/>
              <c:dLblPos val="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FC9D-475C-8D8E-D0271AEDCBDC}"/>
                </c:ext>
              </c:extLst>
            </c:dLbl>
            <c:dLbl>
              <c:idx val="18"/>
              <c:layout>
                <c:manualLayout>
                  <c:x val="-2.5250428432982149E-2"/>
                  <c:y val="3.102516596209761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FC9D-475C-8D8E-D0271AEDCBDC}"/>
                </c:ext>
              </c:extLst>
            </c:dLbl>
            <c:dLbl>
              <c:idx val="30"/>
              <c:layout>
                <c:manualLayout>
                  <c:x val="-2.2494507816000816E-2"/>
                  <c:y val="-5.229980735994229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FC9D-475C-8D8E-D0271AEDCBDC}"/>
                </c:ext>
              </c:extLst>
            </c:dLbl>
            <c:dLbl>
              <c:idx val="42"/>
              <c:layout>
                <c:manualLayout>
                  <c:x val="-2.9438485170866367E-3"/>
                  <c:y val="4.1461423098266255E-3"/>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FC9D-475C-8D8E-D0271AEDCBDC}"/>
                </c:ext>
              </c:extLst>
            </c:dLbl>
            <c:dLbl>
              <c:idx val="54"/>
              <c:dLblPos val="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FC9D-475C-8D8E-D0271AEDCBDC}"/>
                </c:ext>
              </c:extLst>
            </c:dLbl>
            <c:dLbl>
              <c:idx val="66"/>
              <c:layout>
                <c:manualLayout>
                  <c:x val="0"/>
                  <c:y val="3.13886991598885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FC9D-475C-8D8E-D0271AEDCBDC}"/>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rgbClr val="0C94D1"/>
                    </a:solidFill>
                    <a:latin typeface="ITC Kabel" panose="02000503000000000000" pitchFamily="50" charset="0"/>
                    <a:ea typeface="+mn-ea"/>
                    <a:cs typeface="+mn-cs"/>
                  </a:defRPr>
                </a:pPr>
                <a:endParaRPr lang="es-CO"/>
              </a:p>
            </c:txPr>
            <c:dLblPos val="t"/>
            <c:showLegendKey val="0"/>
            <c:showVal val="0"/>
            <c:showCatName val="0"/>
            <c:showSerName val="0"/>
            <c:showPercent val="0"/>
            <c:showBubbleSize val="0"/>
            <c:extLst>
              <c:ext xmlns:c15="http://schemas.microsoft.com/office/drawing/2012/chart" uri="{CE6537A1-D6FC-4f65-9D91-7224C49458BB}">
                <c15:showLeaderLines val="0"/>
              </c:ext>
            </c:extLst>
          </c:dLbls>
          <c:cat>
            <c:numRef>
              <c:f>GENERAL!$B$25:$BP$25</c:f>
              <c:numCache>
                <c:formatCode>mmm\-yy</c:formatCode>
                <c:ptCount val="67"/>
                <c:pt idx="0">
                  <c:v>43466</c:v>
                </c:pt>
                <c:pt idx="1">
                  <c:v>43497</c:v>
                </c:pt>
                <c:pt idx="2">
                  <c:v>43525</c:v>
                </c:pt>
                <c:pt idx="3">
                  <c:v>43556</c:v>
                </c:pt>
                <c:pt idx="4">
                  <c:v>43586</c:v>
                </c:pt>
                <c:pt idx="5">
                  <c:v>43617</c:v>
                </c:pt>
                <c:pt idx="6">
                  <c:v>43647</c:v>
                </c:pt>
                <c:pt idx="7">
                  <c:v>43678</c:v>
                </c:pt>
                <c:pt idx="8">
                  <c:v>43709</c:v>
                </c:pt>
                <c:pt idx="9">
                  <c:v>43739</c:v>
                </c:pt>
                <c:pt idx="10">
                  <c:v>43770</c:v>
                </c:pt>
                <c:pt idx="11">
                  <c:v>43800</c:v>
                </c:pt>
                <c:pt idx="12">
                  <c:v>43831</c:v>
                </c:pt>
                <c:pt idx="13">
                  <c:v>43862</c:v>
                </c:pt>
                <c:pt idx="14">
                  <c:v>43891</c:v>
                </c:pt>
                <c:pt idx="15">
                  <c:v>43922</c:v>
                </c:pt>
                <c:pt idx="16">
                  <c:v>43952</c:v>
                </c:pt>
                <c:pt idx="17">
                  <c:v>43983</c:v>
                </c:pt>
                <c:pt idx="18">
                  <c:v>44013</c:v>
                </c:pt>
                <c:pt idx="19">
                  <c:v>44044</c:v>
                </c:pt>
                <c:pt idx="20">
                  <c:v>44075</c:v>
                </c:pt>
                <c:pt idx="21">
                  <c:v>44105</c:v>
                </c:pt>
                <c:pt idx="22">
                  <c:v>44136</c:v>
                </c:pt>
                <c:pt idx="23">
                  <c:v>44166</c:v>
                </c:pt>
                <c:pt idx="24">
                  <c:v>44197</c:v>
                </c:pt>
                <c:pt idx="25">
                  <c:v>44228</c:v>
                </c:pt>
                <c:pt idx="26">
                  <c:v>44256</c:v>
                </c:pt>
                <c:pt idx="27">
                  <c:v>44287</c:v>
                </c:pt>
                <c:pt idx="28">
                  <c:v>44317</c:v>
                </c:pt>
                <c:pt idx="29">
                  <c:v>44348</c:v>
                </c:pt>
                <c:pt idx="30">
                  <c:v>44378</c:v>
                </c:pt>
                <c:pt idx="31">
                  <c:v>44409</c:v>
                </c:pt>
                <c:pt idx="32">
                  <c:v>44440</c:v>
                </c:pt>
                <c:pt idx="33">
                  <c:v>44470</c:v>
                </c:pt>
                <c:pt idx="34">
                  <c:v>44501</c:v>
                </c:pt>
                <c:pt idx="35">
                  <c:v>44531</c:v>
                </c:pt>
                <c:pt idx="36">
                  <c:v>44562</c:v>
                </c:pt>
                <c:pt idx="37">
                  <c:v>44593</c:v>
                </c:pt>
                <c:pt idx="38">
                  <c:v>44621</c:v>
                </c:pt>
                <c:pt idx="39">
                  <c:v>44652</c:v>
                </c:pt>
                <c:pt idx="40">
                  <c:v>44682</c:v>
                </c:pt>
                <c:pt idx="41">
                  <c:v>44713</c:v>
                </c:pt>
                <c:pt idx="42">
                  <c:v>44743</c:v>
                </c:pt>
                <c:pt idx="43">
                  <c:v>44774</c:v>
                </c:pt>
                <c:pt idx="44">
                  <c:v>44805</c:v>
                </c:pt>
                <c:pt idx="45">
                  <c:v>44835</c:v>
                </c:pt>
                <c:pt idx="46">
                  <c:v>44866</c:v>
                </c:pt>
                <c:pt idx="47">
                  <c:v>44896</c:v>
                </c:pt>
                <c:pt idx="48">
                  <c:v>44927</c:v>
                </c:pt>
                <c:pt idx="49">
                  <c:v>44958</c:v>
                </c:pt>
                <c:pt idx="50">
                  <c:v>44986</c:v>
                </c:pt>
                <c:pt idx="51">
                  <c:v>45017</c:v>
                </c:pt>
                <c:pt idx="52">
                  <c:v>45047</c:v>
                </c:pt>
                <c:pt idx="53">
                  <c:v>45078</c:v>
                </c:pt>
                <c:pt idx="54">
                  <c:v>45108</c:v>
                </c:pt>
                <c:pt idx="55">
                  <c:v>45139</c:v>
                </c:pt>
                <c:pt idx="56">
                  <c:v>45170</c:v>
                </c:pt>
                <c:pt idx="57">
                  <c:v>45200</c:v>
                </c:pt>
                <c:pt idx="58">
                  <c:v>45231</c:v>
                </c:pt>
                <c:pt idx="59">
                  <c:v>45261</c:v>
                </c:pt>
                <c:pt idx="60">
                  <c:v>45292</c:v>
                </c:pt>
                <c:pt idx="61">
                  <c:v>45323</c:v>
                </c:pt>
                <c:pt idx="62">
                  <c:v>45352</c:v>
                </c:pt>
                <c:pt idx="63">
                  <c:v>45383</c:v>
                </c:pt>
                <c:pt idx="64">
                  <c:v>45413</c:v>
                </c:pt>
                <c:pt idx="65">
                  <c:v>45444</c:v>
                </c:pt>
                <c:pt idx="66">
                  <c:v>45474</c:v>
                </c:pt>
              </c:numCache>
            </c:numRef>
          </c:cat>
          <c:val>
            <c:numRef>
              <c:f>GENERAL!$B$30:$BP$30</c:f>
              <c:numCache>
                <c:formatCode>0.00%</c:formatCode>
                <c:ptCount val="67"/>
                <c:pt idx="0">
                  <c:v>2.5923943976472019E-2</c:v>
                </c:pt>
                <c:pt idx="1">
                  <c:v>4.2712113462599177E-2</c:v>
                </c:pt>
                <c:pt idx="2">
                  <c:v>4.3384384495340766E-2</c:v>
                </c:pt>
                <c:pt idx="3">
                  <c:v>5.754322691963254E-2</c:v>
                </c:pt>
                <c:pt idx="4">
                  <c:v>5.7772730542962503E-2</c:v>
                </c:pt>
                <c:pt idx="5">
                  <c:v>5.7633621054106632E-2</c:v>
                </c:pt>
                <c:pt idx="6">
                  <c:v>5.6247602259897223E-2</c:v>
                </c:pt>
                <c:pt idx="7">
                  <c:v>6.3418810026963923E-2</c:v>
                </c:pt>
                <c:pt idx="8">
                  <c:v>7.1261888540562479E-2</c:v>
                </c:pt>
                <c:pt idx="9">
                  <c:v>7.7281885935545969E-2</c:v>
                </c:pt>
                <c:pt idx="10">
                  <c:v>7.7453763626103012E-2</c:v>
                </c:pt>
                <c:pt idx="11">
                  <c:v>8.1327998624321163E-2</c:v>
                </c:pt>
                <c:pt idx="12">
                  <c:v>7.2828024679314485E-2</c:v>
                </c:pt>
                <c:pt idx="13">
                  <c:v>7.2869912412285354E-2</c:v>
                </c:pt>
                <c:pt idx="14">
                  <c:v>2.6158320714917194E-2</c:v>
                </c:pt>
                <c:pt idx="15">
                  <c:v>-5.145958932695871E-2</c:v>
                </c:pt>
                <c:pt idx="16">
                  <c:v>-1.3119429733234766E-2</c:v>
                </c:pt>
                <c:pt idx="17">
                  <c:v>9.6803526938862294E-3</c:v>
                </c:pt>
                <c:pt idx="18">
                  <c:v>-6.9134449856933511E-4</c:v>
                </c:pt>
                <c:pt idx="19">
                  <c:v>-1.2781210434004153E-3</c:v>
                </c:pt>
                <c:pt idx="20">
                  <c:v>3.6548323126910365E-3</c:v>
                </c:pt>
                <c:pt idx="21">
                  <c:v>1.4434069596331867E-2</c:v>
                </c:pt>
                <c:pt idx="22">
                  <c:v>3.1775531636947241E-2</c:v>
                </c:pt>
                <c:pt idx="23">
                  <c:v>2.2877173893385727E-2</c:v>
                </c:pt>
                <c:pt idx="24">
                  <c:v>-2.6319625974736693E-3</c:v>
                </c:pt>
                <c:pt idx="25">
                  <c:v>1.2755224242259722E-2</c:v>
                </c:pt>
                <c:pt idx="26">
                  <c:v>4.6159406384505219E-2</c:v>
                </c:pt>
                <c:pt idx="27">
                  <c:v>0.11393712388180322</c:v>
                </c:pt>
                <c:pt idx="28">
                  <c:v>3.1503508269270952E-2</c:v>
                </c:pt>
                <c:pt idx="29">
                  <c:v>7.9625041805702068E-2</c:v>
                </c:pt>
                <c:pt idx="30">
                  <c:v>6.9860768971054643E-2</c:v>
                </c:pt>
                <c:pt idx="31">
                  <c:v>6.6508389586251715E-2</c:v>
                </c:pt>
                <c:pt idx="32">
                  <c:v>5.2256214273342483E-2</c:v>
                </c:pt>
                <c:pt idx="33">
                  <c:v>4.1817876012881117E-2</c:v>
                </c:pt>
                <c:pt idx="34">
                  <c:v>8.1664143363965103E-2</c:v>
                </c:pt>
                <c:pt idx="35">
                  <c:v>4.6762147618925942E-2</c:v>
                </c:pt>
                <c:pt idx="36">
                  <c:v>4.1708237234345136E-2</c:v>
                </c:pt>
                <c:pt idx="37">
                  <c:v>4.3503958159770928E-2</c:v>
                </c:pt>
                <c:pt idx="38">
                  <c:v>3.3563731642645367E-2</c:v>
                </c:pt>
                <c:pt idx="39">
                  <c:v>3.2314216491576175E-2</c:v>
                </c:pt>
                <c:pt idx="40">
                  <c:v>8.845234345085129E-2</c:v>
                </c:pt>
                <c:pt idx="41">
                  <c:v>4.6450485714881307E-2</c:v>
                </c:pt>
                <c:pt idx="42">
                  <c:v>2.1398470812652448E-2</c:v>
                </c:pt>
                <c:pt idx="43">
                  <c:v>4.7887992012682901E-2</c:v>
                </c:pt>
                <c:pt idx="44">
                  <c:v>4.6725036991478897E-2</c:v>
                </c:pt>
                <c:pt idx="45">
                  <c:v>4.556605227903554E-2</c:v>
                </c:pt>
                <c:pt idx="46">
                  <c:v>-3.6872653305888292E-3</c:v>
                </c:pt>
                <c:pt idx="47">
                  <c:v>-1.2050548972692199E-2</c:v>
                </c:pt>
                <c:pt idx="48">
                  <c:v>-1.59784887951685E-2</c:v>
                </c:pt>
                <c:pt idx="49">
                  <c:v>-2.8597415183696517E-2</c:v>
                </c:pt>
                <c:pt idx="50">
                  <c:v>-3.039714213293998E-2</c:v>
                </c:pt>
                <c:pt idx="51">
                  <c:v>-3.2617035106694447E-2</c:v>
                </c:pt>
                <c:pt idx="52">
                  <c:v>-2.7394602245945587E-2</c:v>
                </c:pt>
                <c:pt idx="53">
                  <c:v>-4.0056225012598645E-2</c:v>
                </c:pt>
                <c:pt idx="54">
                  <c:v>-1.5760961634624038E-2</c:v>
                </c:pt>
                <c:pt idx="55">
                  <c:v>-3.2344131351823457E-2</c:v>
                </c:pt>
                <c:pt idx="56">
                  <c:v>-2.9068232386642134E-2</c:v>
                </c:pt>
                <c:pt idx="57">
                  <c:v>-2.3038266808932506E-2</c:v>
                </c:pt>
                <c:pt idx="58">
                  <c:v>-1.5750979915907126E-2</c:v>
                </c:pt>
                <c:pt idx="59">
                  <c:v>-9.9735089892538653E-4</c:v>
                </c:pt>
                <c:pt idx="60">
                  <c:v>3.0092406136470462E-3</c:v>
                </c:pt>
                <c:pt idx="61">
                  <c:v>6.0816973713950784E-3</c:v>
                </c:pt>
                <c:pt idx="62">
                  <c:v>-4.1701640060093359E-3</c:v>
                </c:pt>
                <c:pt idx="63">
                  <c:v>-1.0035782612970445E-3</c:v>
                </c:pt>
                <c:pt idx="64">
                  <c:v>-1.5500475770835465E-4</c:v>
                </c:pt>
                <c:pt idx="65">
                  <c:v>-1.899322170434159E-2</c:v>
                </c:pt>
                <c:pt idx="66">
                  <c:v>-2.0377746974732713E-2</c:v>
                </c:pt>
              </c:numCache>
            </c:numRef>
          </c:val>
          <c:smooth val="1"/>
          <c:extLst>
            <c:ext xmlns:c16="http://schemas.microsoft.com/office/drawing/2014/chart" uri="{C3380CC4-5D6E-409C-BE32-E72D297353CC}">
              <c16:uniqueId val="{0000000D-9641-4D1E-95BB-D96230B2458B}"/>
            </c:ext>
          </c:extLst>
        </c:ser>
        <c:dLbls>
          <c:showLegendKey val="0"/>
          <c:showVal val="0"/>
          <c:showCatName val="0"/>
          <c:showSerName val="0"/>
          <c:showPercent val="0"/>
          <c:showBubbleSize val="0"/>
        </c:dLbls>
        <c:smooth val="0"/>
        <c:axId val="580480272"/>
        <c:axId val="596803936"/>
      </c:lineChart>
      <c:dateAx>
        <c:axId val="580480272"/>
        <c:scaling>
          <c:orientation val="minMax"/>
        </c:scaling>
        <c:delete val="0"/>
        <c:axPos val="b"/>
        <c:numFmt formatCode="mmm\-yy" sourceLinked="1"/>
        <c:majorTickMark val="none"/>
        <c:minorTickMark val="none"/>
        <c:tickLblPos val="low"/>
        <c:spPr>
          <a:noFill/>
          <a:ln w="9525" cap="flat" cmpd="sng" algn="ctr">
            <a:solidFill>
              <a:schemeClr val="bg1">
                <a:lumMod val="85000"/>
              </a:schemeClr>
            </a:solidFill>
            <a:round/>
          </a:ln>
          <a:effectLst/>
        </c:spPr>
        <c:txPr>
          <a:bodyPr rot="0" spcFirstLastPara="1" vertOverflow="ellipsis" wrap="square" anchor="ctr" anchorCtr="1"/>
          <a:lstStyle/>
          <a:p>
            <a:pPr>
              <a:defRPr sz="1400" b="0" i="0" u="none" strike="noStrike" kern="1200" baseline="0">
                <a:solidFill>
                  <a:schemeClr val="tx1">
                    <a:lumMod val="65000"/>
                    <a:lumOff val="35000"/>
                  </a:schemeClr>
                </a:solidFill>
                <a:latin typeface="ITC Kabel" panose="02000503000000000000" pitchFamily="50" charset="0"/>
                <a:ea typeface="+mn-ea"/>
                <a:cs typeface="+mn-cs"/>
              </a:defRPr>
            </a:pPr>
            <a:endParaRPr lang="es-CO"/>
          </a:p>
        </c:txPr>
        <c:crossAx val="596803936"/>
        <c:crosses val="autoZero"/>
        <c:auto val="0"/>
        <c:lblOffset val="100"/>
        <c:baseTimeUnit val="months"/>
        <c:minorUnit val="1"/>
        <c:minorTimeUnit val="years"/>
      </c:dateAx>
      <c:valAx>
        <c:axId val="596803936"/>
        <c:scaling>
          <c:orientation val="minMax"/>
          <c:max val="0.12000000000000001"/>
        </c:scaling>
        <c:delete val="0"/>
        <c:axPos val="l"/>
        <c:numFmt formatCode="0%" sourceLinked="0"/>
        <c:majorTickMark val="none"/>
        <c:minorTickMark val="none"/>
        <c:tickLblPos val="nextTo"/>
        <c:spPr>
          <a:noFill/>
          <a:ln>
            <a:solidFill>
              <a:schemeClr val="bg1">
                <a:lumMod val="85000"/>
              </a:schemeClr>
            </a:solidFill>
          </a:ln>
          <a:effectLst/>
        </c:spPr>
        <c:txPr>
          <a:bodyPr rot="-60000000" spcFirstLastPara="1" vertOverflow="ellipsis" vert="horz" wrap="square" anchor="ctr" anchorCtr="1"/>
          <a:lstStyle/>
          <a:p>
            <a:pPr>
              <a:defRPr sz="1600" b="0" i="0" u="none" strike="noStrike" kern="1200" baseline="0">
                <a:solidFill>
                  <a:schemeClr val="tx1"/>
                </a:solidFill>
                <a:latin typeface="ITC Kabel" panose="02000503000000000000" pitchFamily="50" charset="0"/>
                <a:ea typeface="+mn-ea"/>
                <a:cs typeface="+mn-cs"/>
              </a:defRPr>
            </a:pPr>
            <a:endParaRPr lang="es-CO"/>
          </a:p>
        </c:txPr>
        <c:crossAx val="580480272"/>
        <c:crosses val="autoZero"/>
        <c:crossBetween val="between"/>
        <c:majorUnit val="4.0000000000000008E-2"/>
      </c:valAx>
      <c:spPr>
        <a:noFill/>
        <a:ln>
          <a:noFill/>
        </a:ln>
        <a:effectLst/>
      </c:spPr>
    </c:plotArea>
    <c:legend>
      <c:legendPos val="b"/>
      <c:layout>
        <c:manualLayout>
          <c:xMode val="edge"/>
          <c:yMode val="edge"/>
          <c:x val="0.27363232322649733"/>
          <c:y val="0.93337832924221897"/>
          <c:w val="0.45273523338774146"/>
          <c:h val="6.6621670757781054E-2"/>
        </c:manualLayout>
      </c:layout>
      <c:overlay val="0"/>
      <c:spPr>
        <a:noFill/>
        <a:ln>
          <a:noFill/>
        </a:ln>
        <a:effectLst/>
      </c:spPr>
      <c:txPr>
        <a:bodyPr rot="0" spcFirstLastPara="1" vertOverflow="ellipsis" vert="horz" wrap="square" anchor="ctr" anchorCtr="1"/>
        <a:lstStyle/>
        <a:p>
          <a:pPr>
            <a:defRPr sz="1100" b="0" i="0" u="none" strike="noStrike" kern="1200" baseline="0">
              <a:solidFill>
                <a:schemeClr val="tx1"/>
              </a:solidFill>
              <a:latin typeface="ITC Kabel" panose="02000503000000000000" pitchFamily="50" charset="0"/>
              <a:ea typeface="+mn-ea"/>
              <a:cs typeface="+mn-cs"/>
            </a:defRPr>
          </a:pPr>
          <a:endParaRPr lang="es-CO"/>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100">
          <a:solidFill>
            <a:schemeClr val="tx1"/>
          </a:solidFill>
          <a:latin typeface="ITC Kabel" panose="02000503000000000000" pitchFamily="50" charset="0"/>
        </a:defRPr>
      </a:pPr>
      <a:endParaRPr lang="es-CO"/>
    </a:p>
  </c:txPr>
  <c:externalData r:id="rId3">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MX"/>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7946009754681683"/>
          <c:y val="1.1424740890082871E-2"/>
          <c:w val="0.63534050680806298"/>
          <c:h val="0.90480643937351801"/>
        </c:manualLayout>
      </c:layout>
      <c:barChart>
        <c:barDir val="bar"/>
        <c:grouping val="clustered"/>
        <c:varyColors val="0"/>
        <c:ser>
          <c:idx val="0"/>
          <c:order val="0"/>
          <c:tx>
            <c:strRef>
              <c:f>'Resultados Datanalisis'!$C$33</c:f>
              <c:strCache>
                <c:ptCount val="1"/>
                <c:pt idx="0">
                  <c:v>%</c:v>
                </c:pt>
              </c:strCache>
            </c:strRef>
          </c:tx>
          <c:spPr>
            <a:solidFill>
              <a:schemeClr val="accent1"/>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rgbClr val="002060"/>
                    </a:solidFill>
                    <a:latin typeface="ITC Kabel" panose="02000503000000000000" pitchFamily="50" charset="0"/>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'Resultados Datanalisis'!$B$34:$B$40</c:f>
              <c:strCache>
                <c:ptCount val="7"/>
                <c:pt idx="0">
                  <c:v>Ninguno de los anteriores</c:v>
                </c:pt>
                <c:pt idx="1">
                  <c:v>Maquinaria y Equipo</c:v>
                </c:pt>
                <c:pt idx="2">
                  <c:v>Transporte y Logística</c:v>
                </c:pt>
                <c:pt idx="3">
                  <c:v>Personal </c:v>
                </c:pt>
                <c:pt idx="4">
                  <c:v>Arriendo</c:v>
                </c:pt>
                <c:pt idx="5">
                  <c:v>Insumos </c:v>
                </c:pt>
                <c:pt idx="6">
                  <c:v>Energía Electrica</c:v>
                </c:pt>
              </c:strCache>
            </c:strRef>
          </c:cat>
          <c:val>
            <c:numRef>
              <c:f>'Resultados Datanalisis'!$C$34:$C$40</c:f>
              <c:numCache>
                <c:formatCode>0.0%</c:formatCode>
                <c:ptCount val="7"/>
                <c:pt idx="0">
                  <c:v>2.0746887966804979E-3</c:v>
                </c:pt>
                <c:pt idx="1">
                  <c:v>3.2586558044806514E-2</c:v>
                </c:pt>
                <c:pt idx="2">
                  <c:v>4.2769857433808553E-2</c:v>
                </c:pt>
                <c:pt idx="3">
                  <c:v>9.1649694501018328E-2</c:v>
                </c:pt>
                <c:pt idx="4">
                  <c:v>0.10386965376782077</c:v>
                </c:pt>
                <c:pt idx="5">
                  <c:v>0.14460285132382891</c:v>
                </c:pt>
                <c:pt idx="6">
                  <c:v>0.56415478615071279</c:v>
                </c:pt>
              </c:numCache>
            </c:numRef>
          </c:val>
          <c:extLst>
            <c:ext xmlns:c16="http://schemas.microsoft.com/office/drawing/2014/chart" uri="{C3380CC4-5D6E-409C-BE32-E72D297353CC}">
              <c16:uniqueId val="{00000000-7D21-4141-B60E-2FAA2B0EAFE7}"/>
            </c:ext>
          </c:extLst>
        </c:ser>
        <c:dLbls>
          <c:showLegendKey val="0"/>
          <c:showVal val="0"/>
          <c:showCatName val="0"/>
          <c:showSerName val="0"/>
          <c:showPercent val="0"/>
          <c:showBubbleSize val="0"/>
        </c:dLbls>
        <c:gapWidth val="50"/>
        <c:axId val="1157345376"/>
        <c:axId val="1156456864"/>
      </c:barChart>
      <c:catAx>
        <c:axId val="115734537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ITC Kabel" panose="02000503000000000000" pitchFamily="50" charset="0"/>
                <a:ea typeface="+mn-ea"/>
                <a:cs typeface="+mn-cs"/>
              </a:defRPr>
            </a:pPr>
            <a:endParaRPr lang="es-CO"/>
          </a:p>
        </c:txPr>
        <c:crossAx val="1156456864"/>
        <c:crosses val="autoZero"/>
        <c:auto val="1"/>
        <c:lblAlgn val="ctr"/>
        <c:lblOffset val="100"/>
        <c:noMultiLvlLbl val="0"/>
      </c:catAx>
      <c:valAx>
        <c:axId val="1156456864"/>
        <c:scaling>
          <c:orientation val="minMax"/>
        </c:scaling>
        <c:delete val="1"/>
        <c:axPos val="b"/>
        <c:numFmt formatCode="0.0%" sourceLinked="1"/>
        <c:majorTickMark val="none"/>
        <c:minorTickMark val="none"/>
        <c:tickLblPos val="nextTo"/>
        <c:crossAx val="1157345376"/>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a:latin typeface="ITC Kabel" panose="02000503000000000000" pitchFamily="50" charset="0"/>
        </a:defRPr>
      </a:pPr>
      <a:endParaRPr lang="es-CO"/>
    </a:p>
  </c:txPr>
  <c:externalData r:id="rId3">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MX"/>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ITC Kabel" panose="02000503000000000000" pitchFamily="50" charset="0"/>
                <a:ea typeface="+mn-ea"/>
                <a:cs typeface="+mn-cs"/>
              </a:defRPr>
            </a:pPr>
            <a:r>
              <a:rPr lang="es-ES">
                <a:solidFill>
                  <a:srgbClr val="275889"/>
                </a:solidFill>
                <a:latin typeface="ITC Kabel" panose="02000503000000000000" pitchFamily="50" charset="0"/>
              </a:rPr>
              <a:t>Porcentaje de empresas que considera que enfrentó mayores costos en la energía eléctrica en el último año, según tamaño de empresa:</a:t>
            </a:r>
          </a:p>
        </c:rich>
      </c:tx>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ITC Kabel" panose="02000503000000000000" pitchFamily="50" charset="0"/>
              <a:ea typeface="+mn-ea"/>
              <a:cs typeface="+mn-cs"/>
            </a:defRPr>
          </a:pPr>
          <a:endParaRPr lang="es-CO"/>
        </a:p>
      </c:txPr>
    </c:title>
    <c:autoTitleDeleted val="0"/>
    <c:plotArea>
      <c:layout>
        <c:manualLayout>
          <c:layoutTarget val="inner"/>
          <c:xMode val="edge"/>
          <c:yMode val="edge"/>
          <c:x val="1.81624183032453E-2"/>
          <c:y val="0.2946267162050844"/>
          <c:w val="0.98183758169675472"/>
          <c:h val="0.59383025540502887"/>
        </c:manualLayout>
      </c:layout>
      <c:barChart>
        <c:barDir val="col"/>
        <c:grouping val="clustered"/>
        <c:varyColors val="0"/>
        <c:ser>
          <c:idx val="0"/>
          <c:order val="0"/>
          <c:tx>
            <c:strRef>
              <c:f>'Resultados Datanalisis'!$F$33</c:f>
              <c:strCache>
                <c:ptCount val="1"/>
                <c:pt idx="0">
                  <c:v>%</c:v>
                </c:pt>
              </c:strCache>
            </c:strRef>
          </c:tx>
          <c:spPr>
            <a:solidFill>
              <a:srgbClr val="156082"/>
            </a:solidFill>
            <a:ln>
              <a:noFill/>
            </a:ln>
            <a:effectLst/>
          </c:spPr>
          <c:invertIfNegative val="0"/>
          <c:dLbls>
            <c:numFmt formatCode="0%" sourceLinked="0"/>
            <c:spPr>
              <a:noFill/>
              <a:ln>
                <a:noFill/>
              </a:ln>
              <a:effectLst/>
            </c:spPr>
            <c:txPr>
              <a:bodyPr rot="0" spcFirstLastPara="1" vertOverflow="ellipsis" vert="horz" wrap="square" anchor="ctr" anchorCtr="1"/>
              <a:lstStyle/>
              <a:p>
                <a:pPr>
                  <a:defRPr sz="1000" b="0" i="0" u="none" strike="noStrike" kern="1200" baseline="0">
                    <a:solidFill>
                      <a:srgbClr val="0555A2"/>
                    </a:solidFill>
                    <a:latin typeface="ITC Kabel" panose="02000503000000000000" pitchFamily="50" charset="0"/>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'Resultados Datanalisis'!$E$34:$E$37</c:f>
              <c:strCache>
                <c:ptCount val="4"/>
                <c:pt idx="0">
                  <c:v>Micro</c:v>
                </c:pt>
                <c:pt idx="1">
                  <c:v>Pequeña</c:v>
                </c:pt>
                <c:pt idx="2">
                  <c:v>Mediana</c:v>
                </c:pt>
                <c:pt idx="3">
                  <c:v>Grande</c:v>
                </c:pt>
              </c:strCache>
            </c:strRef>
          </c:cat>
          <c:val>
            <c:numRef>
              <c:f>'Resultados Datanalisis'!$F$34:$F$37</c:f>
              <c:numCache>
                <c:formatCode>0.0%</c:formatCode>
                <c:ptCount val="4"/>
                <c:pt idx="0">
                  <c:v>0.6108949416342413</c:v>
                </c:pt>
                <c:pt idx="1">
                  <c:v>0.55555555555555558</c:v>
                </c:pt>
                <c:pt idx="2">
                  <c:v>0.50632911392405067</c:v>
                </c:pt>
                <c:pt idx="3">
                  <c:v>0.39473684210526316</c:v>
                </c:pt>
              </c:numCache>
            </c:numRef>
          </c:val>
          <c:extLst>
            <c:ext xmlns:c16="http://schemas.microsoft.com/office/drawing/2014/chart" uri="{C3380CC4-5D6E-409C-BE32-E72D297353CC}">
              <c16:uniqueId val="{00000000-3824-4B2D-80C8-D566A8831FC1}"/>
            </c:ext>
          </c:extLst>
        </c:ser>
        <c:dLbls>
          <c:showLegendKey val="0"/>
          <c:showVal val="0"/>
          <c:showCatName val="0"/>
          <c:showSerName val="0"/>
          <c:showPercent val="0"/>
          <c:showBubbleSize val="0"/>
        </c:dLbls>
        <c:gapWidth val="219"/>
        <c:overlap val="-27"/>
        <c:axId val="994502896"/>
        <c:axId val="994484176"/>
      </c:barChart>
      <c:catAx>
        <c:axId val="9945028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ITC Kabel" panose="02000503000000000000" pitchFamily="50" charset="0"/>
                <a:ea typeface="+mn-ea"/>
                <a:cs typeface="+mn-cs"/>
              </a:defRPr>
            </a:pPr>
            <a:endParaRPr lang="es-CO"/>
          </a:p>
        </c:txPr>
        <c:crossAx val="994484176"/>
        <c:crosses val="autoZero"/>
        <c:auto val="1"/>
        <c:lblAlgn val="ctr"/>
        <c:lblOffset val="100"/>
        <c:noMultiLvlLbl val="0"/>
      </c:catAx>
      <c:valAx>
        <c:axId val="994484176"/>
        <c:scaling>
          <c:orientation val="minMax"/>
        </c:scaling>
        <c:delete val="1"/>
        <c:axPos val="l"/>
        <c:numFmt formatCode="0.0%" sourceLinked="1"/>
        <c:majorTickMark val="none"/>
        <c:minorTickMark val="none"/>
        <c:tickLblPos val="nextTo"/>
        <c:crossAx val="994502896"/>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solidFill>
        <a:srgbClr val="0555A2"/>
      </a:solidFill>
    </a:ln>
    <a:effectLst/>
  </c:spPr>
  <c:txPr>
    <a:bodyPr/>
    <a:lstStyle/>
    <a:p>
      <a:pPr>
        <a:defRPr sz="1000">
          <a:latin typeface="ITC Kabel" panose="02000503000000000000" pitchFamily="50" charset="0"/>
        </a:defRPr>
      </a:pPr>
      <a:endParaRPr lang="es-CO"/>
    </a:p>
  </c:txPr>
  <c:externalData r:id="rId3">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MX"/>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pieChart>
        <c:varyColors val="1"/>
        <c:ser>
          <c:idx val="0"/>
          <c:order val="0"/>
          <c:dPt>
            <c:idx val="0"/>
            <c:bubble3D val="0"/>
            <c:spPr>
              <a:solidFill>
                <a:srgbClr val="002060"/>
              </a:solidFill>
              <a:ln w="19050">
                <a:solidFill>
                  <a:schemeClr val="lt1"/>
                </a:solidFill>
              </a:ln>
              <a:effectLst/>
            </c:spPr>
            <c:extLst>
              <c:ext xmlns:c16="http://schemas.microsoft.com/office/drawing/2014/chart" uri="{C3380CC4-5D6E-409C-BE32-E72D297353CC}">
                <c16:uniqueId val="{00000001-4DE2-4A8F-A70D-1066FDE3A24C}"/>
              </c:ext>
            </c:extLst>
          </c:dPt>
          <c:dPt>
            <c:idx val="1"/>
            <c:bubble3D val="0"/>
            <c:spPr>
              <a:solidFill>
                <a:schemeClr val="tx2">
                  <a:lumMod val="60000"/>
                  <a:lumOff val="40000"/>
                </a:schemeClr>
              </a:solidFill>
              <a:ln w="19050">
                <a:solidFill>
                  <a:schemeClr val="lt1"/>
                </a:solidFill>
              </a:ln>
              <a:effectLst/>
            </c:spPr>
            <c:extLst>
              <c:ext xmlns:c16="http://schemas.microsoft.com/office/drawing/2014/chart" uri="{C3380CC4-5D6E-409C-BE32-E72D297353CC}">
                <c16:uniqueId val="{00000003-4DE2-4A8F-A70D-1066FDE3A24C}"/>
              </c:ext>
            </c:extLst>
          </c:dPt>
          <c:dLbls>
            <c:dLbl>
              <c:idx val="0"/>
              <c:numFmt formatCode="0%" sourceLinked="0"/>
              <c:spPr>
                <a:noFill/>
                <a:ln>
                  <a:noFill/>
                </a:ln>
                <a:effectLst/>
              </c:spPr>
              <c:txPr>
                <a:bodyPr rot="0" spcFirstLastPara="1" vertOverflow="ellipsis" vert="horz" wrap="square" anchor="ctr" anchorCtr="1"/>
                <a:lstStyle/>
                <a:p>
                  <a:pPr>
                    <a:defRPr sz="1600" b="0" i="0" u="none" strike="noStrike" kern="1200" baseline="0">
                      <a:solidFill>
                        <a:schemeClr val="bg1"/>
                      </a:solidFill>
                      <a:latin typeface="ITC Kabel" panose="02000503000000000000" pitchFamily="50" charset="0"/>
                      <a:ea typeface="+mn-ea"/>
                      <a:cs typeface="+mn-cs"/>
                    </a:defRPr>
                  </a:pPr>
                  <a:endParaRPr lang="es-CO"/>
                </a:p>
              </c:txPr>
              <c:showLegendKey val="0"/>
              <c:showVal val="1"/>
              <c:showCatName val="0"/>
              <c:showSerName val="0"/>
              <c:showPercent val="0"/>
              <c:showBubbleSize val="0"/>
              <c:extLst>
                <c:ext xmlns:c16="http://schemas.microsoft.com/office/drawing/2014/chart" uri="{C3380CC4-5D6E-409C-BE32-E72D297353CC}">
                  <c16:uniqueId val="{00000001-4DE2-4A8F-A70D-1066FDE3A24C}"/>
                </c:ext>
              </c:extLst>
            </c:dLbl>
            <c:dLbl>
              <c:idx val="1"/>
              <c:numFmt formatCode="0%" sourceLinked="0"/>
              <c:spPr>
                <a:noFill/>
                <a:ln>
                  <a:noFill/>
                </a:ln>
                <a:effectLst/>
              </c:spPr>
              <c:txPr>
                <a:bodyPr rot="0" spcFirstLastPara="1" vertOverflow="ellipsis" vert="horz" wrap="square" anchor="ctr" anchorCtr="1"/>
                <a:lstStyle/>
                <a:p>
                  <a:pPr>
                    <a:defRPr sz="1600" b="0" i="0" u="none" strike="noStrike" kern="1200" baseline="0">
                      <a:solidFill>
                        <a:schemeClr val="bg1"/>
                      </a:solidFill>
                      <a:latin typeface="ITC Kabel" panose="02000503000000000000" pitchFamily="50" charset="0"/>
                      <a:ea typeface="+mn-ea"/>
                      <a:cs typeface="+mn-cs"/>
                    </a:defRPr>
                  </a:pPr>
                  <a:endParaRPr lang="es-CO"/>
                </a:p>
              </c:txPr>
              <c:showLegendKey val="0"/>
              <c:showVal val="1"/>
              <c:showCatName val="0"/>
              <c:showSerName val="0"/>
              <c:showPercent val="0"/>
              <c:showBubbleSize val="0"/>
              <c:extLst>
                <c:ext xmlns:c16="http://schemas.microsoft.com/office/drawing/2014/chart" uri="{C3380CC4-5D6E-409C-BE32-E72D297353CC}">
                  <c16:uniqueId val="{00000003-4DE2-4A8F-A70D-1066FDE3A24C}"/>
                </c:ext>
              </c:extLst>
            </c:dLbl>
            <c:numFmt formatCode="0%" sourceLinked="0"/>
            <c:spPr>
              <a:noFill/>
              <a:ln>
                <a:noFill/>
              </a:ln>
              <a:effectLst/>
            </c:spPr>
            <c:txPr>
              <a:bodyPr rot="0" spcFirstLastPara="1" vertOverflow="ellipsis" vert="horz" wrap="square" anchor="ctr" anchorCtr="1"/>
              <a:lstStyle/>
              <a:p>
                <a:pPr>
                  <a:defRPr sz="1600" b="0" i="0" u="none" strike="noStrike" kern="1200" baseline="0">
                    <a:solidFill>
                      <a:srgbClr val="0555A2"/>
                    </a:solidFill>
                    <a:latin typeface="ITC Kabel" panose="02000503000000000000" pitchFamily="50" charset="0"/>
                    <a:ea typeface="+mn-ea"/>
                    <a:cs typeface="+mn-cs"/>
                  </a:defRPr>
                </a:pPr>
                <a:endParaRPr lang="es-CO"/>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Hoja1!$A$44:$A$45</c:f>
              <c:strCache>
                <c:ptCount val="2"/>
                <c:pt idx="0">
                  <c:v>Si</c:v>
                </c:pt>
                <c:pt idx="1">
                  <c:v>No</c:v>
                </c:pt>
              </c:strCache>
            </c:strRef>
          </c:cat>
          <c:val>
            <c:numRef>
              <c:f>Hoja1!$B$44:$B$45</c:f>
              <c:numCache>
                <c:formatCode>General</c:formatCode>
                <c:ptCount val="2"/>
                <c:pt idx="0">
                  <c:v>0.28309572301425662</c:v>
                </c:pt>
                <c:pt idx="1">
                  <c:v>0.71690427698574333</c:v>
                </c:pt>
              </c:numCache>
            </c:numRef>
          </c:val>
          <c:extLst>
            <c:ext xmlns:c16="http://schemas.microsoft.com/office/drawing/2014/chart" uri="{C3380CC4-5D6E-409C-BE32-E72D297353CC}">
              <c16:uniqueId val="{00000004-4DE2-4A8F-A70D-1066FDE3A24C}"/>
            </c:ext>
          </c:extLst>
        </c:ser>
        <c:dLbls>
          <c:showLegendKey val="0"/>
          <c:showVal val="0"/>
          <c:showCatName val="0"/>
          <c:showSerName val="0"/>
          <c:showPercent val="0"/>
          <c:showBubbleSize val="0"/>
          <c:showLeaderLines val="1"/>
        </c:dLbls>
        <c:firstSliceAng val="0"/>
      </c:pieChart>
      <c:spPr>
        <a:noFill/>
        <a:ln>
          <a:noFill/>
        </a:ln>
        <a:effectLst/>
      </c:spPr>
    </c:plotArea>
    <c:legend>
      <c:legendPos val="b"/>
      <c:layout>
        <c:manualLayout>
          <c:xMode val="edge"/>
          <c:yMode val="edge"/>
          <c:x val="0.43144178276238265"/>
          <c:y val="0.90284230228050566"/>
          <c:w val="0.13711629590450036"/>
          <c:h val="6.1916566522788506E-2"/>
        </c:manualLayout>
      </c:layout>
      <c:overlay val="0"/>
      <c:spPr>
        <a:noFill/>
        <a:ln>
          <a:noFill/>
        </a:ln>
        <a:effectLst/>
      </c:spPr>
      <c:txPr>
        <a:bodyPr rot="0" spcFirstLastPara="1" vertOverflow="ellipsis" vert="horz" wrap="square" anchor="ctr" anchorCtr="1"/>
        <a:lstStyle/>
        <a:p>
          <a:pPr rtl="0">
            <a:defRPr sz="1600" b="0" i="0" u="none" strike="noStrike" kern="1200" baseline="0">
              <a:solidFill>
                <a:schemeClr val="tx1">
                  <a:lumMod val="65000"/>
                  <a:lumOff val="35000"/>
                </a:schemeClr>
              </a:solidFill>
              <a:latin typeface="ITC Kabel" panose="02000503000000000000" pitchFamily="50" charset="0"/>
              <a:ea typeface="+mn-ea"/>
              <a:cs typeface="+mn-cs"/>
            </a:defRPr>
          </a:pPr>
          <a:endParaRPr lang="es-CO"/>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noFill/>
      <a:round/>
    </a:ln>
    <a:effectLst/>
  </c:spPr>
  <c:txPr>
    <a:bodyPr/>
    <a:lstStyle/>
    <a:p>
      <a:pPr>
        <a:defRPr sz="1600">
          <a:latin typeface="ITC Kabel" panose="02000503000000000000" pitchFamily="50" charset="0"/>
        </a:defRPr>
      </a:pPr>
      <a:endParaRPr lang="es-CO"/>
    </a:p>
  </c:txPr>
  <c:externalData r:id="rId4">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MX"/>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7584410520084429E-2"/>
          <c:y val="8.9311419821424043E-2"/>
          <c:w val="0.96483117895983117"/>
          <c:h val="0.78079896108080671"/>
        </c:manualLayout>
      </c:layout>
      <c:barChart>
        <c:barDir val="col"/>
        <c:grouping val="clustered"/>
        <c:varyColors val="0"/>
        <c:ser>
          <c:idx val="0"/>
          <c:order val="0"/>
          <c:tx>
            <c:strRef>
              <c:f>'Resultados Datanalisis'!$C$96</c:f>
              <c:strCache>
                <c:ptCount val="1"/>
                <c:pt idx="0">
                  <c:v>%</c:v>
                </c:pt>
              </c:strCache>
            </c:strRef>
          </c:tx>
          <c:spPr>
            <a:solidFill>
              <a:schemeClr val="accent1"/>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rgbClr val="004D98"/>
                    </a:solidFill>
                    <a:latin typeface="ITC Kabel" panose="02000503000000000000" pitchFamily="50" charset="0"/>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'Resultados Datanalisis'!$B$97:$B$100</c:f>
              <c:strCache>
                <c:ptCount val="4"/>
                <c:pt idx="0">
                  <c:v>Mejorará</c:v>
                </c:pt>
                <c:pt idx="1">
                  <c:v>Se mantendrá igual de bien</c:v>
                </c:pt>
                <c:pt idx="2">
                  <c:v>Se mantendrá igual de mal</c:v>
                </c:pt>
                <c:pt idx="3">
                  <c:v>Empeorará</c:v>
                </c:pt>
              </c:strCache>
            </c:strRef>
          </c:cat>
          <c:val>
            <c:numRef>
              <c:f>'Resultados Datanalisis'!$C$97:$C$100</c:f>
              <c:numCache>
                <c:formatCode>0.0%</c:formatCode>
                <c:ptCount val="4"/>
                <c:pt idx="0">
                  <c:v>0.65376782077393081</c:v>
                </c:pt>
                <c:pt idx="1">
                  <c:v>0.16089613034623218</c:v>
                </c:pt>
                <c:pt idx="2">
                  <c:v>5.2953156822810592E-2</c:v>
                </c:pt>
                <c:pt idx="3">
                  <c:v>8.3503054989816694E-2</c:v>
                </c:pt>
              </c:numCache>
            </c:numRef>
          </c:val>
          <c:extLst>
            <c:ext xmlns:c16="http://schemas.microsoft.com/office/drawing/2014/chart" uri="{C3380CC4-5D6E-409C-BE32-E72D297353CC}">
              <c16:uniqueId val="{00000000-CA62-48D4-B08B-5BED0E2DD83B}"/>
            </c:ext>
          </c:extLst>
        </c:ser>
        <c:dLbls>
          <c:showLegendKey val="0"/>
          <c:showVal val="0"/>
          <c:showCatName val="0"/>
          <c:showSerName val="0"/>
          <c:showPercent val="0"/>
          <c:showBubbleSize val="0"/>
        </c:dLbls>
        <c:gapWidth val="219"/>
        <c:overlap val="-27"/>
        <c:axId val="1519364336"/>
        <c:axId val="1519362416"/>
      </c:barChart>
      <c:catAx>
        <c:axId val="15193643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ITC Kabel" panose="02000503000000000000" pitchFamily="50" charset="0"/>
                <a:ea typeface="+mn-ea"/>
                <a:cs typeface="+mn-cs"/>
              </a:defRPr>
            </a:pPr>
            <a:endParaRPr lang="es-CO"/>
          </a:p>
        </c:txPr>
        <c:crossAx val="1519362416"/>
        <c:crosses val="autoZero"/>
        <c:auto val="1"/>
        <c:lblAlgn val="ctr"/>
        <c:lblOffset val="100"/>
        <c:noMultiLvlLbl val="0"/>
      </c:catAx>
      <c:valAx>
        <c:axId val="1519362416"/>
        <c:scaling>
          <c:orientation val="minMax"/>
        </c:scaling>
        <c:delete val="1"/>
        <c:axPos val="l"/>
        <c:numFmt formatCode="0.0%" sourceLinked="1"/>
        <c:majorTickMark val="none"/>
        <c:minorTickMark val="none"/>
        <c:tickLblPos val="nextTo"/>
        <c:crossAx val="1519364336"/>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200">
          <a:latin typeface="ITC Kabel" panose="02000503000000000000" pitchFamily="50" charset="0"/>
        </a:defRPr>
      </a:pPr>
      <a:endParaRPr lang="es-CO"/>
    </a:p>
  </c:txPr>
  <c:externalData r:id="rId3">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MX"/>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6677581257459748"/>
          <c:y val="5.2585143992402036E-2"/>
          <c:w val="0.82653254204404192"/>
          <c:h val="0.81143488251082119"/>
        </c:manualLayout>
      </c:layout>
      <c:barChart>
        <c:barDir val="bar"/>
        <c:grouping val="stacked"/>
        <c:varyColors val="0"/>
        <c:ser>
          <c:idx val="0"/>
          <c:order val="0"/>
          <c:tx>
            <c:strRef>
              <c:f>'Resultados Datanalisis'!$E$152</c:f>
              <c:strCache>
                <c:ptCount val="1"/>
                <c:pt idx="0">
                  <c:v>Aumentarán</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chemeClr val="bg1"/>
                    </a:solidFill>
                    <a:latin typeface="ITC Kabel" panose="02000503000000000000" pitchFamily="50" charset="0"/>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'Resultados Datanalisis'!$D$153:$D$157</c:f>
              <c:strCache>
                <c:ptCount val="5"/>
                <c:pt idx="0">
                  <c:v>Bogotá</c:v>
                </c:pt>
                <c:pt idx="1">
                  <c:v>Cali</c:v>
                </c:pt>
                <c:pt idx="2">
                  <c:v>Medellín</c:v>
                </c:pt>
                <c:pt idx="3">
                  <c:v>Bucaramanga</c:v>
                </c:pt>
                <c:pt idx="4">
                  <c:v>Barranquilla</c:v>
                </c:pt>
              </c:strCache>
            </c:strRef>
          </c:cat>
          <c:val>
            <c:numRef>
              <c:f>'Resultados Datanalisis'!$E$153:$E$157</c:f>
              <c:numCache>
                <c:formatCode>0%</c:formatCode>
                <c:ptCount val="5"/>
                <c:pt idx="0">
                  <c:v>0.44</c:v>
                </c:pt>
                <c:pt idx="1">
                  <c:v>0.48</c:v>
                </c:pt>
                <c:pt idx="2">
                  <c:v>0.49</c:v>
                </c:pt>
                <c:pt idx="3">
                  <c:v>0.54</c:v>
                </c:pt>
                <c:pt idx="4">
                  <c:v>0.56999999999999995</c:v>
                </c:pt>
              </c:numCache>
            </c:numRef>
          </c:val>
          <c:extLst>
            <c:ext xmlns:c16="http://schemas.microsoft.com/office/drawing/2014/chart" uri="{C3380CC4-5D6E-409C-BE32-E72D297353CC}">
              <c16:uniqueId val="{00000000-C2A3-4504-9E35-1F5BE066A124}"/>
            </c:ext>
          </c:extLst>
        </c:ser>
        <c:ser>
          <c:idx val="1"/>
          <c:order val="1"/>
          <c:tx>
            <c:strRef>
              <c:f>'Resultados Datanalisis'!$F$152</c:f>
              <c:strCache>
                <c:ptCount val="1"/>
                <c:pt idx="0">
                  <c:v>Se mantendrán igual</c:v>
                </c:pt>
              </c:strCache>
            </c:strRef>
          </c:tx>
          <c:spPr>
            <a:solidFill>
              <a:schemeClr val="bg1">
                <a:lumMod val="85000"/>
              </a:schemeClr>
            </a:solidFill>
            <a:ln>
              <a:noFill/>
            </a:ln>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ITC Kabel" panose="02000503000000000000" pitchFamily="50" charset="0"/>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'Resultados Datanalisis'!$D$153:$D$157</c:f>
              <c:strCache>
                <c:ptCount val="5"/>
                <c:pt idx="0">
                  <c:v>Bogotá</c:v>
                </c:pt>
                <c:pt idx="1">
                  <c:v>Cali</c:v>
                </c:pt>
                <c:pt idx="2">
                  <c:v>Medellín</c:v>
                </c:pt>
                <c:pt idx="3">
                  <c:v>Bucaramanga</c:v>
                </c:pt>
                <c:pt idx="4">
                  <c:v>Barranquilla</c:v>
                </c:pt>
              </c:strCache>
            </c:strRef>
          </c:cat>
          <c:val>
            <c:numRef>
              <c:f>'Resultados Datanalisis'!$F$153:$F$157</c:f>
              <c:numCache>
                <c:formatCode>0%</c:formatCode>
                <c:ptCount val="5"/>
                <c:pt idx="0">
                  <c:v>0.42</c:v>
                </c:pt>
                <c:pt idx="1">
                  <c:v>0.36</c:v>
                </c:pt>
                <c:pt idx="2">
                  <c:v>0.37</c:v>
                </c:pt>
                <c:pt idx="3">
                  <c:v>0.38</c:v>
                </c:pt>
                <c:pt idx="4">
                  <c:v>0.32</c:v>
                </c:pt>
              </c:numCache>
            </c:numRef>
          </c:val>
          <c:extLst>
            <c:ext xmlns:c16="http://schemas.microsoft.com/office/drawing/2014/chart" uri="{C3380CC4-5D6E-409C-BE32-E72D297353CC}">
              <c16:uniqueId val="{00000001-C2A3-4504-9E35-1F5BE066A124}"/>
            </c:ext>
          </c:extLst>
        </c:ser>
        <c:ser>
          <c:idx val="2"/>
          <c:order val="2"/>
          <c:tx>
            <c:strRef>
              <c:f>'Resultados Datanalisis'!$G$152</c:f>
              <c:strCache>
                <c:ptCount val="1"/>
                <c:pt idx="0">
                  <c:v>Disminuirán</c:v>
                </c:pt>
              </c:strCache>
            </c:strRef>
          </c:tx>
          <c:spPr>
            <a:solidFill>
              <a:srgbClr val="A6CAEC"/>
            </a:solidFill>
            <a:ln>
              <a:noFill/>
            </a:ln>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rgbClr val="004D98"/>
                    </a:solidFill>
                    <a:latin typeface="ITC Kabel" panose="02000503000000000000" pitchFamily="50" charset="0"/>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'Resultados Datanalisis'!$D$153:$D$157</c:f>
              <c:strCache>
                <c:ptCount val="5"/>
                <c:pt idx="0">
                  <c:v>Bogotá</c:v>
                </c:pt>
                <c:pt idx="1">
                  <c:v>Cali</c:v>
                </c:pt>
                <c:pt idx="2">
                  <c:v>Medellín</c:v>
                </c:pt>
                <c:pt idx="3">
                  <c:v>Bucaramanga</c:v>
                </c:pt>
                <c:pt idx="4">
                  <c:v>Barranquilla</c:v>
                </c:pt>
              </c:strCache>
            </c:strRef>
          </c:cat>
          <c:val>
            <c:numRef>
              <c:f>'Resultados Datanalisis'!$G$153:$G$157</c:f>
              <c:numCache>
                <c:formatCode>0%</c:formatCode>
                <c:ptCount val="5"/>
                <c:pt idx="0">
                  <c:v>0.14000000000000001</c:v>
                </c:pt>
                <c:pt idx="1">
                  <c:v>0.16</c:v>
                </c:pt>
                <c:pt idx="2">
                  <c:v>0.13</c:v>
                </c:pt>
                <c:pt idx="3">
                  <c:v>0.08</c:v>
                </c:pt>
                <c:pt idx="4">
                  <c:v>0.1</c:v>
                </c:pt>
              </c:numCache>
            </c:numRef>
          </c:val>
          <c:extLst>
            <c:ext xmlns:c16="http://schemas.microsoft.com/office/drawing/2014/chart" uri="{C3380CC4-5D6E-409C-BE32-E72D297353CC}">
              <c16:uniqueId val="{00000002-C2A3-4504-9E35-1F5BE066A124}"/>
            </c:ext>
          </c:extLst>
        </c:ser>
        <c:dLbls>
          <c:showLegendKey val="0"/>
          <c:showVal val="0"/>
          <c:showCatName val="0"/>
          <c:showSerName val="0"/>
          <c:showPercent val="0"/>
          <c:showBubbleSize val="0"/>
        </c:dLbls>
        <c:gapWidth val="75"/>
        <c:overlap val="100"/>
        <c:axId val="519374784"/>
        <c:axId val="519376224"/>
      </c:barChart>
      <c:catAx>
        <c:axId val="51937478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ITC Kabel" panose="02000503000000000000" pitchFamily="50" charset="0"/>
                <a:ea typeface="+mn-ea"/>
                <a:cs typeface="+mn-cs"/>
              </a:defRPr>
            </a:pPr>
            <a:endParaRPr lang="es-CO"/>
          </a:p>
        </c:txPr>
        <c:crossAx val="519376224"/>
        <c:crosses val="autoZero"/>
        <c:auto val="1"/>
        <c:lblAlgn val="ctr"/>
        <c:lblOffset val="100"/>
        <c:noMultiLvlLbl val="0"/>
      </c:catAx>
      <c:valAx>
        <c:axId val="519376224"/>
        <c:scaling>
          <c:orientation val="minMax"/>
        </c:scaling>
        <c:delete val="1"/>
        <c:axPos val="b"/>
        <c:numFmt formatCode="0%" sourceLinked="1"/>
        <c:majorTickMark val="none"/>
        <c:minorTickMark val="none"/>
        <c:tickLblPos val="nextTo"/>
        <c:crossAx val="519374784"/>
        <c:crosses val="autoZero"/>
        <c:crossBetween val="between"/>
      </c:valAx>
      <c:spPr>
        <a:noFill/>
        <a:ln>
          <a:noFill/>
        </a:ln>
        <a:effectLst/>
      </c:spPr>
    </c:plotArea>
    <c:legend>
      <c:legendPos val="b"/>
      <c:layout>
        <c:manualLayout>
          <c:xMode val="edge"/>
          <c:yMode val="edge"/>
          <c:x val="0.21572558914068674"/>
          <c:y val="0.90876612172130589"/>
          <c:w val="0.63134158738446355"/>
          <c:h val="6.4863544945222382E-2"/>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ITC Kabel" panose="02000503000000000000" pitchFamily="50" charset="0"/>
              <a:ea typeface="+mn-ea"/>
              <a:cs typeface="+mn-cs"/>
            </a:defRPr>
          </a:pPr>
          <a:endParaRPr lang="es-CO"/>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600">
          <a:latin typeface="ITC Kabel" panose="02000503000000000000" pitchFamily="50" charset="0"/>
        </a:defRPr>
      </a:pPr>
      <a:endParaRPr lang="es-CO"/>
    </a:p>
  </c:txPr>
  <c:externalData r:id="rId3">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MX"/>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4885584206920097"/>
          <c:y val="5.416774049370212E-2"/>
          <c:w val="0.52123824507540584"/>
          <c:h val="0.78695872359061325"/>
        </c:manualLayout>
      </c:layout>
      <c:pieChart>
        <c:varyColors val="1"/>
        <c:ser>
          <c:idx val="0"/>
          <c:order val="0"/>
          <c:tx>
            <c:strRef>
              <c:f>'Resultados Datanalisis'!$G$47</c:f>
              <c:strCache>
                <c:ptCount val="1"/>
                <c:pt idx="0">
                  <c:v>Total</c:v>
                </c:pt>
              </c:strCache>
            </c:strRef>
          </c:tx>
          <c:spPr>
            <a:solidFill>
              <a:srgbClr val="002060"/>
            </a:solidFill>
          </c:spPr>
          <c:dPt>
            <c:idx val="0"/>
            <c:bubble3D val="0"/>
            <c:spPr>
              <a:solidFill>
                <a:srgbClr val="002060"/>
              </a:solidFill>
              <a:ln w="19050">
                <a:solidFill>
                  <a:schemeClr val="lt1"/>
                </a:solidFill>
              </a:ln>
              <a:effectLst/>
            </c:spPr>
            <c:extLst>
              <c:ext xmlns:c16="http://schemas.microsoft.com/office/drawing/2014/chart" uri="{C3380CC4-5D6E-409C-BE32-E72D297353CC}">
                <c16:uniqueId val="{00000001-830E-4B75-9120-1C99E4FF232E}"/>
              </c:ext>
            </c:extLst>
          </c:dPt>
          <c:dPt>
            <c:idx val="1"/>
            <c:bubble3D val="0"/>
            <c:spPr>
              <a:solidFill>
                <a:srgbClr val="558ED5"/>
              </a:solidFill>
              <a:ln w="19050">
                <a:solidFill>
                  <a:schemeClr val="lt1"/>
                </a:solidFill>
              </a:ln>
              <a:effectLst/>
            </c:spPr>
            <c:extLst>
              <c:ext xmlns:c16="http://schemas.microsoft.com/office/drawing/2014/chart" uri="{C3380CC4-5D6E-409C-BE32-E72D297353CC}">
                <c16:uniqueId val="{00000003-830E-4B75-9120-1C99E4FF232E}"/>
              </c:ext>
            </c:extLst>
          </c:dPt>
          <c:dLbls>
            <c:dLbl>
              <c:idx val="0"/>
              <c:layout>
                <c:manualLayout>
                  <c:x val="-8.8845325604547512E-2"/>
                  <c:y val="-2.1379844672408256E-2"/>
                </c:manualLayout>
              </c:layout>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830E-4B75-9120-1C99E4FF232E}"/>
                </c:ext>
              </c:extLst>
            </c:dLbl>
            <c:dLbl>
              <c:idx val="1"/>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830E-4B75-9120-1C99E4FF232E}"/>
                </c:ext>
              </c:extLst>
            </c:dLbl>
            <c:numFmt formatCode="0%" sourceLinked="0"/>
            <c:spPr>
              <a:noFill/>
              <a:ln>
                <a:noFill/>
              </a:ln>
              <a:effectLst/>
            </c:spPr>
            <c:txPr>
              <a:bodyPr rot="0" spcFirstLastPara="1" vertOverflow="ellipsis" vert="horz" wrap="square" anchor="ctr" anchorCtr="1"/>
              <a:lstStyle/>
              <a:p>
                <a:pPr>
                  <a:defRPr sz="1600" b="0" i="0" u="none" strike="noStrike" kern="1200" baseline="0">
                    <a:solidFill>
                      <a:schemeClr val="bg1"/>
                    </a:solidFill>
                    <a:latin typeface="ITC Kabel" panose="02000503000000000000" pitchFamily="50" charset="0"/>
                    <a:ea typeface="+mn-ea"/>
                    <a:cs typeface="+mn-cs"/>
                  </a:defRPr>
                </a:pPr>
                <a:endParaRPr lang="es-CO"/>
              </a:p>
            </c:txPr>
            <c:dLblPos val="bestFit"/>
            <c:showLegendKey val="0"/>
            <c:showVal val="0"/>
            <c:showCatName val="0"/>
            <c:showSerName val="0"/>
            <c:showPercent val="0"/>
            <c:showBubbleSize val="0"/>
            <c:extLst>
              <c:ext xmlns:c15="http://schemas.microsoft.com/office/drawing/2012/chart" uri="{CE6537A1-D6FC-4f65-9D91-7224C49458BB}"/>
            </c:extLst>
          </c:dLbls>
          <c:cat>
            <c:strRef>
              <c:f>'Resultados Datanalisis'!$B$48:$B$49</c:f>
              <c:strCache>
                <c:ptCount val="2"/>
                <c:pt idx="0">
                  <c:v>Si</c:v>
                </c:pt>
                <c:pt idx="1">
                  <c:v>No</c:v>
                </c:pt>
              </c:strCache>
            </c:strRef>
          </c:cat>
          <c:val>
            <c:numRef>
              <c:f>'Resultados Datanalisis'!$G$48:$G$49</c:f>
              <c:numCache>
                <c:formatCode>0.0%</c:formatCode>
                <c:ptCount val="2"/>
                <c:pt idx="0">
                  <c:v>0.57433808553971488</c:v>
                </c:pt>
                <c:pt idx="1">
                  <c:v>0.40733197556008149</c:v>
                </c:pt>
              </c:numCache>
            </c:numRef>
          </c:val>
          <c:extLst>
            <c:ext xmlns:c16="http://schemas.microsoft.com/office/drawing/2014/chart" uri="{C3380CC4-5D6E-409C-BE32-E72D297353CC}">
              <c16:uniqueId val="{00000004-830E-4B75-9120-1C99E4FF232E}"/>
            </c:ext>
          </c:extLst>
        </c:ser>
        <c:dLbls>
          <c:showLegendKey val="0"/>
          <c:showVal val="0"/>
          <c:showCatName val="0"/>
          <c:showSerName val="0"/>
          <c:showPercent val="0"/>
          <c:showBubbleSize val="0"/>
          <c:showLeaderLines val="1"/>
        </c:dLbls>
        <c:firstSliceAng val="0"/>
      </c:pieChart>
      <c:spPr>
        <a:noFill/>
        <a:ln>
          <a:noFill/>
        </a:ln>
        <a:effectLst/>
      </c:spPr>
    </c:plotArea>
    <c:legend>
      <c:legendPos val="b"/>
      <c:layout>
        <c:manualLayout>
          <c:xMode val="edge"/>
          <c:yMode val="edge"/>
          <c:x val="0.42049206550050494"/>
          <c:y val="0.91246050784473376"/>
          <c:w val="0.14764591147070549"/>
          <c:h val="7.0373367407442114E-2"/>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ITC Kabel" panose="02000503000000000000" pitchFamily="50" charset="0"/>
              <a:ea typeface="+mn-ea"/>
              <a:cs typeface="+mn-cs"/>
            </a:defRPr>
          </a:pPr>
          <a:endParaRPr lang="es-CO"/>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200">
          <a:latin typeface="ITC Kabel" panose="02000503000000000000" pitchFamily="50" charset="0"/>
        </a:defRPr>
      </a:pPr>
      <a:endParaRPr lang="es-CO"/>
    </a:p>
  </c:txPr>
  <c:externalData r:id="rId3">
    <c:autoUpdate val="0"/>
  </c:externalData>
</c:chartSpace>
</file>

<file path=ppt/charts/chart2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MX"/>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7542537828844101E-2"/>
          <c:y val="3.2263473175589509E-2"/>
          <c:w val="0.98245746217115593"/>
          <c:h val="0.7783841196275082"/>
        </c:manualLayout>
      </c:layout>
      <c:barChart>
        <c:barDir val="col"/>
        <c:grouping val="clustered"/>
        <c:varyColors val="0"/>
        <c:ser>
          <c:idx val="0"/>
          <c:order val="0"/>
          <c:tx>
            <c:strRef>
              <c:f>'Resultados Datanalisis'!$C$74</c:f>
              <c:strCache>
                <c:ptCount val="1"/>
                <c:pt idx="0">
                  <c:v>%</c:v>
                </c:pt>
              </c:strCache>
            </c:strRef>
          </c:tx>
          <c:spPr>
            <a:solidFill>
              <a:schemeClr val="accent1"/>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rgbClr val="0555A2"/>
                    </a:solidFill>
                    <a:latin typeface="ITC Kabel" panose="02000503000000000000" pitchFamily="50" charset="0"/>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'Resultados Datanalisis'!$B$75:$B$79</c:f>
              <c:strCache>
                <c:ptCount val="5"/>
                <c:pt idx="0">
                  <c:v>Demasiado</c:v>
                </c:pt>
                <c:pt idx="1">
                  <c:v>Mucho</c:v>
                </c:pt>
                <c:pt idx="2">
                  <c:v>Moderadamente</c:v>
                </c:pt>
                <c:pt idx="3">
                  <c:v> Poco</c:v>
                </c:pt>
                <c:pt idx="4">
                  <c:v>Nada</c:v>
                </c:pt>
              </c:strCache>
            </c:strRef>
          </c:cat>
          <c:val>
            <c:numRef>
              <c:f>'Resultados Datanalisis'!$C$75:$C$79</c:f>
              <c:numCache>
                <c:formatCode>0.0%</c:formatCode>
                <c:ptCount val="5"/>
                <c:pt idx="0">
                  <c:v>0.17311608961303462</c:v>
                </c:pt>
                <c:pt idx="1">
                  <c:v>0.34826883910386963</c:v>
                </c:pt>
                <c:pt idx="2">
                  <c:v>0.34419551934826886</c:v>
                </c:pt>
                <c:pt idx="3">
                  <c:v>5.4989816700610997E-2</c:v>
                </c:pt>
                <c:pt idx="4">
                  <c:v>5.4989816700610997E-2</c:v>
                </c:pt>
              </c:numCache>
            </c:numRef>
          </c:val>
          <c:extLst>
            <c:ext xmlns:c16="http://schemas.microsoft.com/office/drawing/2014/chart" uri="{C3380CC4-5D6E-409C-BE32-E72D297353CC}">
              <c16:uniqueId val="{00000000-1DB6-4FDE-A90E-6191C656124A}"/>
            </c:ext>
          </c:extLst>
        </c:ser>
        <c:dLbls>
          <c:showLegendKey val="0"/>
          <c:showVal val="0"/>
          <c:showCatName val="0"/>
          <c:showSerName val="0"/>
          <c:showPercent val="0"/>
          <c:showBubbleSize val="0"/>
        </c:dLbls>
        <c:gapWidth val="150"/>
        <c:overlap val="-27"/>
        <c:axId val="992161760"/>
        <c:axId val="992162720"/>
      </c:barChart>
      <c:catAx>
        <c:axId val="9921617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ITC Kabel" panose="02000503000000000000" pitchFamily="50" charset="0"/>
                <a:ea typeface="+mn-ea"/>
                <a:cs typeface="+mn-cs"/>
              </a:defRPr>
            </a:pPr>
            <a:endParaRPr lang="es-CO"/>
          </a:p>
        </c:txPr>
        <c:crossAx val="992162720"/>
        <c:crosses val="autoZero"/>
        <c:auto val="1"/>
        <c:lblAlgn val="ctr"/>
        <c:lblOffset val="100"/>
        <c:noMultiLvlLbl val="0"/>
      </c:catAx>
      <c:valAx>
        <c:axId val="992162720"/>
        <c:scaling>
          <c:orientation val="minMax"/>
        </c:scaling>
        <c:delete val="1"/>
        <c:axPos val="l"/>
        <c:numFmt formatCode="0.0%" sourceLinked="1"/>
        <c:majorTickMark val="none"/>
        <c:minorTickMark val="none"/>
        <c:tickLblPos val="nextTo"/>
        <c:crossAx val="992161760"/>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a:latin typeface="ITC Kabel" panose="02000503000000000000" pitchFamily="50" charset="0"/>
        </a:defRPr>
      </a:pPr>
      <a:endParaRPr lang="es-CO"/>
    </a:p>
  </c:txPr>
  <c:externalData r:id="rId3">
    <c:autoUpdate val="0"/>
  </c:externalData>
</c:chartSpace>
</file>

<file path=ppt/charts/chart2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MX"/>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7542537828844101E-2"/>
          <c:y val="3.2263473175589509E-2"/>
          <c:w val="0.98245746217115593"/>
          <c:h val="0.82165084305530378"/>
        </c:manualLayout>
      </c:layout>
      <c:barChart>
        <c:barDir val="col"/>
        <c:grouping val="clustered"/>
        <c:varyColors val="0"/>
        <c:ser>
          <c:idx val="1"/>
          <c:order val="0"/>
          <c:tx>
            <c:strRef>
              <c:f>'Resultados Datanalisis'!$D$15</c:f>
              <c:strCache>
                <c:ptCount val="1"/>
                <c:pt idx="0">
                  <c:v>Sector</c:v>
                </c:pt>
              </c:strCache>
            </c:strRef>
          </c:tx>
          <c:spPr>
            <a:solidFill>
              <a:srgbClr val="156082"/>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accent1"/>
                    </a:solidFill>
                    <a:latin typeface="ITC Kabel" panose="02000503000000000000" pitchFamily="50" charset="0"/>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'Resultados Datanalisis'!$B$16:$B$20</c:f>
              <c:strCache>
                <c:ptCount val="5"/>
                <c:pt idx="0">
                  <c:v> Excelente</c:v>
                </c:pt>
                <c:pt idx="1">
                  <c:v>Bueno</c:v>
                </c:pt>
                <c:pt idx="2">
                  <c:v>Regular</c:v>
                </c:pt>
                <c:pt idx="3">
                  <c:v>Malo</c:v>
                </c:pt>
                <c:pt idx="4">
                  <c:v>Pésimo</c:v>
                </c:pt>
              </c:strCache>
            </c:strRef>
          </c:cat>
          <c:val>
            <c:numRef>
              <c:f>'Resultados Datanalisis'!$D$16:$D$20</c:f>
              <c:numCache>
                <c:formatCode>0.0%</c:formatCode>
                <c:ptCount val="5"/>
                <c:pt idx="0">
                  <c:v>5.9063136456211814E-2</c:v>
                </c:pt>
                <c:pt idx="1">
                  <c:v>0.47454175152749489</c:v>
                </c:pt>
                <c:pt idx="2">
                  <c:v>0.3543788187372709</c:v>
                </c:pt>
                <c:pt idx="3">
                  <c:v>5.0916496945010187E-2</c:v>
                </c:pt>
                <c:pt idx="4">
                  <c:v>4.8879837067209775E-2</c:v>
                </c:pt>
              </c:numCache>
            </c:numRef>
          </c:val>
          <c:extLst>
            <c:ext xmlns:c16="http://schemas.microsoft.com/office/drawing/2014/chart" uri="{C3380CC4-5D6E-409C-BE32-E72D297353CC}">
              <c16:uniqueId val="{00000000-CE4C-4514-A098-C7FB8FF4CE14}"/>
            </c:ext>
          </c:extLst>
        </c:ser>
        <c:dLbls>
          <c:showLegendKey val="0"/>
          <c:showVal val="0"/>
          <c:showCatName val="0"/>
          <c:showSerName val="0"/>
          <c:showPercent val="0"/>
          <c:showBubbleSize val="0"/>
        </c:dLbls>
        <c:gapWidth val="150"/>
        <c:overlap val="-27"/>
        <c:axId val="992161760"/>
        <c:axId val="992162720"/>
      </c:barChart>
      <c:catAx>
        <c:axId val="9921617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ITC Kabel" panose="02000503000000000000" pitchFamily="50" charset="0"/>
                <a:ea typeface="+mn-ea"/>
                <a:cs typeface="+mn-cs"/>
              </a:defRPr>
            </a:pPr>
            <a:endParaRPr lang="es-CO"/>
          </a:p>
        </c:txPr>
        <c:crossAx val="992162720"/>
        <c:crosses val="autoZero"/>
        <c:auto val="1"/>
        <c:lblAlgn val="ctr"/>
        <c:lblOffset val="100"/>
        <c:noMultiLvlLbl val="0"/>
      </c:catAx>
      <c:valAx>
        <c:axId val="992162720"/>
        <c:scaling>
          <c:orientation val="minMax"/>
        </c:scaling>
        <c:delete val="1"/>
        <c:axPos val="l"/>
        <c:numFmt formatCode="0.0%" sourceLinked="1"/>
        <c:majorTickMark val="none"/>
        <c:minorTickMark val="none"/>
        <c:tickLblPos val="nextTo"/>
        <c:crossAx val="992161760"/>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a:latin typeface="ITC Kabel" panose="02000503000000000000" pitchFamily="50" charset="0"/>
        </a:defRPr>
      </a:pPr>
      <a:endParaRPr lang="es-CO"/>
    </a:p>
  </c:txPr>
  <c:externalData r:id="rId3">
    <c:autoUpdate val="0"/>
  </c:externalData>
</c:chartSpace>
</file>

<file path=ppt/charts/chart2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MX"/>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7795857268560793"/>
          <c:y val="2.6927087094907112E-2"/>
          <c:w val="0.48137642772387457"/>
          <c:h val="0.91243317782678657"/>
        </c:manualLayout>
      </c:layout>
      <c:barChart>
        <c:barDir val="bar"/>
        <c:grouping val="clustered"/>
        <c:varyColors val="0"/>
        <c:ser>
          <c:idx val="0"/>
          <c:order val="0"/>
          <c:tx>
            <c:strRef>
              <c:f>'Resultados Datanalisis'!$C$102</c:f>
              <c:strCache>
                <c:ptCount val="1"/>
                <c:pt idx="0">
                  <c:v>%</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rgbClr val="004D98"/>
                    </a:solidFill>
                    <a:latin typeface="ITC Kabel" panose="02000503000000000000" pitchFamily="50" charset="0"/>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'Resultados Datanalisis'!$B$103:$B$112</c:f>
              <c:strCache>
                <c:ptCount val="8"/>
                <c:pt idx="0">
                  <c:v>Otra*</c:v>
                </c:pt>
                <c:pt idx="1">
                  <c:v>Acceso facil a créditos y financiamiento</c:v>
                </c:pt>
                <c:pt idx="2">
                  <c:v>Posicionamiento de marca</c:v>
                </c:pt>
                <c:pt idx="3">
                  <c:v>Fusiones o adquisiciones</c:v>
                </c:pt>
                <c:pt idx="4">
                  <c:v>Mejora de productos y procesos</c:v>
                </c:pt>
                <c:pt idx="5">
                  <c:v>Adopción de nuevas tecnologías</c:v>
                </c:pt>
                <c:pt idx="6">
                  <c:v>Desarrollo de nuevos productos / servicios</c:v>
                </c:pt>
                <c:pt idx="7">
                  <c:v>Entrada a nuevos mercados</c:v>
                </c:pt>
              </c:strCache>
              <c:extLst/>
            </c:strRef>
          </c:cat>
          <c:val>
            <c:numRef>
              <c:f>'Resultados Datanalisis'!$C$103:$C$112</c:f>
              <c:numCache>
                <c:formatCode>0%</c:formatCode>
                <c:ptCount val="8"/>
                <c:pt idx="0">
                  <c:v>0.20895522388059701</c:v>
                </c:pt>
                <c:pt idx="1">
                  <c:v>2.8192371475953566E-2</c:v>
                </c:pt>
                <c:pt idx="2">
                  <c:v>3.150912106135987E-2</c:v>
                </c:pt>
                <c:pt idx="3">
                  <c:v>3.482587064676617E-2</c:v>
                </c:pt>
                <c:pt idx="4">
                  <c:v>4.975124378109453E-2</c:v>
                </c:pt>
                <c:pt idx="5">
                  <c:v>5.140961857379768E-2</c:v>
                </c:pt>
                <c:pt idx="6">
                  <c:v>0.08</c:v>
                </c:pt>
                <c:pt idx="7">
                  <c:v>0.23051409618573798</c:v>
                </c:pt>
              </c:numCache>
              <c:extLst/>
            </c:numRef>
          </c:val>
          <c:extLst>
            <c:ext xmlns:c16="http://schemas.microsoft.com/office/drawing/2014/chart" uri="{C3380CC4-5D6E-409C-BE32-E72D297353CC}">
              <c16:uniqueId val="{00000000-03B3-4086-9B81-77F42B61177D}"/>
            </c:ext>
          </c:extLst>
        </c:ser>
        <c:dLbls>
          <c:showLegendKey val="0"/>
          <c:showVal val="0"/>
          <c:showCatName val="0"/>
          <c:showSerName val="0"/>
          <c:showPercent val="0"/>
          <c:showBubbleSize val="0"/>
        </c:dLbls>
        <c:gapWidth val="100"/>
        <c:axId val="1157345376"/>
        <c:axId val="1156456864"/>
      </c:barChart>
      <c:catAx>
        <c:axId val="115734537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ITC Kabel" panose="02000503000000000000" pitchFamily="50" charset="0"/>
                <a:ea typeface="+mn-ea"/>
                <a:cs typeface="+mn-cs"/>
              </a:defRPr>
            </a:pPr>
            <a:endParaRPr lang="es-CO"/>
          </a:p>
        </c:txPr>
        <c:crossAx val="1156456864"/>
        <c:crosses val="autoZero"/>
        <c:auto val="1"/>
        <c:lblAlgn val="ctr"/>
        <c:lblOffset val="100"/>
        <c:noMultiLvlLbl val="0"/>
      </c:catAx>
      <c:valAx>
        <c:axId val="1156456864"/>
        <c:scaling>
          <c:orientation val="minMax"/>
        </c:scaling>
        <c:delete val="1"/>
        <c:axPos val="b"/>
        <c:numFmt formatCode="0%" sourceLinked="1"/>
        <c:majorTickMark val="none"/>
        <c:minorTickMark val="none"/>
        <c:tickLblPos val="nextTo"/>
        <c:crossAx val="1157345376"/>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a:latin typeface="ITC Kabel" panose="02000503000000000000" pitchFamily="50" charset="0"/>
        </a:defRPr>
      </a:pPr>
      <a:endParaRPr lang="es-CO"/>
    </a:p>
  </c:txPr>
  <c:externalData r:id="rId3">
    <c:autoUpdate val="0"/>
  </c:externalData>
</c:chartSpace>
</file>

<file path=ppt/charts/chart2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MX"/>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414746906892726E-2"/>
          <c:y val="2.870341319950187E-2"/>
          <c:w val="0.95711261459461849"/>
          <c:h val="0.78881540787714532"/>
        </c:manualLayout>
      </c:layout>
      <c:barChart>
        <c:barDir val="col"/>
        <c:grouping val="stacked"/>
        <c:varyColors val="0"/>
        <c:ser>
          <c:idx val="1"/>
          <c:order val="1"/>
          <c:tx>
            <c:strRef>
              <c:f>'Resultados Datanalisis'!$B$49</c:f>
              <c:strCache>
                <c:ptCount val="1"/>
                <c:pt idx="0">
                  <c:v>Si</c:v>
                </c:pt>
              </c:strCache>
            </c:strRef>
          </c:tx>
          <c:spPr>
            <a:solidFill>
              <a:srgbClr val="156082"/>
            </a:solidFill>
            <a:ln>
              <a:noFill/>
            </a:ln>
            <a:effectLst/>
          </c:spPr>
          <c:invertIfNegative val="0"/>
          <c:dLbls>
            <c:dLbl>
              <c:idx val="4"/>
              <c:numFmt formatCode="0%" sourceLinked="0"/>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bg1"/>
                      </a:solidFill>
                      <a:latin typeface="ITC Kabel" panose="02000503000000000000" pitchFamily="50" charset="0"/>
                      <a:ea typeface="+mn-ea"/>
                      <a:cs typeface="+mn-cs"/>
                    </a:defRPr>
                  </a:pPr>
                  <a:endParaRPr lang="es-CO"/>
                </a:p>
              </c:txPr>
              <c:showLegendKey val="0"/>
              <c:showVal val="1"/>
              <c:showCatName val="0"/>
              <c:showSerName val="0"/>
              <c:showPercent val="0"/>
              <c:showBubbleSize val="0"/>
              <c:extLst>
                <c:ext xmlns:c16="http://schemas.microsoft.com/office/drawing/2014/chart" uri="{C3380CC4-5D6E-409C-BE32-E72D297353CC}">
                  <c16:uniqueId val="{00000000-2143-4BD4-8BAE-D325B8848D5B}"/>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bg1"/>
                    </a:solidFill>
                    <a:latin typeface="ITC Kabel" panose="02000503000000000000" pitchFamily="50" charset="0"/>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'Resultados Datanalisis'!$C$47:$G$47</c:f>
              <c:strCache>
                <c:ptCount val="5"/>
                <c:pt idx="0">
                  <c:v>Micro</c:v>
                </c:pt>
                <c:pt idx="1">
                  <c:v>Pequeña</c:v>
                </c:pt>
                <c:pt idx="2">
                  <c:v>Mediana</c:v>
                </c:pt>
                <c:pt idx="3">
                  <c:v>Grande</c:v>
                </c:pt>
                <c:pt idx="4">
                  <c:v>Total</c:v>
                </c:pt>
              </c:strCache>
            </c:strRef>
          </c:cat>
          <c:val>
            <c:numRef>
              <c:f>'Resultados Datanalisis'!$C$49:$G$49</c:f>
              <c:numCache>
                <c:formatCode>0.0%</c:formatCode>
                <c:ptCount val="5"/>
                <c:pt idx="0">
                  <c:v>0.56420233463035019</c:v>
                </c:pt>
                <c:pt idx="1">
                  <c:v>0.53846153846153844</c:v>
                </c:pt>
                <c:pt idx="2">
                  <c:v>0.60759493670886078</c:v>
                </c:pt>
                <c:pt idx="3">
                  <c:v>0.68421052631578949</c:v>
                </c:pt>
                <c:pt idx="4">
                  <c:v>0.57433808553971488</c:v>
                </c:pt>
              </c:numCache>
            </c:numRef>
          </c:val>
          <c:extLst>
            <c:ext xmlns:c16="http://schemas.microsoft.com/office/drawing/2014/chart" uri="{C3380CC4-5D6E-409C-BE32-E72D297353CC}">
              <c16:uniqueId val="{00000001-5BD8-4044-9C1F-186832D65068}"/>
            </c:ext>
          </c:extLst>
        </c:ser>
        <c:dLbls>
          <c:showLegendKey val="0"/>
          <c:showVal val="0"/>
          <c:showCatName val="0"/>
          <c:showSerName val="0"/>
          <c:showPercent val="0"/>
          <c:showBubbleSize val="0"/>
        </c:dLbls>
        <c:gapWidth val="150"/>
        <c:overlap val="100"/>
        <c:axId val="935446128"/>
        <c:axId val="935458128"/>
        <c:extLst>
          <c:ext xmlns:c15="http://schemas.microsoft.com/office/drawing/2012/chart" uri="{02D57815-91ED-43cb-92C2-25804820EDAC}">
            <c15:filteredBarSeries>
              <c15:ser>
                <c:idx val="0"/>
                <c:order val="0"/>
                <c:tx>
                  <c:strRef>
                    <c:extLst>
                      <c:ext uri="{02D57815-91ED-43cb-92C2-25804820EDAC}">
                        <c15:formulaRef>
                          <c15:sqref>'Resultados Datanalisis'!$B$48</c15:sqref>
                        </c15:formulaRef>
                      </c:ext>
                    </c:extLst>
                    <c:strCache>
                      <c:ptCount val="1"/>
                      <c:pt idx="0">
                        <c:v>No</c:v>
                      </c:pt>
                    </c:strCache>
                  </c:strRef>
                </c:tx>
                <c:spPr>
                  <a:solidFill>
                    <a:schemeClr val="accent1"/>
                  </a:solidFill>
                  <a:ln>
                    <a:noFill/>
                  </a:ln>
                  <a:effectLst/>
                </c:spPr>
                <c:invertIfNegative val="0"/>
                <c:cat>
                  <c:strRef>
                    <c:extLst>
                      <c:ext uri="{02D57815-91ED-43cb-92C2-25804820EDAC}">
                        <c15:formulaRef>
                          <c15:sqref>'Resultados Datanalisis'!$C$47:$G$47</c15:sqref>
                        </c15:formulaRef>
                      </c:ext>
                    </c:extLst>
                    <c:strCache>
                      <c:ptCount val="5"/>
                      <c:pt idx="0">
                        <c:v>Micro</c:v>
                      </c:pt>
                      <c:pt idx="1">
                        <c:v>Pequeña</c:v>
                      </c:pt>
                      <c:pt idx="2">
                        <c:v>Mediana</c:v>
                      </c:pt>
                      <c:pt idx="3">
                        <c:v>Grande</c:v>
                      </c:pt>
                      <c:pt idx="4">
                        <c:v>Total</c:v>
                      </c:pt>
                    </c:strCache>
                  </c:strRef>
                </c:cat>
                <c:val>
                  <c:numRef>
                    <c:extLst>
                      <c:ext uri="{02D57815-91ED-43cb-92C2-25804820EDAC}">
                        <c15:formulaRef>
                          <c15:sqref>'Resultados Datanalisis'!$C$48:$G$48</c15:sqref>
                        </c15:formulaRef>
                      </c:ext>
                    </c:extLst>
                    <c:numCache>
                      <c:formatCode>0.0%</c:formatCode>
                      <c:ptCount val="5"/>
                      <c:pt idx="0">
                        <c:v>0.42023346303501946</c:v>
                      </c:pt>
                      <c:pt idx="1">
                        <c:v>0.45299145299145299</c:v>
                      </c:pt>
                      <c:pt idx="2">
                        <c:v>0.379746835443038</c:v>
                      </c:pt>
                      <c:pt idx="3">
                        <c:v>0.23684210526315788</c:v>
                      </c:pt>
                      <c:pt idx="4">
                        <c:v>0.40733197556008149</c:v>
                      </c:pt>
                    </c:numCache>
                  </c:numRef>
                </c:val>
                <c:extLst>
                  <c:ext xmlns:c16="http://schemas.microsoft.com/office/drawing/2014/chart" uri="{C3380CC4-5D6E-409C-BE32-E72D297353CC}">
                    <c16:uniqueId val="{00000000-5BD8-4044-9C1F-186832D65068}"/>
                  </c:ext>
                </c:extLst>
              </c15:ser>
            </c15:filteredBarSeries>
          </c:ext>
        </c:extLst>
      </c:barChart>
      <c:catAx>
        <c:axId val="9354461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ITC Kabel" panose="02000503000000000000" pitchFamily="50" charset="0"/>
                <a:ea typeface="+mn-ea"/>
                <a:cs typeface="+mn-cs"/>
              </a:defRPr>
            </a:pPr>
            <a:endParaRPr lang="es-CO"/>
          </a:p>
        </c:txPr>
        <c:crossAx val="935458128"/>
        <c:crosses val="autoZero"/>
        <c:auto val="1"/>
        <c:lblAlgn val="ctr"/>
        <c:lblOffset val="100"/>
        <c:noMultiLvlLbl val="0"/>
      </c:catAx>
      <c:valAx>
        <c:axId val="935458128"/>
        <c:scaling>
          <c:orientation val="minMax"/>
          <c:max val="1"/>
        </c:scaling>
        <c:delete val="1"/>
        <c:axPos val="l"/>
        <c:numFmt formatCode="0.0%" sourceLinked="1"/>
        <c:majorTickMark val="none"/>
        <c:minorTickMark val="none"/>
        <c:tickLblPos val="nextTo"/>
        <c:crossAx val="93544612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ITC Kabel" panose="02000503000000000000" pitchFamily="50" charset="0"/>
              <a:ea typeface="+mn-ea"/>
              <a:cs typeface="+mn-cs"/>
            </a:defRPr>
          </a:pPr>
          <a:endParaRPr lang="es-CO"/>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200">
          <a:latin typeface="ITC Kabel" panose="02000503000000000000" pitchFamily="50" charset="0"/>
        </a:defRPr>
      </a:pPr>
      <a:endParaRPr lang="es-CO"/>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MX"/>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0777465347246246E-2"/>
          <c:y val="3.9235280823735175E-2"/>
          <c:w val="0.94321266902943379"/>
          <c:h val="0.74929059978989943"/>
        </c:manualLayout>
      </c:layout>
      <c:lineChart>
        <c:grouping val="standard"/>
        <c:varyColors val="0"/>
        <c:ser>
          <c:idx val="0"/>
          <c:order val="0"/>
          <c:tx>
            <c:strRef>
              <c:f>Inflación!$D$4</c:f>
              <c:strCache>
                <c:ptCount val="1"/>
                <c:pt idx="0">
                  <c:v>Colombia</c:v>
                </c:pt>
              </c:strCache>
            </c:strRef>
          </c:tx>
          <c:spPr>
            <a:ln>
              <a:solidFill>
                <a:srgbClr val="0C94D1"/>
              </a:solidFill>
            </a:ln>
          </c:spPr>
          <c:marker>
            <c:symbol val="none"/>
          </c:marker>
          <c:dLbls>
            <c:dLbl>
              <c:idx val="0"/>
              <c:layout>
                <c:manualLayout>
                  <c:x val="-2.553165718171466E-2"/>
                  <c:y val="-3.557096631367592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E70C-4CAB-8559-7024E46FF671}"/>
                </c:ext>
              </c:extLst>
            </c:dLbl>
            <c:dLbl>
              <c:idx val="4"/>
              <c:layout>
                <c:manualLayout>
                  <c:x val="-6.382914295428665E-3"/>
                  <c:y val="3.834955918639653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E70C-4CAB-8559-7024E46FF671}"/>
                </c:ext>
              </c:extLst>
            </c:dLbl>
            <c:dLbl>
              <c:idx val="5"/>
              <c:layout>
                <c:manualLayout>
                  <c:x val="-2.3935928607857492E-2"/>
                  <c:y val="5.1094477376064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E70C-4CAB-8559-7024E46FF671}"/>
                </c:ext>
              </c:extLst>
            </c:dLbl>
            <c:numFmt formatCode="#,##0.0" sourceLinked="0"/>
            <c:spPr>
              <a:noFill/>
              <a:ln>
                <a:noFill/>
              </a:ln>
              <a:effectLst/>
            </c:spPr>
            <c:txPr>
              <a:bodyPr wrap="square" lIns="38100" tIns="19050" rIns="38100" bIns="19050" anchor="ctr">
                <a:spAutoFit/>
              </a:bodyPr>
              <a:lstStyle/>
              <a:p>
                <a:pPr>
                  <a:defRPr>
                    <a:solidFill>
                      <a:srgbClr val="0C94D1"/>
                    </a:solidFill>
                  </a:defRPr>
                </a:pPr>
                <a:endParaRPr lang="es-CO"/>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Inflación!$B$5:$C$19</c:f>
              <c:multiLvlStrCache>
                <c:ptCount val="15"/>
                <c:lvl>
                  <c:pt idx="7">
                    <c:v>Ene</c:v>
                  </c:pt>
                  <c:pt idx="8">
                    <c:v>Feb</c:v>
                  </c:pt>
                  <c:pt idx="9">
                    <c:v>Mar</c:v>
                  </c:pt>
                  <c:pt idx="10">
                    <c:v>Abr</c:v>
                  </c:pt>
                  <c:pt idx="11">
                    <c:v>May</c:v>
                  </c:pt>
                  <c:pt idx="12">
                    <c:v>Jun</c:v>
                  </c:pt>
                  <c:pt idx="13">
                    <c:v>Jul</c:v>
                  </c:pt>
                  <c:pt idx="14">
                    <c:v>ago</c:v>
                  </c:pt>
                </c:lvl>
                <c:lvl>
                  <c:pt idx="0">
                    <c:v>2017</c:v>
                  </c:pt>
                  <c:pt idx="1">
                    <c:v>2018</c:v>
                  </c:pt>
                  <c:pt idx="2">
                    <c:v>2019</c:v>
                  </c:pt>
                  <c:pt idx="3">
                    <c:v>2020</c:v>
                  </c:pt>
                  <c:pt idx="4">
                    <c:v>2021</c:v>
                  </c:pt>
                  <c:pt idx="5">
                    <c:v>2022</c:v>
                  </c:pt>
                  <c:pt idx="6">
                    <c:v>2023</c:v>
                  </c:pt>
                  <c:pt idx="7">
                    <c:v>2024</c:v>
                  </c:pt>
                </c:lvl>
              </c:multiLvlStrCache>
            </c:multiLvlStrRef>
          </c:cat>
          <c:val>
            <c:numRef>
              <c:f>Inflación!$D$5:$D$19</c:f>
              <c:numCache>
                <c:formatCode>0.0</c:formatCode>
                <c:ptCount val="15"/>
                <c:pt idx="0">
                  <c:v>4.09</c:v>
                </c:pt>
                <c:pt idx="1">
                  <c:v>3.18</c:v>
                </c:pt>
                <c:pt idx="2">
                  <c:v>3.8</c:v>
                </c:pt>
                <c:pt idx="3">
                  <c:v>1.61</c:v>
                </c:pt>
                <c:pt idx="4">
                  <c:v>5.62</c:v>
                </c:pt>
                <c:pt idx="5">
                  <c:v>13.1</c:v>
                </c:pt>
                <c:pt idx="6">
                  <c:v>9.2799999999999994</c:v>
                </c:pt>
                <c:pt idx="7">
                  <c:v>8.35</c:v>
                </c:pt>
                <c:pt idx="8">
                  <c:v>7.74</c:v>
                </c:pt>
                <c:pt idx="9">
                  <c:v>7.36</c:v>
                </c:pt>
                <c:pt idx="10">
                  <c:v>7.16</c:v>
                </c:pt>
                <c:pt idx="11">
                  <c:v>7.16</c:v>
                </c:pt>
                <c:pt idx="12">
                  <c:v>7.2</c:v>
                </c:pt>
                <c:pt idx="13">
                  <c:v>6.86</c:v>
                </c:pt>
                <c:pt idx="14">
                  <c:v>6.1</c:v>
                </c:pt>
              </c:numCache>
            </c:numRef>
          </c:val>
          <c:smooth val="1"/>
          <c:extLst>
            <c:ext xmlns:c16="http://schemas.microsoft.com/office/drawing/2014/chart" uri="{C3380CC4-5D6E-409C-BE32-E72D297353CC}">
              <c16:uniqueId val="{00000000-E70C-4CAB-8559-7024E46FF671}"/>
            </c:ext>
          </c:extLst>
        </c:ser>
        <c:ser>
          <c:idx val="1"/>
          <c:order val="1"/>
          <c:tx>
            <c:strRef>
              <c:f>Inflación!$E$4</c:f>
              <c:strCache>
                <c:ptCount val="1"/>
                <c:pt idx="0">
                  <c:v>Barranquilla</c:v>
                </c:pt>
              </c:strCache>
            </c:strRef>
          </c:tx>
          <c:spPr>
            <a:ln>
              <a:solidFill>
                <a:srgbClr val="275889"/>
              </a:solidFill>
            </a:ln>
          </c:spPr>
          <c:marker>
            <c:symbol val="none"/>
          </c:marker>
          <c:dLbls>
            <c:dLbl>
              <c:idx val="0"/>
              <c:layout>
                <c:manualLayout>
                  <c:x val="-2.2340200034000328E-2"/>
                  <c:y val="4.32181179348494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E70C-4CAB-8559-7024E46FF671}"/>
                </c:ext>
              </c:extLst>
            </c:dLbl>
            <c:dLbl>
              <c:idx val="3"/>
              <c:layout>
                <c:manualLayout>
                  <c:x val="-2.8723114329428992E-2"/>
                  <c:y val="-4.089834211695700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E70C-4CAB-8559-7024E46FF671}"/>
                </c:ext>
              </c:extLst>
            </c:dLbl>
            <c:dLbl>
              <c:idx val="4"/>
              <c:layout>
                <c:manualLayout>
                  <c:x val="-5.106331436342932E-2"/>
                  <c:y val="-4.344732575489053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E70C-4CAB-8559-7024E46FF671}"/>
                </c:ext>
              </c:extLst>
            </c:dLbl>
            <c:dLbl>
              <c:idx val="6"/>
              <c:layout>
                <c:manualLayout>
                  <c:x val="-1.5957285738571664E-2"/>
                  <c:y val="-4.344732575489053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E70C-4CAB-8559-7024E46FF671}"/>
                </c:ext>
              </c:extLst>
            </c:dLbl>
            <c:numFmt formatCode="#,##0.0" sourceLinked="0"/>
            <c:spPr>
              <a:noFill/>
              <a:ln>
                <a:noFill/>
              </a:ln>
              <a:effectLst/>
            </c:spPr>
            <c:txPr>
              <a:bodyPr wrap="square" lIns="38100" tIns="19050" rIns="38100" bIns="19050" anchor="ctr">
                <a:spAutoFit/>
              </a:bodyPr>
              <a:lstStyle/>
              <a:p>
                <a:pPr>
                  <a:defRPr>
                    <a:solidFill>
                      <a:srgbClr val="275889"/>
                    </a:solidFill>
                  </a:defRPr>
                </a:pPr>
                <a:endParaRPr lang="es-CO"/>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Inflación!$B$5:$C$19</c:f>
              <c:multiLvlStrCache>
                <c:ptCount val="15"/>
                <c:lvl>
                  <c:pt idx="7">
                    <c:v>Ene</c:v>
                  </c:pt>
                  <c:pt idx="8">
                    <c:v>Feb</c:v>
                  </c:pt>
                  <c:pt idx="9">
                    <c:v>Mar</c:v>
                  </c:pt>
                  <c:pt idx="10">
                    <c:v>Abr</c:v>
                  </c:pt>
                  <c:pt idx="11">
                    <c:v>May</c:v>
                  </c:pt>
                  <c:pt idx="12">
                    <c:v>Jun</c:v>
                  </c:pt>
                  <c:pt idx="13">
                    <c:v>Jul</c:v>
                  </c:pt>
                  <c:pt idx="14">
                    <c:v>ago</c:v>
                  </c:pt>
                </c:lvl>
                <c:lvl>
                  <c:pt idx="0">
                    <c:v>2017</c:v>
                  </c:pt>
                  <c:pt idx="1">
                    <c:v>2018</c:v>
                  </c:pt>
                  <c:pt idx="2">
                    <c:v>2019</c:v>
                  </c:pt>
                  <c:pt idx="3">
                    <c:v>2020</c:v>
                  </c:pt>
                  <c:pt idx="4">
                    <c:v>2021</c:v>
                  </c:pt>
                  <c:pt idx="5">
                    <c:v>2022</c:v>
                  </c:pt>
                  <c:pt idx="6">
                    <c:v>2023</c:v>
                  </c:pt>
                  <c:pt idx="7">
                    <c:v>2024</c:v>
                  </c:pt>
                </c:lvl>
              </c:multiLvlStrCache>
            </c:multiLvlStrRef>
          </c:cat>
          <c:val>
            <c:numRef>
              <c:f>Inflación!$E$5:$E$19</c:f>
              <c:numCache>
                <c:formatCode>0.0</c:formatCode>
                <c:ptCount val="15"/>
                <c:pt idx="0">
                  <c:v>3.24</c:v>
                </c:pt>
                <c:pt idx="1">
                  <c:v>3.69</c:v>
                </c:pt>
                <c:pt idx="2">
                  <c:v>4.13</c:v>
                </c:pt>
                <c:pt idx="3">
                  <c:v>2.2400000000000002</c:v>
                </c:pt>
                <c:pt idx="4">
                  <c:v>7.27</c:v>
                </c:pt>
                <c:pt idx="5">
                  <c:v>14.3</c:v>
                </c:pt>
                <c:pt idx="6">
                  <c:v>10.35</c:v>
                </c:pt>
                <c:pt idx="7">
                  <c:v>9.2200000000000006</c:v>
                </c:pt>
                <c:pt idx="8">
                  <c:v>8.52</c:v>
                </c:pt>
                <c:pt idx="9">
                  <c:v>8.06</c:v>
                </c:pt>
                <c:pt idx="10">
                  <c:v>8.36</c:v>
                </c:pt>
                <c:pt idx="11" formatCode="General">
                  <c:v>8.08</c:v>
                </c:pt>
                <c:pt idx="12" formatCode="General">
                  <c:v>7.8</c:v>
                </c:pt>
                <c:pt idx="13" formatCode="General">
                  <c:v>7.2</c:v>
                </c:pt>
                <c:pt idx="14" formatCode="General">
                  <c:v>6.27</c:v>
                </c:pt>
              </c:numCache>
            </c:numRef>
          </c:val>
          <c:smooth val="1"/>
          <c:extLst>
            <c:ext xmlns:c16="http://schemas.microsoft.com/office/drawing/2014/chart" uri="{C3380CC4-5D6E-409C-BE32-E72D297353CC}">
              <c16:uniqueId val="{00000001-E70C-4CAB-8559-7024E46FF671}"/>
            </c:ext>
          </c:extLst>
        </c:ser>
        <c:dLbls>
          <c:showLegendKey val="0"/>
          <c:showVal val="0"/>
          <c:showCatName val="0"/>
          <c:showSerName val="0"/>
          <c:showPercent val="0"/>
          <c:showBubbleSize val="0"/>
        </c:dLbls>
        <c:smooth val="0"/>
        <c:axId val="156911104"/>
        <c:axId val="156912640"/>
      </c:lineChart>
      <c:catAx>
        <c:axId val="156911104"/>
        <c:scaling>
          <c:orientation val="minMax"/>
        </c:scaling>
        <c:delete val="0"/>
        <c:axPos val="b"/>
        <c:numFmt formatCode="General" sourceLinked="0"/>
        <c:majorTickMark val="out"/>
        <c:minorTickMark val="none"/>
        <c:tickLblPos val="nextTo"/>
        <c:txPr>
          <a:bodyPr/>
          <a:lstStyle/>
          <a:p>
            <a:pPr>
              <a:defRPr sz="1600">
                <a:solidFill>
                  <a:schemeClr val="tx1">
                    <a:lumMod val="65000"/>
                    <a:lumOff val="35000"/>
                  </a:schemeClr>
                </a:solidFill>
              </a:defRPr>
            </a:pPr>
            <a:endParaRPr lang="es-CO"/>
          </a:p>
        </c:txPr>
        <c:crossAx val="156912640"/>
        <c:crosses val="autoZero"/>
        <c:auto val="1"/>
        <c:lblAlgn val="ctr"/>
        <c:lblOffset val="100"/>
        <c:noMultiLvlLbl val="0"/>
      </c:catAx>
      <c:valAx>
        <c:axId val="156912640"/>
        <c:scaling>
          <c:orientation val="minMax"/>
          <c:max val="15"/>
        </c:scaling>
        <c:delete val="0"/>
        <c:axPos val="l"/>
        <c:numFmt formatCode="#,##0" sourceLinked="0"/>
        <c:majorTickMark val="out"/>
        <c:minorTickMark val="none"/>
        <c:tickLblPos val="nextTo"/>
        <c:txPr>
          <a:bodyPr/>
          <a:lstStyle/>
          <a:p>
            <a:pPr>
              <a:defRPr sz="1600">
                <a:solidFill>
                  <a:schemeClr val="tx1">
                    <a:lumMod val="65000"/>
                    <a:lumOff val="35000"/>
                  </a:schemeClr>
                </a:solidFill>
              </a:defRPr>
            </a:pPr>
            <a:endParaRPr lang="es-CO"/>
          </a:p>
        </c:txPr>
        <c:crossAx val="156911104"/>
        <c:crosses val="autoZero"/>
        <c:crossBetween val="between"/>
        <c:majorUnit val="3"/>
      </c:valAx>
    </c:plotArea>
    <c:legend>
      <c:legendPos val="b"/>
      <c:overlay val="0"/>
      <c:txPr>
        <a:bodyPr/>
        <a:lstStyle/>
        <a:p>
          <a:pPr>
            <a:defRPr>
              <a:solidFill>
                <a:schemeClr val="tx1">
                  <a:lumMod val="65000"/>
                  <a:lumOff val="35000"/>
                </a:schemeClr>
              </a:solidFill>
            </a:defRPr>
          </a:pPr>
          <a:endParaRPr lang="es-CO"/>
        </a:p>
      </c:txPr>
    </c:legend>
    <c:plotVisOnly val="1"/>
    <c:dispBlanksAs val="gap"/>
    <c:showDLblsOverMax val="0"/>
  </c:chart>
  <c:spPr>
    <a:ln>
      <a:noFill/>
    </a:ln>
  </c:spPr>
  <c:txPr>
    <a:bodyPr/>
    <a:lstStyle/>
    <a:p>
      <a:pPr>
        <a:defRPr sz="1200">
          <a:latin typeface="ITC Kabel" panose="02000503000000000000" pitchFamily="50" charset="0"/>
          <a:cs typeface="Segoe UI" panose="020B0502040204020203" pitchFamily="34" charset="0"/>
        </a:defRPr>
      </a:pPr>
      <a:endParaRPr lang="es-CO"/>
    </a:p>
  </c:txPr>
  <c:externalData r:id="rId1">
    <c:autoUpdate val="0"/>
  </c:externalData>
</c:chartSpace>
</file>

<file path=ppt/charts/chart3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MX"/>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9249726230520382E-2"/>
          <c:y val="6.2931926444252356E-2"/>
          <c:w val="0.86635775122356884"/>
          <c:h val="0.63647685112364005"/>
        </c:manualLayout>
      </c:layout>
      <c:lineChart>
        <c:grouping val="standard"/>
        <c:varyColors val="0"/>
        <c:ser>
          <c:idx val="1"/>
          <c:order val="0"/>
          <c:tx>
            <c:strRef>
              <c:f>Industria!$D$3</c:f>
              <c:strCache>
                <c:ptCount val="1"/>
                <c:pt idx="0">
                  <c:v>Colombia</c:v>
                </c:pt>
              </c:strCache>
            </c:strRef>
          </c:tx>
          <c:spPr>
            <a:ln>
              <a:solidFill>
                <a:srgbClr val="A6CAEC"/>
              </a:solidFill>
            </a:ln>
          </c:spPr>
          <c:marker>
            <c:symbol val="none"/>
          </c:marker>
          <c:dLbls>
            <c:dLbl>
              <c:idx val="44"/>
              <c:layout>
                <c:manualLayout>
                  <c:x val="-1.4831491483979588E-2"/>
                  <c:y val="3.141751757494701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2C48-45BF-83AD-67BF18176FD6}"/>
                </c:ext>
              </c:extLst>
            </c:dLbl>
            <c:spPr>
              <a:noFill/>
              <a:ln>
                <a:noFill/>
              </a:ln>
              <a:effectLst/>
            </c:spPr>
            <c:txPr>
              <a:bodyPr wrap="square" lIns="38100" tIns="19050" rIns="38100" bIns="19050" anchor="ctr">
                <a:spAutoFit/>
              </a:bodyPr>
              <a:lstStyle/>
              <a:p>
                <a:pPr>
                  <a:defRPr sz="1400">
                    <a:solidFill>
                      <a:srgbClr val="0C94D1"/>
                    </a:solidFill>
                  </a:defRPr>
                </a:pPr>
                <a:endParaRPr lang="es-CO"/>
              </a:p>
            </c:txPr>
            <c:showLegendKey val="0"/>
            <c:showVal val="0"/>
            <c:showCatName val="0"/>
            <c:showSerName val="0"/>
            <c:showPercent val="0"/>
            <c:showBubbleSize val="0"/>
            <c:extLst>
              <c:ext xmlns:c15="http://schemas.microsoft.com/office/drawing/2012/chart" uri="{CE6537A1-D6FC-4f65-9D91-7224C49458BB}">
                <c15:showLeaderLines val="1"/>
              </c:ext>
            </c:extLst>
          </c:dLbls>
          <c:cat>
            <c:multiLvlStrRef>
              <c:f>Industria!$B$4:$C$71</c:f>
              <c:multiLvlStrCache>
                <c:ptCount val="68"/>
                <c:lvl>
                  <c:pt idx="0">
                    <c:v>Dic</c:v>
                  </c:pt>
                  <c:pt idx="1">
                    <c:v>Ene</c:v>
                  </c:pt>
                  <c:pt idx="2">
                    <c:v>Feb</c:v>
                  </c:pt>
                  <c:pt idx="3">
                    <c:v>Mar</c:v>
                  </c:pt>
                  <c:pt idx="4">
                    <c:v>Abr</c:v>
                  </c:pt>
                  <c:pt idx="5">
                    <c:v>May</c:v>
                  </c:pt>
                  <c:pt idx="6">
                    <c:v>Jun</c:v>
                  </c:pt>
                  <c:pt idx="7">
                    <c:v>Jul</c:v>
                  </c:pt>
                  <c:pt idx="8">
                    <c:v>Ago</c:v>
                  </c:pt>
                  <c:pt idx="9">
                    <c:v>Sep</c:v>
                  </c:pt>
                  <c:pt idx="10">
                    <c:v>Oct</c:v>
                  </c:pt>
                  <c:pt idx="11">
                    <c:v>Nov</c:v>
                  </c:pt>
                  <c:pt idx="12">
                    <c:v>Dic</c:v>
                  </c:pt>
                  <c:pt idx="13">
                    <c:v>Ene</c:v>
                  </c:pt>
                  <c:pt idx="14">
                    <c:v>Feb</c:v>
                  </c:pt>
                  <c:pt idx="15">
                    <c:v>Mar</c:v>
                  </c:pt>
                  <c:pt idx="16">
                    <c:v>Abr</c:v>
                  </c:pt>
                  <c:pt idx="17">
                    <c:v>May</c:v>
                  </c:pt>
                  <c:pt idx="18">
                    <c:v>Jun</c:v>
                  </c:pt>
                  <c:pt idx="19">
                    <c:v>Jul</c:v>
                  </c:pt>
                  <c:pt idx="20">
                    <c:v>Ago</c:v>
                  </c:pt>
                  <c:pt idx="21">
                    <c:v>Sep</c:v>
                  </c:pt>
                  <c:pt idx="22">
                    <c:v>Oct</c:v>
                  </c:pt>
                  <c:pt idx="23">
                    <c:v>Nov</c:v>
                  </c:pt>
                  <c:pt idx="24">
                    <c:v>Dic</c:v>
                  </c:pt>
                  <c:pt idx="25">
                    <c:v>Ene</c:v>
                  </c:pt>
                  <c:pt idx="26">
                    <c:v>Feb</c:v>
                  </c:pt>
                  <c:pt idx="27">
                    <c:v>Mar</c:v>
                  </c:pt>
                  <c:pt idx="28">
                    <c:v>Abr</c:v>
                  </c:pt>
                  <c:pt idx="29">
                    <c:v>May</c:v>
                  </c:pt>
                  <c:pt idx="30">
                    <c:v>Jun</c:v>
                  </c:pt>
                  <c:pt idx="31">
                    <c:v>Jul</c:v>
                  </c:pt>
                  <c:pt idx="32">
                    <c:v>Ago</c:v>
                  </c:pt>
                  <c:pt idx="33">
                    <c:v>Sep</c:v>
                  </c:pt>
                  <c:pt idx="34">
                    <c:v>Oct</c:v>
                  </c:pt>
                  <c:pt idx="35">
                    <c:v>Nov</c:v>
                  </c:pt>
                  <c:pt idx="36">
                    <c:v>Dic</c:v>
                  </c:pt>
                  <c:pt idx="37">
                    <c:v>Ene</c:v>
                  </c:pt>
                  <c:pt idx="38">
                    <c:v>Feb</c:v>
                  </c:pt>
                  <c:pt idx="39">
                    <c:v>Mar</c:v>
                  </c:pt>
                  <c:pt idx="40">
                    <c:v>Abr</c:v>
                  </c:pt>
                  <c:pt idx="41">
                    <c:v>May</c:v>
                  </c:pt>
                  <c:pt idx="42">
                    <c:v>Jun</c:v>
                  </c:pt>
                  <c:pt idx="43">
                    <c:v>Jul</c:v>
                  </c:pt>
                  <c:pt idx="44">
                    <c:v>Ago</c:v>
                  </c:pt>
                  <c:pt idx="45">
                    <c:v>Sep</c:v>
                  </c:pt>
                  <c:pt idx="46">
                    <c:v>Oct</c:v>
                  </c:pt>
                  <c:pt idx="47">
                    <c:v>Nov</c:v>
                  </c:pt>
                  <c:pt idx="48">
                    <c:v>Dic</c:v>
                  </c:pt>
                  <c:pt idx="49">
                    <c:v>Ene</c:v>
                  </c:pt>
                  <c:pt idx="50">
                    <c:v>Feb</c:v>
                  </c:pt>
                  <c:pt idx="51">
                    <c:v>Mar</c:v>
                  </c:pt>
                  <c:pt idx="52">
                    <c:v>Abril</c:v>
                  </c:pt>
                  <c:pt idx="53">
                    <c:v>May</c:v>
                  </c:pt>
                  <c:pt idx="54">
                    <c:v>Jun</c:v>
                  </c:pt>
                  <c:pt idx="55">
                    <c:v>Jul</c:v>
                  </c:pt>
                  <c:pt idx="56">
                    <c:v>Ago</c:v>
                  </c:pt>
                  <c:pt idx="57">
                    <c:v>Sep</c:v>
                  </c:pt>
                  <c:pt idx="58">
                    <c:v>Oct</c:v>
                  </c:pt>
                  <c:pt idx="59">
                    <c:v>Nov</c:v>
                  </c:pt>
                  <c:pt idx="60">
                    <c:v>Dic</c:v>
                  </c:pt>
                  <c:pt idx="61">
                    <c:v>Ene</c:v>
                  </c:pt>
                  <c:pt idx="62">
                    <c:v>Feb</c:v>
                  </c:pt>
                  <c:pt idx="63">
                    <c:v>Mar</c:v>
                  </c:pt>
                  <c:pt idx="64">
                    <c:v>Abril</c:v>
                  </c:pt>
                  <c:pt idx="65">
                    <c:v>May</c:v>
                  </c:pt>
                  <c:pt idx="66">
                    <c:v>Jun</c:v>
                  </c:pt>
                  <c:pt idx="67">
                    <c:v>Jul</c:v>
                  </c:pt>
                </c:lvl>
                <c:lvl>
                  <c:pt idx="0">
                    <c:v>2018</c:v>
                  </c:pt>
                  <c:pt idx="1">
                    <c:v>2019</c:v>
                  </c:pt>
                  <c:pt idx="13">
                    <c:v>2020</c:v>
                  </c:pt>
                  <c:pt idx="25">
                    <c:v>2021</c:v>
                  </c:pt>
                  <c:pt idx="37">
                    <c:v>2022</c:v>
                  </c:pt>
                  <c:pt idx="49">
                    <c:v>2023</c:v>
                  </c:pt>
                  <c:pt idx="61">
                    <c:v>2024</c:v>
                  </c:pt>
                </c:lvl>
              </c:multiLvlStrCache>
            </c:multiLvlStrRef>
          </c:cat>
          <c:val>
            <c:numRef>
              <c:f>Industria!$D$4:$D$71</c:f>
              <c:numCache>
                <c:formatCode>0.0</c:formatCode>
                <c:ptCount val="68"/>
                <c:pt idx="1">
                  <c:v>2.8547003914966451</c:v>
                </c:pt>
                <c:pt idx="2">
                  <c:v>2.9754954409098699</c:v>
                </c:pt>
                <c:pt idx="3">
                  <c:v>3.0532238448569338</c:v>
                </c:pt>
                <c:pt idx="4">
                  <c:v>-1.4401116849917961</c:v>
                </c:pt>
                <c:pt idx="5">
                  <c:v>3.5145217995594003</c:v>
                </c:pt>
                <c:pt idx="6">
                  <c:v>-0.90217506010596971</c:v>
                </c:pt>
                <c:pt idx="7">
                  <c:v>3.7703584463693263</c:v>
                </c:pt>
                <c:pt idx="8">
                  <c:v>0.33911614186781236</c:v>
                </c:pt>
                <c:pt idx="9">
                  <c:v>0.50462159238271465</c:v>
                </c:pt>
                <c:pt idx="10">
                  <c:v>2.1888859342594102</c:v>
                </c:pt>
                <c:pt idx="11">
                  <c:v>-2.0047219916722203</c:v>
                </c:pt>
                <c:pt idx="12">
                  <c:v>3.435738927551113</c:v>
                </c:pt>
                <c:pt idx="13">
                  <c:v>3.3177713222604543</c:v>
                </c:pt>
                <c:pt idx="14">
                  <c:v>4.3631264964908434</c:v>
                </c:pt>
                <c:pt idx="15">
                  <c:v>-9.0310369523403207</c:v>
                </c:pt>
                <c:pt idx="16">
                  <c:v>-35.816461937971269</c:v>
                </c:pt>
                <c:pt idx="17">
                  <c:v>-26.421952124841354</c:v>
                </c:pt>
                <c:pt idx="18">
                  <c:v>-10.06927814296561</c:v>
                </c:pt>
                <c:pt idx="19">
                  <c:v>-8.50649598293246</c:v>
                </c:pt>
                <c:pt idx="20">
                  <c:v>-10.330018556475729</c:v>
                </c:pt>
                <c:pt idx="21">
                  <c:v>-2.9905638524919786</c:v>
                </c:pt>
                <c:pt idx="22">
                  <c:v>-2.7888688996777211</c:v>
                </c:pt>
                <c:pt idx="23">
                  <c:v>-0.42527092132249589</c:v>
                </c:pt>
                <c:pt idx="24">
                  <c:v>1.3473415521009446</c:v>
                </c:pt>
                <c:pt idx="25">
                  <c:v>-1.3262398185887148</c:v>
                </c:pt>
                <c:pt idx="26">
                  <c:v>0.75059951871068176</c:v>
                </c:pt>
                <c:pt idx="27">
                  <c:v>21.040998926976194</c:v>
                </c:pt>
                <c:pt idx="28">
                  <c:v>64.318761395865494</c:v>
                </c:pt>
                <c:pt idx="29">
                  <c:v>8.4829468788457874</c:v>
                </c:pt>
                <c:pt idx="30">
                  <c:v>20.766451027688859</c:v>
                </c:pt>
                <c:pt idx="31">
                  <c:v>20.219634829720867</c:v>
                </c:pt>
                <c:pt idx="32">
                  <c:v>23.440233320974023</c:v>
                </c:pt>
                <c:pt idx="33">
                  <c:v>15.793338675419788</c:v>
                </c:pt>
                <c:pt idx="34">
                  <c:v>10.644752173787996</c:v>
                </c:pt>
                <c:pt idx="35">
                  <c:v>14.140553408032041</c:v>
                </c:pt>
                <c:pt idx="36">
                  <c:v>13.419580613776283</c:v>
                </c:pt>
                <c:pt idx="37">
                  <c:v>14.809818906646054</c:v>
                </c:pt>
                <c:pt idx="38">
                  <c:v>10.71682587954661</c:v>
                </c:pt>
                <c:pt idx="39">
                  <c:v>12.076137698378474</c:v>
                </c:pt>
                <c:pt idx="40">
                  <c:v>13.498915114758736</c:v>
                </c:pt>
                <c:pt idx="41">
                  <c:v>45.576912074024499</c:v>
                </c:pt>
                <c:pt idx="42">
                  <c:v>12.375084534256931</c:v>
                </c:pt>
                <c:pt idx="43">
                  <c:v>5.0431606237153481</c:v>
                </c:pt>
                <c:pt idx="44">
                  <c:v>8.9599639295146574</c:v>
                </c:pt>
                <c:pt idx="45">
                  <c:v>6.6853159731736556</c:v>
                </c:pt>
                <c:pt idx="46">
                  <c:v>5.1911441714278528</c:v>
                </c:pt>
                <c:pt idx="47">
                  <c:v>4.3900965132461556</c:v>
                </c:pt>
                <c:pt idx="48">
                  <c:v>0.59153173525314795</c:v>
                </c:pt>
                <c:pt idx="49">
                  <c:v>0.27911721153499602</c:v>
                </c:pt>
                <c:pt idx="50">
                  <c:v>0.1782567987324013</c:v>
                </c:pt>
                <c:pt idx="51">
                  <c:v>-2.0255816633756418</c:v>
                </c:pt>
                <c:pt idx="52">
                  <c:v>-6.5087999400535672</c:v>
                </c:pt>
                <c:pt idx="53">
                  <c:v>-3.3239319308898341</c:v>
                </c:pt>
                <c:pt idx="54">
                  <c:v>-4.9541024497075314</c:v>
                </c:pt>
                <c:pt idx="55">
                  <c:v>-7.2717744489077969</c:v>
                </c:pt>
                <c:pt idx="56">
                  <c:v>-8.5906531279328462</c:v>
                </c:pt>
                <c:pt idx="57">
                  <c:v>-6.9313092145104171</c:v>
                </c:pt>
                <c:pt idx="58">
                  <c:v>-5.9791690026413713</c:v>
                </c:pt>
                <c:pt idx="59">
                  <c:v>-6.4114632351039642</c:v>
                </c:pt>
                <c:pt idx="60">
                  <c:v>-6.7161637224937509</c:v>
                </c:pt>
                <c:pt idx="61">
                  <c:v>-4.0633858025744711</c:v>
                </c:pt>
                <c:pt idx="62">
                  <c:v>-2.1089563842000558</c:v>
                </c:pt>
                <c:pt idx="63">
                  <c:v>-11.059678143278784</c:v>
                </c:pt>
                <c:pt idx="64">
                  <c:v>3.9672797270471571</c:v>
                </c:pt>
                <c:pt idx="65">
                  <c:v>-3.466575436938224</c:v>
                </c:pt>
                <c:pt idx="66">
                  <c:v>-4.8413868248736058</c:v>
                </c:pt>
                <c:pt idx="67" formatCode="General">
                  <c:v>2</c:v>
                </c:pt>
              </c:numCache>
            </c:numRef>
          </c:val>
          <c:smooth val="1"/>
          <c:extLst>
            <c:ext xmlns:c16="http://schemas.microsoft.com/office/drawing/2014/chart" uri="{C3380CC4-5D6E-409C-BE32-E72D297353CC}">
              <c16:uniqueId val="{00000000-4C57-4DF0-B216-9D089C3078E6}"/>
            </c:ext>
          </c:extLst>
        </c:ser>
        <c:ser>
          <c:idx val="0"/>
          <c:order val="1"/>
          <c:tx>
            <c:strRef>
              <c:f>Industria!$E$3</c:f>
              <c:strCache>
                <c:ptCount val="1"/>
                <c:pt idx="0">
                  <c:v>Atlántico</c:v>
                </c:pt>
              </c:strCache>
            </c:strRef>
          </c:tx>
          <c:spPr>
            <a:ln>
              <a:solidFill>
                <a:srgbClr val="156082"/>
              </a:solidFill>
            </a:ln>
          </c:spPr>
          <c:marker>
            <c:symbol val="none"/>
          </c:marker>
          <c:dLbls>
            <c:dLbl>
              <c:idx val="6"/>
              <c:delete val="1"/>
              <c:extLst>
                <c:ext xmlns:c15="http://schemas.microsoft.com/office/drawing/2012/chart" uri="{CE6537A1-D6FC-4f65-9D91-7224C49458BB}"/>
                <c:ext xmlns:c16="http://schemas.microsoft.com/office/drawing/2014/chart" uri="{C3380CC4-5D6E-409C-BE32-E72D297353CC}">
                  <c16:uniqueId val="{00000006-A103-48E1-94A6-16728C74277E}"/>
                </c:ext>
              </c:extLst>
            </c:dLbl>
            <c:dLbl>
              <c:idx val="7"/>
              <c:layout>
                <c:manualLayout>
                  <c:x val="-3.0033770255058444E-2"/>
                  <c:y val="-2.561166752597567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7E17-40CA-A501-DB7FE3997E15}"/>
                </c:ext>
              </c:extLst>
            </c:dLbl>
            <c:dLbl>
              <c:idx val="18"/>
              <c:delete val="1"/>
              <c:extLst>
                <c:ext xmlns:c15="http://schemas.microsoft.com/office/drawing/2012/chart" uri="{CE6537A1-D6FC-4f65-9D91-7224C49458BB}"/>
                <c:ext xmlns:c16="http://schemas.microsoft.com/office/drawing/2014/chart" uri="{C3380CC4-5D6E-409C-BE32-E72D297353CC}">
                  <c16:uniqueId val="{0000000B-A103-48E1-94A6-16728C74277E}"/>
                </c:ext>
              </c:extLst>
            </c:dLbl>
            <c:dLbl>
              <c:idx val="19"/>
              <c:dLblPos val="b"/>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7E17-40CA-A501-DB7FE3997E15}"/>
                </c:ext>
              </c:extLst>
            </c:dLbl>
            <c:dLbl>
              <c:idx val="31"/>
              <c:delete val="1"/>
              <c:extLst>
                <c:ext xmlns:c15="http://schemas.microsoft.com/office/drawing/2012/chart" uri="{CE6537A1-D6FC-4f65-9D91-7224C49458BB}"/>
                <c:ext xmlns:c16="http://schemas.microsoft.com/office/drawing/2014/chart" uri="{C3380CC4-5D6E-409C-BE32-E72D297353CC}">
                  <c16:uniqueId val="{00000004-7E17-40CA-A501-DB7FE3997E15}"/>
                </c:ext>
              </c:extLst>
            </c:dLbl>
            <c:dLbl>
              <c:idx val="32"/>
              <c:layout>
                <c:manualLayout>
                  <c:x val="-3.3741643126053315E-2"/>
                  <c:y val="5.81683793405495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2C48-45BF-83AD-67BF18176FD6}"/>
                </c:ext>
              </c:extLst>
            </c:dLbl>
            <c:dLbl>
              <c:idx val="44"/>
              <c:layout>
                <c:manualLayout>
                  <c:x val="-2.4842748235665627E-2"/>
                  <c:y val="-3.346604691971236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2C48-45BF-83AD-67BF18176FD6}"/>
                </c:ext>
              </c:extLst>
            </c:dLbl>
            <c:dLbl>
              <c:idx val="55"/>
              <c:delete val="1"/>
              <c:extLst>
                <c:ext xmlns:c15="http://schemas.microsoft.com/office/drawing/2012/chart" uri="{CE6537A1-D6FC-4f65-9D91-7224C49458BB}"/>
                <c:ext xmlns:c16="http://schemas.microsoft.com/office/drawing/2014/chart" uri="{C3380CC4-5D6E-409C-BE32-E72D297353CC}">
                  <c16:uniqueId val="{00000001-7E17-40CA-A501-DB7FE3997E15}"/>
                </c:ext>
              </c:extLst>
            </c:dLbl>
            <c:dLbl>
              <c:idx val="56"/>
              <c:dLblPos val="b"/>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2C48-45BF-83AD-67BF18176FD6}"/>
                </c:ext>
              </c:extLst>
            </c:dLbl>
            <c:dLbl>
              <c:idx val="67"/>
              <c:delete val="1"/>
              <c:extLst>
                <c:ext xmlns:c15="http://schemas.microsoft.com/office/drawing/2012/chart" uri="{CE6537A1-D6FC-4f65-9D91-7224C49458BB}"/>
                <c:ext xmlns:c16="http://schemas.microsoft.com/office/drawing/2014/chart" uri="{C3380CC4-5D6E-409C-BE32-E72D297353CC}">
                  <c16:uniqueId val="{00000000-7E17-40CA-A501-DB7FE3997E15}"/>
                </c:ext>
              </c:extLst>
            </c:dLbl>
            <c:spPr>
              <a:noFill/>
              <a:ln>
                <a:noFill/>
              </a:ln>
              <a:effectLst/>
            </c:spPr>
            <c:txPr>
              <a:bodyPr wrap="square" lIns="38100" tIns="19050" rIns="38100" bIns="19050" anchor="ctr">
                <a:spAutoFit/>
              </a:bodyPr>
              <a:lstStyle/>
              <a:p>
                <a:pPr>
                  <a:defRPr sz="1400">
                    <a:solidFill>
                      <a:srgbClr val="156082"/>
                    </a:solidFill>
                  </a:defRPr>
                </a:pPr>
                <a:endParaRPr lang="es-CO"/>
              </a:p>
            </c:txPr>
            <c:dLblPos val="b"/>
            <c:showLegendKey val="0"/>
            <c:showVal val="0"/>
            <c:showCatName val="0"/>
            <c:showSerName val="0"/>
            <c:showPercent val="0"/>
            <c:showBubbleSize val="0"/>
            <c:extLst>
              <c:ext xmlns:c15="http://schemas.microsoft.com/office/drawing/2012/chart" uri="{CE6537A1-D6FC-4f65-9D91-7224C49458BB}">
                <c15:showLeaderLines val="0"/>
              </c:ext>
            </c:extLst>
          </c:dLbls>
          <c:cat>
            <c:multiLvlStrRef>
              <c:f>Industria!$B$4:$C$71</c:f>
              <c:multiLvlStrCache>
                <c:ptCount val="68"/>
                <c:lvl>
                  <c:pt idx="0">
                    <c:v>Dic</c:v>
                  </c:pt>
                  <c:pt idx="1">
                    <c:v>Ene</c:v>
                  </c:pt>
                  <c:pt idx="2">
                    <c:v>Feb</c:v>
                  </c:pt>
                  <c:pt idx="3">
                    <c:v>Mar</c:v>
                  </c:pt>
                  <c:pt idx="4">
                    <c:v>Abr</c:v>
                  </c:pt>
                  <c:pt idx="5">
                    <c:v>May</c:v>
                  </c:pt>
                  <c:pt idx="6">
                    <c:v>Jun</c:v>
                  </c:pt>
                  <c:pt idx="7">
                    <c:v>Jul</c:v>
                  </c:pt>
                  <c:pt idx="8">
                    <c:v>Ago</c:v>
                  </c:pt>
                  <c:pt idx="9">
                    <c:v>Sep</c:v>
                  </c:pt>
                  <c:pt idx="10">
                    <c:v>Oct</c:v>
                  </c:pt>
                  <c:pt idx="11">
                    <c:v>Nov</c:v>
                  </c:pt>
                  <c:pt idx="12">
                    <c:v>Dic</c:v>
                  </c:pt>
                  <c:pt idx="13">
                    <c:v>Ene</c:v>
                  </c:pt>
                  <c:pt idx="14">
                    <c:v>Feb</c:v>
                  </c:pt>
                  <c:pt idx="15">
                    <c:v>Mar</c:v>
                  </c:pt>
                  <c:pt idx="16">
                    <c:v>Abr</c:v>
                  </c:pt>
                  <c:pt idx="17">
                    <c:v>May</c:v>
                  </c:pt>
                  <c:pt idx="18">
                    <c:v>Jun</c:v>
                  </c:pt>
                  <c:pt idx="19">
                    <c:v>Jul</c:v>
                  </c:pt>
                  <c:pt idx="20">
                    <c:v>Ago</c:v>
                  </c:pt>
                  <c:pt idx="21">
                    <c:v>Sep</c:v>
                  </c:pt>
                  <c:pt idx="22">
                    <c:v>Oct</c:v>
                  </c:pt>
                  <c:pt idx="23">
                    <c:v>Nov</c:v>
                  </c:pt>
                  <c:pt idx="24">
                    <c:v>Dic</c:v>
                  </c:pt>
                  <c:pt idx="25">
                    <c:v>Ene</c:v>
                  </c:pt>
                  <c:pt idx="26">
                    <c:v>Feb</c:v>
                  </c:pt>
                  <c:pt idx="27">
                    <c:v>Mar</c:v>
                  </c:pt>
                  <c:pt idx="28">
                    <c:v>Abr</c:v>
                  </c:pt>
                  <c:pt idx="29">
                    <c:v>May</c:v>
                  </c:pt>
                  <c:pt idx="30">
                    <c:v>Jun</c:v>
                  </c:pt>
                  <c:pt idx="31">
                    <c:v>Jul</c:v>
                  </c:pt>
                  <c:pt idx="32">
                    <c:v>Ago</c:v>
                  </c:pt>
                  <c:pt idx="33">
                    <c:v>Sep</c:v>
                  </c:pt>
                  <c:pt idx="34">
                    <c:v>Oct</c:v>
                  </c:pt>
                  <c:pt idx="35">
                    <c:v>Nov</c:v>
                  </c:pt>
                  <c:pt idx="36">
                    <c:v>Dic</c:v>
                  </c:pt>
                  <c:pt idx="37">
                    <c:v>Ene</c:v>
                  </c:pt>
                  <c:pt idx="38">
                    <c:v>Feb</c:v>
                  </c:pt>
                  <c:pt idx="39">
                    <c:v>Mar</c:v>
                  </c:pt>
                  <c:pt idx="40">
                    <c:v>Abr</c:v>
                  </c:pt>
                  <c:pt idx="41">
                    <c:v>May</c:v>
                  </c:pt>
                  <c:pt idx="42">
                    <c:v>Jun</c:v>
                  </c:pt>
                  <c:pt idx="43">
                    <c:v>Jul</c:v>
                  </c:pt>
                  <c:pt idx="44">
                    <c:v>Ago</c:v>
                  </c:pt>
                  <c:pt idx="45">
                    <c:v>Sep</c:v>
                  </c:pt>
                  <c:pt idx="46">
                    <c:v>Oct</c:v>
                  </c:pt>
                  <c:pt idx="47">
                    <c:v>Nov</c:v>
                  </c:pt>
                  <c:pt idx="48">
                    <c:v>Dic</c:v>
                  </c:pt>
                  <c:pt idx="49">
                    <c:v>Ene</c:v>
                  </c:pt>
                  <c:pt idx="50">
                    <c:v>Feb</c:v>
                  </c:pt>
                  <c:pt idx="51">
                    <c:v>Mar</c:v>
                  </c:pt>
                  <c:pt idx="52">
                    <c:v>Abril</c:v>
                  </c:pt>
                  <c:pt idx="53">
                    <c:v>May</c:v>
                  </c:pt>
                  <c:pt idx="54">
                    <c:v>Jun</c:v>
                  </c:pt>
                  <c:pt idx="55">
                    <c:v>Jul</c:v>
                  </c:pt>
                  <c:pt idx="56">
                    <c:v>Ago</c:v>
                  </c:pt>
                  <c:pt idx="57">
                    <c:v>Sep</c:v>
                  </c:pt>
                  <c:pt idx="58">
                    <c:v>Oct</c:v>
                  </c:pt>
                  <c:pt idx="59">
                    <c:v>Nov</c:v>
                  </c:pt>
                  <c:pt idx="60">
                    <c:v>Dic</c:v>
                  </c:pt>
                  <c:pt idx="61">
                    <c:v>Ene</c:v>
                  </c:pt>
                  <c:pt idx="62">
                    <c:v>Feb</c:v>
                  </c:pt>
                  <c:pt idx="63">
                    <c:v>Mar</c:v>
                  </c:pt>
                  <c:pt idx="64">
                    <c:v>Abril</c:v>
                  </c:pt>
                  <c:pt idx="65">
                    <c:v>May</c:v>
                  </c:pt>
                  <c:pt idx="66">
                    <c:v>Jun</c:v>
                  </c:pt>
                  <c:pt idx="67">
                    <c:v>Jul</c:v>
                  </c:pt>
                </c:lvl>
                <c:lvl>
                  <c:pt idx="0">
                    <c:v>2018</c:v>
                  </c:pt>
                  <c:pt idx="1">
                    <c:v>2019</c:v>
                  </c:pt>
                  <c:pt idx="13">
                    <c:v>2020</c:v>
                  </c:pt>
                  <c:pt idx="25">
                    <c:v>2021</c:v>
                  </c:pt>
                  <c:pt idx="37">
                    <c:v>2022</c:v>
                  </c:pt>
                  <c:pt idx="49">
                    <c:v>2023</c:v>
                  </c:pt>
                  <c:pt idx="61">
                    <c:v>2024</c:v>
                  </c:pt>
                </c:lvl>
              </c:multiLvlStrCache>
            </c:multiLvlStrRef>
          </c:cat>
          <c:val>
            <c:numRef>
              <c:f>Industria!$E$4:$E$71</c:f>
              <c:numCache>
                <c:formatCode>0.0</c:formatCode>
                <c:ptCount val="68"/>
                <c:pt idx="1">
                  <c:v>8.3818163279404612</c:v>
                </c:pt>
                <c:pt idx="2">
                  <c:v>3.269770474355882</c:v>
                </c:pt>
                <c:pt idx="3">
                  <c:v>3.6306332651310447</c:v>
                </c:pt>
                <c:pt idx="4">
                  <c:v>6.2884097189957355</c:v>
                </c:pt>
                <c:pt idx="5">
                  <c:v>5.9787449906026913</c:v>
                </c:pt>
                <c:pt idx="6">
                  <c:v>-1.2772537988483657</c:v>
                </c:pt>
                <c:pt idx="7">
                  <c:v>8.3748183876374949</c:v>
                </c:pt>
                <c:pt idx="8">
                  <c:v>8.8532737108975468</c:v>
                </c:pt>
                <c:pt idx="9">
                  <c:v>4.6801412731235725</c:v>
                </c:pt>
                <c:pt idx="10">
                  <c:v>6.154631602578764</c:v>
                </c:pt>
                <c:pt idx="11">
                  <c:v>3.6523098600357518</c:v>
                </c:pt>
                <c:pt idx="12">
                  <c:v>9.098919284006346</c:v>
                </c:pt>
                <c:pt idx="13">
                  <c:v>1.3297731634447807</c:v>
                </c:pt>
                <c:pt idx="14">
                  <c:v>2.8038384647344872</c:v>
                </c:pt>
                <c:pt idx="15">
                  <c:v>-4.212609935811229</c:v>
                </c:pt>
                <c:pt idx="16">
                  <c:v>-33.768943963664356</c:v>
                </c:pt>
                <c:pt idx="17">
                  <c:v>-18.405606307932377</c:v>
                </c:pt>
                <c:pt idx="18">
                  <c:v>-0.1330814365608779</c:v>
                </c:pt>
                <c:pt idx="19">
                  <c:v>-8.4861559750975086</c:v>
                </c:pt>
                <c:pt idx="20">
                  <c:v>-3.5734607226118986</c:v>
                </c:pt>
                <c:pt idx="21">
                  <c:v>3.335274664660437</c:v>
                </c:pt>
                <c:pt idx="22">
                  <c:v>5.2362590653894481</c:v>
                </c:pt>
                <c:pt idx="23">
                  <c:v>3.7230099092661728</c:v>
                </c:pt>
                <c:pt idx="24">
                  <c:v>3.2647187247808462</c:v>
                </c:pt>
                <c:pt idx="25">
                  <c:v>5.7320563011576953</c:v>
                </c:pt>
                <c:pt idx="26">
                  <c:v>10.288527908895716</c:v>
                </c:pt>
                <c:pt idx="27">
                  <c:v>20.670510395641138</c:v>
                </c:pt>
                <c:pt idx="28">
                  <c:v>64.568562463753707</c:v>
                </c:pt>
                <c:pt idx="29">
                  <c:v>30.989955749856168</c:v>
                </c:pt>
                <c:pt idx="30">
                  <c:v>22.252330259003529</c:v>
                </c:pt>
                <c:pt idx="31">
                  <c:v>17.019917476978662</c:v>
                </c:pt>
                <c:pt idx="32">
                  <c:v>21.971436911715614</c:v>
                </c:pt>
                <c:pt idx="33">
                  <c:v>12.618446619846857</c:v>
                </c:pt>
                <c:pt idx="34">
                  <c:v>7.5035399671047331</c:v>
                </c:pt>
                <c:pt idx="35">
                  <c:v>12.024868479692174</c:v>
                </c:pt>
                <c:pt idx="36">
                  <c:v>15.67547130203315</c:v>
                </c:pt>
                <c:pt idx="37">
                  <c:v>16.277569168870244</c:v>
                </c:pt>
                <c:pt idx="38">
                  <c:v>10.386928696658249</c:v>
                </c:pt>
                <c:pt idx="39">
                  <c:v>13.243711491031407</c:v>
                </c:pt>
                <c:pt idx="40">
                  <c:v>17.590711712183005</c:v>
                </c:pt>
                <c:pt idx="41">
                  <c:v>18.888944300944189</c:v>
                </c:pt>
                <c:pt idx="42">
                  <c:v>8.5570746115982477</c:v>
                </c:pt>
                <c:pt idx="43">
                  <c:v>14.984051114232134</c:v>
                </c:pt>
                <c:pt idx="44">
                  <c:v>16.08878202793429</c:v>
                </c:pt>
                <c:pt idx="45">
                  <c:v>15.554338535280031</c:v>
                </c:pt>
                <c:pt idx="46">
                  <c:v>16.021436081803174</c:v>
                </c:pt>
                <c:pt idx="47">
                  <c:v>11.755318109083657</c:v>
                </c:pt>
                <c:pt idx="48">
                  <c:v>1.8263324482058696</c:v>
                </c:pt>
                <c:pt idx="49">
                  <c:v>-0.44513589167557432</c:v>
                </c:pt>
                <c:pt idx="50">
                  <c:v>1.0650690699574028</c:v>
                </c:pt>
                <c:pt idx="51">
                  <c:v>9.0180627050442617</c:v>
                </c:pt>
                <c:pt idx="52">
                  <c:v>0.12559800968465762</c:v>
                </c:pt>
                <c:pt idx="53">
                  <c:v>3.7829124726014962</c:v>
                </c:pt>
                <c:pt idx="54">
                  <c:v>-1.1272000141134608</c:v>
                </c:pt>
                <c:pt idx="55">
                  <c:v>-7.8788408321598951</c:v>
                </c:pt>
                <c:pt idx="56">
                  <c:v>-8.6938681307615955</c:v>
                </c:pt>
                <c:pt idx="57">
                  <c:v>-11.690668593438968</c:v>
                </c:pt>
                <c:pt idx="58">
                  <c:v>-8.1188817232570205</c:v>
                </c:pt>
                <c:pt idx="59">
                  <c:v>-9.0560543672572162</c:v>
                </c:pt>
                <c:pt idx="60">
                  <c:v>-10.418305398246142</c:v>
                </c:pt>
                <c:pt idx="61">
                  <c:v>-7.9681707852669366</c:v>
                </c:pt>
                <c:pt idx="62">
                  <c:v>-8.2680172419994928</c:v>
                </c:pt>
                <c:pt idx="63">
                  <c:v>-19.209399375214776</c:v>
                </c:pt>
                <c:pt idx="64">
                  <c:v>-7.7588625803734939</c:v>
                </c:pt>
                <c:pt idx="65">
                  <c:v>-14.188040742067054</c:v>
                </c:pt>
                <c:pt idx="66">
                  <c:v>-8.2516873526276022</c:v>
                </c:pt>
                <c:pt idx="67" formatCode="General">
                  <c:v>-0.3</c:v>
                </c:pt>
              </c:numCache>
            </c:numRef>
          </c:val>
          <c:smooth val="1"/>
          <c:extLst>
            <c:ext xmlns:c16="http://schemas.microsoft.com/office/drawing/2014/chart" uri="{C3380CC4-5D6E-409C-BE32-E72D297353CC}">
              <c16:uniqueId val="{00000006-4C57-4DF0-B216-9D089C3078E6}"/>
            </c:ext>
          </c:extLst>
        </c:ser>
        <c:dLbls>
          <c:showLegendKey val="0"/>
          <c:showVal val="0"/>
          <c:showCatName val="0"/>
          <c:showSerName val="0"/>
          <c:showPercent val="0"/>
          <c:showBubbleSize val="0"/>
        </c:dLbls>
        <c:smooth val="0"/>
        <c:axId val="156334720"/>
        <c:axId val="156344704"/>
      </c:lineChart>
      <c:catAx>
        <c:axId val="156334720"/>
        <c:scaling>
          <c:orientation val="minMax"/>
        </c:scaling>
        <c:delete val="0"/>
        <c:axPos val="b"/>
        <c:numFmt formatCode="General" sourceLinked="0"/>
        <c:majorTickMark val="none"/>
        <c:minorTickMark val="none"/>
        <c:tickLblPos val="low"/>
        <c:spPr>
          <a:ln>
            <a:solidFill>
              <a:schemeClr val="bg1">
                <a:lumMod val="75000"/>
              </a:schemeClr>
            </a:solidFill>
          </a:ln>
        </c:spPr>
        <c:txPr>
          <a:bodyPr rot="0" vert="horz"/>
          <a:lstStyle/>
          <a:p>
            <a:pPr>
              <a:defRPr sz="1400">
                <a:solidFill>
                  <a:schemeClr val="tx1">
                    <a:lumMod val="65000"/>
                    <a:lumOff val="35000"/>
                  </a:schemeClr>
                </a:solidFill>
              </a:defRPr>
            </a:pPr>
            <a:endParaRPr lang="es-CO"/>
          </a:p>
        </c:txPr>
        <c:crossAx val="156344704"/>
        <c:crosses val="autoZero"/>
        <c:auto val="1"/>
        <c:lblAlgn val="ctr"/>
        <c:lblOffset val="100"/>
        <c:tickLblSkip val="3"/>
        <c:tickMarkSkip val="1"/>
        <c:noMultiLvlLbl val="0"/>
      </c:catAx>
      <c:valAx>
        <c:axId val="156344704"/>
        <c:scaling>
          <c:orientation val="minMax"/>
          <c:max val="80"/>
          <c:min val="-60"/>
        </c:scaling>
        <c:delete val="0"/>
        <c:axPos val="l"/>
        <c:numFmt formatCode="#,##0" sourceLinked="0"/>
        <c:majorTickMark val="none"/>
        <c:minorTickMark val="none"/>
        <c:tickLblPos val="nextTo"/>
        <c:spPr>
          <a:ln>
            <a:solidFill>
              <a:schemeClr val="bg1">
                <a:lumMod val="75000"/>
              </a:schemeClr>
            </a:solidFill>
          </a:ln>
        </c:spPr>
        <c:txPr>
          <a:bodyPr/>
          <a:lstStyle/>
          <a:p>
            <a:pPr>
              <a:defRPr sz="1600">
                <a:solidFill>
                  <a:schemeClr val="tx1">
                    <a:lumMod val="65000"/>
                    <a:lumOff val="35000"/>
                  </a:schemeClr>
                </a:solidFill>
              </a:defRPr>
            </a:pPr>
            <a:endParaRPr lang="es-CO"/>
          </a:p>
        </c:txPr>
        <c:crossAx val="156334720"/>
        <c:crosses val="autoZero"/>
        <c:crossBetween val="between"/>
        <c:majorUnit val="20"/>
      </c:valAx>
      <c:spPr>
        <a:ln>
          <a:noFill/>
        </a:ln>
      </c:spPr>
    </c:plotArea>
    <c:legend>
      <c:legendPos val="b"/>
      <c:layout>
        <c:manualLayout>
          <c:xMode val="edge"/>
          <c:yMode val="edge"/>
          <c:x val="0.35776173407462764"/>
          <c:y val="0.86491209588857254"/>
          <c:w val="0.3142550811328319"/>
          <c:h val="6.4398489567796799E-2"/>
        </c:manualLayout>
      </c:layout>
      <c:overlay val="0"/>
      <c:txPr>
        <a:bodyPr/>
        <a:lstStyle/>
        <a:p>
          <a:pPr>
            <a:defRPr sz="1600">
              <a:solidFill>
                <a:schemeClr val="tx1">
                  <a:lumMod val="65000"/>
                  <a:lumOff val="35000"/>
                </a:schemeClr>
              </a:solidFill>
            </a:defRPr>
          </a:pPr>
          <a:endParaRPr lang="es-CO"/>
        </a:p>
      </c:txPr>
    </c:legend>
    <c:plotVisOnly val="1"/>
    <c:dispBlanksAs val="gap"/>
    <c:showDLblsOverMax val="0"/>
  </c:chart>
  <c:txPr>
    <a:bodyPr/>
    <a:lstStyle/>
    <a:p>
      <a:pPr>
        <a:defRPr>
          <a:latin typeface="ITC Kabel" panose="02000503000000000000" pitchFamily="50" charset="0"/>
          <a:cs typeface="Segoe UI" panose="020B0502040204020203" pitchFamily="34" charset="0"/>
        </a:defRPr>
      </a:pPr>
      <a:endParaRPr lang="es-CO"/>
    </a:p>
  </c:txPr>
  <c:externalData r:id="rId1">
    <c:autoUpdate val="0"/>
  </c:externalData>
  <c:userShapes r:id="rId2"/>
</c:chartSpace>
</file>

<file path=ppt/charts/chart3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MX"/>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9631770269306016E-2"/>
          <c:y val="6.2931926444252356E-2"/>
          <c:w val="0.83817787149937151"/>
          <c:h val="0.63909497758821898"/>
        </c:manualLayout>
      </c:layout>
      <c:lineChart>
        <c:grouping val="standard"/>
        <c:varyColors val="0"/>
        <c:ser>
          <c:idx val="1"/>
          <c:order val="0"/>
          <c:tx>
            <c:strRef>
              <c:f>Comercio!$D$3</c:f>
              <c:strCache>
                <c:ptCount val="1"/>
                <c:pt idx="0">
                  <c:v>Atlantico</c:v>
                </c:pt>
              </c:strCache>
            </c:strRef>
          </c:tx>
          <c:spPr>
            <a:ln>
              <a:solidFill>
                <a:srgbClr val="156082"/>
              </a:solidFill>
            </a:ln>
          </c:spPr>
          <c:marker>
            <c:symbol val="none"/>
          </c:marker>
          <c:dLbls>
            <c:dLbl>
              <c:idx val="7"/>
              <c:layout>
                <c:manualLayout>
                  <c:x val="-2.9662982967959229E-3"/>
                  <c:y val="1.832688525205239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585D-4E68-B00F-A2FDF0D9B989}"/>
                </c:ext>
              </c:extLst>
            </c:dLbl>
            <c:dLbl>
              <c:idx val="19"/>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585D-4E68-B00F-A2FDF0D9B989}"/>
                </c:ext>
              </c:extLst>
            </c:dLbl>
            <c:dLbl>
              <c:idx val="31"/>
              <c:layout>
                <c:manualLayout>
                  <c:x val="-5.9325965935917912E-3"/>
                  <c:y val="-2.356313818121022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585D-4E68-B00F-A2FDF0D9B989}"/>
                </c:ext>
              </c:extLst>
            </c:dLbl>
            <c:dLbl>
              <c:idx val="55"/>
              <c:layout>
                <c:manualLayout>
                  <c:x val="-1.0382044038785527E-2"/>
                  <c:y val="2.356313818121012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585D-4E68-B00F-A2FDF0D9B989}"/>
                </c:ext>
              </c:extLst>
            </c:dLbl>
            <c:spPr>
              <a:noFill/>
              <a:ln>
                <a:noFill/>
              </a:ln>
              <a:effectLst/>
            </c:spPr>
            <c:txPr>
              <a:bodyPr wrap="square" lIns="38100" tIns="19050" rIns="38100" bIns="19050" anchor="ctr">
                <a:spAutoFit/>
              </a:bodyPr>
              <a:lstStyle/>
              <a:p>
                <a:pPr>
                  <a:defRPr sz="1400">
                    <a:solidFill>
                      <a:srgbClr val="156082"/>
                    </a:solidFill>
                  </a:defRPr>
                </a:pPr>
                <a:endParaRPr lang="es-CO"/>
              </a:p>
            </c:txPr>
            <c:showLegendKey val="0"/>
            <c:showVal val="0"/>
            <c:showCatName val="0"/>
            <c:showSerName val="0"/>
            <c:showPercent val="0"/>
            <c:showBubbleSize val="0"/>
            <c:extLst>
              <c:ext xmlns:c15="http://schemas.microsoft.com/office/drawing/2012/chart" uri="{CE6537A1-D6FC-4f65-9D91-7224C49458BB}">
                <c15:showLeaderLines val="1"/>
              </c:ext>
            </c:extLst>
          </c:dLbls>
          <c:cat>
            <c:multiLvlStrRef>
              <c:f>Comercio!$B$4:$C$59</c:f>
              <c:multiLvlStrCache>
                <c:ptCount val="56"/>
                <c:lvl>
                  <c:pt idx="0">
                    <c:v>Dic</c:v>
                  </c:pt>
                  <c:pt idx="1">
                    <c:v>Ene</c:v>
                  </c:pt>
                  <c:pt idx="2">
                    <c:v>Feb</c:v>
                  </c:pt>
                  <c:pt idx="3">
                    <c:v>Mar</c:v>
                  </c:pt>
                  <c:pt idx="4">
                    <c:v>Abr</c:v>
                  </c:pt>
                  <c:pt idx="5">
                    <c:v>May</c:v>
                  </c:pt>
                  <c:pt idx="6">
                    <c:v>Jun</c:v>
                  </c:pt>
                  <c:pt idx="7">
                    <c:v>Jul</c:v>
                  </c:pt>
                  <c:pt idx="8">
                    <c:v>Ago</c:v>
                  </c:pt>
                  <c:pt idx="9">
                    <c:v>Sep</c:v>
                  </c:pt>
                  <c:pt idx="10">
                    <c:v>Oct</c:v>
                  </c:pt>
                  <c:pt idx="11">
                    <c:v>Nov</c:v>
                  </c:pt>
                  <c:pt idx="12">
                    <c:v>Dic</c:v>
                  </c:pt>
                  <c:pt idx="13">
                    <c:v>Ene</c:v>
                  </c:pt>
                  <c:pt idx="14">
                    <c:v>Feb</c:v>
                  </c:pt>
                  <c:pt idx="15">
                    <c:v>Mar</c:v>
                  </c:pt>
                  <c:pt idx="16">
                    <c:v>Abr</c:v>
                  </c:pt>
                  <c:pt idx="17">
                    <c:v>May</c:v>
                  </c:pt>
                  <c:pt idx="18">
                    <c:v>Jun</c:v>
                  </c:pt>
                  <c:pt idx="19">
                    <c:v>Jul</c:v>
                  </c:pt>
                  <c:pt idx="20">
                    <c:v>Ago</c:v>
                  </c:pt>
                  <c:pt idx="21">
                    <c:v>Sep</c:v>
                  </c:pt>
                  <c:pt idx="22">
                    <c:v>Oct</c:v>
                  </c:pt>
                  <c:pt idx="23">
                    <c:v>Nov</c:v>
                  </c:pt>
                  <c:pt idx="24">
                    <c:v>Dic</c:v>
                  </c:pt>
                  <c:pt idx="25">
                    <c:v>Ene</c:v>
                  </c:pt>
                  <c:pt idx="26">
                    <c:v>Feb</c:v>
                  </c:pt>
                  <c:pt idx="27">
                    <c:v>Mar</c:v>
                  </c:pt>
                  <c:pt idx="28">
                    <c:v>Abr</c:v>
                  </c:pt>
                  <c:pt idx="29">
                    <c:v>May</c:v>
                  </c:pt>
                  <c:pt idx="30">
                    <c:v>Jun</c:v>
                  </c:pt>
                  <c:pt idx="31">
                    <c:v>Jul</c:v>
                  </c:pt>
                  <c:pt idx="32">
                    <c:v>Ago</c:v>
                  </c:pt>
                  <c:pt idx="33">
                    <c:v>Sep</c:v>
                  </c:pt>
                  <c:pt idx="34">
                    <c:v>Oct</c:v>
                  </c:pt>
                  <c:pt idx="35">
                    <c:v>Nov</c:v>
                  </c:pt>
                  <c:pt idx="36">
                    <c:v>Dic</c:v>
                  </c:pt>
                  <c:pt idx="37">
                    <c:v>Ene</c:v>
                  </c:pt>
                  <c:pt idx="38">
                    <c:v>Feb</c:v>
                  </c:pt>
                  <c:pt idx="39">
                    <c:v>Mar</c:v>
                  </c:pt>
                  <c:pt idx="40">
                    <c:v>Abr</c:v>
                  </c:pt>
                  <c:pt idx="41">
                    <c:v>May</c:v>
                  </c:pt>
                  <c:pt idx="42">
                    <c:v>Jun</c:v>
                  </c:pt>
                  <c:pt idx="43">
                    <c:v>Jul</c:v>
                  </c:pt>
                  <c:pt idx="44">
                    <c:v>Ago</c:v>
                  </c:pt>
                  <c:pt idx="45">
                    <c:v>Sep</c:v>
                  </c:pt>
                  <c:pt idx="46">
                    <c:v>Oct</c:v>
                  </c:pt>
                  <c:pt idx="47">
                    <c:v>Nov</c:v>
                  </c:pt>
                  <c:pt idx="48">
                    <c:v>Dic</c:v>
                  </c:pt>
                  <c:pt idx="49">
                    <c:v>Ene</c:v>
                  </c:pt>
                  <c:pt idx="50">
                    <c:v>Feb</c:v>
                  </c:pt>
                  <c:pt idx="51">
                    <c:v>Mar</c:v>
                  </c:pt>
                  <c:pt idx="52">
                    <c:v>Abr</c:v>
                  </c:pt>
                  <c:pt idx="53">
                    <c:v>May</c:v>
                  </c:pt>
                  <c:pt idx="54">
                    <c:v>Jun</c:v>
                  </c:pt>
                  <c:pt idx="55">
                    <c:v>Jul</c:v>
                  </c:pt>
                </c:lvl>
                <c:lvl>
                  <c:pt idx="1">
                    <c:v>2020</c:v>
                  </c:pt>
                  <c:pt idx="13">
                    <c:v>2021</c:v>
                  </c:pt>
                  <c:pt idx="25">
                    <c:v>2022</c:v>
                  </c:pt>
                  <c:pt idx="37">
                    <c:v>2023</c:v>
                  </c:pt>
                  <c:pt idx="49">
                    <c:v>2024</c:v>
                  </c:pt>
                </c:lvl>
              </c:multiLvlStrCache>
            </c:multiLvlStrRef>
          </c:cat>
          <c:val>
            <c:numRef>
              <c:f>Comercio!$D$4:$D$59</c:f>
              <c:numCache>
                <c:formatCode>0.0</c:formatCode>
                <c:ptCount val="56"/>
                <c:pt idx="1">
                  <c:v>10.467706013363042</c:v>
                </c:pt>
                <c:pt idx="2">
                  <c:v>15.313225058004654</c:v>
                </c:pt>
                <c:pt idx="3">
                  <c:v>2.087682672233826</c:v>
                </c:pt>
                <c:pt idx="4">
                  <c:v>-32.423208191126285</c:v>
                </c:pt>
                <c:pt idx="5">
                  <c:v>-23.108808290155437</c:v>
                </c:pt>
                <c:pt idx="6">
                  <c:v>-20.351239669421496</c:v>
                </c:pt>
                <c:pt idx="7">
                  <c:v>-16.381909547738694</c:v>
                </c:pt>
                <c:pt idx="8">
                  <c:v>-15.369261477045914</c:v>
                </c:pt>
                <c:pt idx="9">
                  <c:v>-0.30991735537190257</c:v>
                </c:pt>
                <c:pt idx="10">
                  <c:v>3.4378159757330495</c:v>
                </c:pt>
                <c:pt idx="11">
                  <c:v>2.0739404869251521</c:v>
                </c:pt>
                <c:pt idx="12">
                  <c:v>-0.99502487562187492</c:v>
                </c:pt>
                <c:pt idx="13">
                  <c:v>0.70564516129032473</c:v>
                </c:pt>
                <c:pt idx="14">
                  <c:v>-0.20120724346076591</c:v>
                </c:pt>
                <c:pt idx="15">
                  <c:v>8.3844580777096223</c:v>
                </c:pt>
                <c:pt idx="16">
                  <c:v>43.602693602693599</c:v>
                </c:pt>
                <c:pt idx="17">
                  <c:v>27.223719676549862</c:v>
                </c:pt>
                <c:pt idx="18">
                  <c:v>35.278858625162137</c:v>
                </c:pt>
                <c:pt idx="19">
                  <c:v>37.259615384615373</c:v>
                </c:pt>
                <c:pt idx="20">
                  <c:v>31.132075471698116</c:v>
                </c:pt>
                <c:pt idx="21">
                  <c:v>13.575129533678743</c:v>
                </c:pt>
                <c:pt idx="22">
                  <c:v>18.279569892473123</c:v>
                </c:pt>
                <c:pt idx="23">
                  <c:v>8.9222614840989358</c:v>
                </c:pt>
                <c:pt idx="24">
                  <c:v>15.649676956209602</c:v>
                </c:pt>
                <c:pt idx="25">
                  <c:v>12.412412412412399</c:v>
                </c:pt>
                <c:pt idx="26">
                  <c:v>7.2580645161290258</c:v>
                </c:pt>
                <c:pt idx="27">
                  <c:v>16.320754716981135</c:v>
                </c:pt>
                <c:pt idx="28">
                  <c:v>33.997655334114896</c:v>
                </c:pt>
                <c:pt idx="29">
                  <c:v>25.105932203389813</c:v>
                </c:pt>
                <c:pt idx="30">
                  <c:v>20.901246404602112</c:v>
                </c:pt>
                <c:pt idx="31">
                  <c:v>12.084063047285465</c:v>
                </c:pt>
                <c:pt idx="32">
                  <c:v>10.251798561151082</c:v>
                </c:pt>
                <c:pt idx="33">
                  <c:v>7.2080291970803012</c:v>
                </c:pt>
                <c:pt idx="34">
                  <c:v>2.5619834710743694</c:v>
                </c:pt>
                <c:pt idx="35">
                  <c:v>-8.1103000811022508E-2</c:v>
                </c:pt>
                <c:pt idx="36">
                  <c:v>1.4897579143389184</c:v>
                </c:pt>
                <c:pt idx="37">
                  <c:v>3.9180765805877149</c:v>
                </c:pt>
                <c:pt idx="38">
                  <c:v>-1.0338345864661758</c:v>
                </c:pt>
                <c:pt idx="39">
                  <c:v>-4.9472830494728282</c:v>
                </c:pt>
                <c:pt idx="40">
                  <c:v>-4.3744531933508357</c:v>
                </c:pt>
                <c:pt idx="41">
                  <c:v>-6.2658763759525726</c:v>
                </c:pt>
                <c:pt idx="42">
                  <c:v>-13.877874702616966</c:v>
                </c:pt>
                <c:pt idx="43">
                  <c:v>-11.015624999999996</c:v>
                </c:pt>
                <c:pt idx="44">
                  <c:v>-9.8694942903752025</c:v>
                </c:pt>
                <c:pt idx="45">
                  <c:v>-6.8936170212765884</c:v>
                </c:pt>
                <c:pt idx="46">
                  <c:v>-11.845286059629323</c:v>
                </c:pt>
                <c:pt idx="47">
                  <c:v>-2.4350649350649345</c:v>
                </c:pt>
                <c:pt idx="48">
                  <c:v>-4.4648318042813546</c:v>
                </c:pt>
                <c:pt idx="49">
                  <c:v>-8.2262210796915198</c:v>
                </c:pt>
                <c:pt idx="50">
                  <c:v>-2.5641025641025661</c:v>
                </c:pt>
                <c:pt idx="51">
                  <c:v>-6.4846416382252636</c:v>
                </c:pt>
                <c:pt idx="52">
                  <c:v>-8.7831655992680613</c:v>
                </c:pt>
                <c:pt idx="53">
                  <c:v>-3.7940379403794022</c:v>
                </c:pt>
                <c:pt idx="54">
                  <c:v>1.0128913443830712</c:v>
                </c:pt>
                <c:pt idx="55" formatCode="General">
                  <c:v>-2.2999999999999998</c:v>
                </c:pt>
              </c:numCache>
            </c:numRef>
          </c:val>
          <c:smooth val="1"/>
          <c:extLst>
            <c:ext xmlns:c16="http://schemas.microsoft.com/office/drawing/2014/chart" uri="{C3380CC4-5D6E-409C-BE32-E72D297353CC}">
              <c16:uniqueId val="{00000000-4C57-4DF0-B216-9D089C3078E6}"/>
            </c:ext>
          </c:extLst>
        </c:ser>
        <c:ser>
          <c:idx val="0"/>
          <c:order val="1"/>
          <c:tx>
            <c:strRef>
              <c:f>Comercio!$E$3</c:f>
              <c:strCache>
                <c:ptCount val="1"/>
                <c:pt idx="0">
                  <c:v>Colombia</c:v>
                </c:pt>
              </c:strCache>
            </c:strRef>
          </c:tx>
          <c:spPr>
            <a:ln>
              <a:solidFill>
                <a:srgbClr val="A6CAEC"/>
              </a:solidFill>
            </a:ln>
          </c:spPr>
          <c:marker>
            <c:symbol val="none"/>
          </c:marker>
          <c:dLbls>
            <c:dLbl>
              <c:idx val="7"/>
              <c:layout>
                <c:manualLayout>
                  <c:x val="-5.6359667639122042E-2"/>
                  <c:y val="-3.665377050410483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585D-4E68-B00F-A2FDF0D9B989}"/>
                </c:ext>
              </c:extLst>
            </c:dLbl>
            <c:dLbl>
              <c:idx val="19"/>
              <c:layout>
                <c:manualLayout>
                  <c:x val="-2.8179833819561063E-2"/>
                  <c:y val="3.927189696868370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585D-4E68-B00F-A2FDF0D9B989}"/>
                </c:ext>
              </c:extLst>
            </c:dLbl>
            <c:dLbl>
              <c:idx val="31"/>
              <c:layout>
                <c:manualLayout>
                  <c:x val="-2.2247237225969326E-2"/>
                  <c:y val="4.712627636242044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585D-4E68-B00F-A2FDF0D9B989}"/>
                </c:ext>
              </c:extLst>
            </c:dLbl>
            <c:dLbl>
              <c:idx val="43"/>
              <c:layout>
                <c:manualLayout>
                  <c:x val="-3.5595579561550746E-2"/>
                  <c:y val="-3.403564403952587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585D-4E68-B00F-A2FDF0D9B989}"/>
                </c:ext>
              </c:extLst>
            </c:dLbl>
            <c:dLbl>
              <c:idx val="55"/>
              <c:layout>
                <c:manualLayout>
                  <c:x val="-7.4157457419897392E-3"/>
                  <c:y val="-3.403564403952587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585D-4E68-B00F-A2FDF0D9B989}"/>
                </c:ext>
              </c:extLst>
            </c:dLbl>
            <c:spPr>
              <a:noFill/>
              <a:ln>
                <a:noFill/>
              </a:ln>
              <a:effectLst/>
            </c:spPr>
            <c:txPr>
              <a:bodyPr wrap="square" lIns="38100" tIns="19050" rIns="38100" bIns="19050" anchor="ctr">
                <a:spAutoFit/>
              </a:bodyPr>
              <a:lstStyle/>
              <a:p>
                <a:pPr>
                  <a:defRPr sz="1400">
                    <a:solidFill>
                      <a:srgbClr val="0C94D1"/>
                    </a:solidFill>
                  </a:defRPr>
                </a:pPr>
                <a:endParaRPr lang="es-CO"/>
              </a:p>
            </c:txPr>
            <c:showLegendKey val="0"/>
            <c:showVal val="0"/>
            <c:showCatName val="0"/>
            <c:showSerName val="0"/>
            <c:showPercent val="0"/>
            <c:showBubbleSize val="0"/>
            <c:extLst>
              <c:ext xmlns:c15="http://schemas.microsoft.com/office/drawing/2012/chart" uri="{CE6537A1-D6FC-4f65-9D91-7224C49458BB}">
                <c15:showLeaderLines val="0"/>
              </c:ext>
            </c:extLst>
          </c:dLbls>
          <c:cat>
            <c:multiLvlStrRef>
              <c:f>Comercio!$B$4:$C$59</c:f>
              <c:multiLvlStrCache>
                <c:ptCount val="56"/>
                <c:lvl>
                  <c:pt idx="0">
                    <c:v>Dic</c:v>
                  </c:pt>
                  <c:pt idx="1">
                    <c:v>Ene</c:v>
                  </c:pt>
                  <c:pt idx="2">
                    <c:v>Feb</c:v>
                  </c:pt>
                  <c:pt idx="3">
                    <c:v>Mar</c:v>
                  </c:pt>
                  <c:pt idx="4">
                    <c:v>Abr</c:v>
                  </c:pt>
                  <c:pt idx="5">
                    <c:v>May</c:v>
                  </c:pt>
                  <c:pt idx="6">
                    <c:v>Jun</c:v>
                  </c:pt>
                  <c:pt idx="7">
                    <c:v>Jul</c:v>
                  </c:pt>
                  <c:pt idx="8">
                    <c:v>Ago</c:v>
                  </c:pt>
                  <c:pt idx="9">
                    <c:v>Sep</c:v>
                  </c:pt>
                  <c:pt idx="10">
                    <c:v>Oct</c:v>
                  </c:pt>
                  <c:pt idx="11">
                    <c:v>Nov</c:v>
                  </c:pt>
                  <c:pt idx="12">
                    <c:v>Dic</c:v>
                  </c:pt>
                  <c:pt idx="13">
                    <c:v>Ene</c:v>
                  </c:pt>
                  <c:pt idx="14">
                    <c:v>Feb</c:v>
                  </c:pt>
                  <c:pt idx="15">
                    <c:v>Mar</c:v>
                  </c:pt>
                  <c:pt idx="16">
                    <c:v>Abr</c:v>
                  </c:pt>
                  <c:pt idx="17">
                    <c:v>May</c:v>
                  </c:pt>
                  <c:pt idx="18">
                    <c:v>Jun</c:v>
                  </c:pt>
                  <c:pt idx="19">
                    <c:v>Jul</c:v>
                  </c:pt>
                  <c:pt idx="20">
                    <c:v>Ago</c:v>
                  </c:pt>
                  <c:pt idx="21">
                    <c:v>Sep</c:v>
                  </c:pt>
                  <c:pt idx="22">
                    <c:v>Oct</c:v>
                  </c:pt>
                  <c:pt idx="23">
                    <c:v>Nov</c:v>
                  </c:pt>
                  <c:pt idx="24">
                    <c:v>Dic</c:v>
                  </c:pt>
                  <c:pt idx="25">
                    <c:v>Ene</c:v>
                  </c:pt>
                  <c:pt idx="26">
                    <c:v>Feb</c:v>
                  </c:pt>
                  <c:pt idx="27">
                    <c:v>Mar</c:v>
                  </c:pt>
                  <c:pt idx="28">
                    <c:v>Abr</c:v>
                  </c:pt>
                  <c:pt idx="29">
                    <c:v>May</c:v>
                  </c:pt>
                  <c:pt idx="30">
                    <c:v>Jun</c:v>
                  </c:pt>
                  <c:pt idx="31">
                    <c:v>Jul</c:v>
                  </c:pt>
                  <c:pt idx="32">
                    <c:v>Ago</c:v>
                  </c:pt>
                  <c:pt idx="33">
                    <c:v>Sep</c:v>
                  </c:pt>
                  <c:pt idx="34">
                    <c:v>Oct</c:v>
                  </c:pt>
                  <c:pt idx="35">
                    <c:v>Nov</c:v>
                  </c:pt>
                  <c:pt idx="36">
                    <c:v>Dic</c:v>
                  </c:pt>
                  <c:pt idx="37">
                    <c:v>Ene</c:v>
                  </c:pt>
                  <c:pt idx="38">
                    <c:v>Feb</c:v>
                  </c:pt>
                  <c:pt idx="39">
                    <c:v>Mar</c:v>
                  </c:pt>
                  <c:pt idx="40">
                    <c:v>Abr</c:v>
                  </c:pt>
                  <c:pt idx="41">
                    <c:v>May</c:v>
                  </c:pt>
                  <c:pt idx="42">
                    <c:v>Jun</c:v>
                  </c:pt>
                  <c:pt idx="43">
                    <c:v>Jul</c:v>
                  </c:pt>
                  <c:pt idx="44">
                    <c:v>Ago</c:v>
                  </c:pt>
                  <c:pt idx="45">
                    <c:v>Sep</c:v>
                  </c:pt>
                  <c:pt idx="46">
                    <c:v>Oct</c:v>
                  </c:pt>
                  <c:pt idx="47">
                    <c:v>Nov</c:v>
                  </c:pt>
                  <c:pt idx="48">
                    <c:v>Dic</c:v>
                  </c:pt>
                  <c:pt idx="49">
                    <c:v>Ene</c:v>
                  </c:pt>
                  <c:pt idx="50">
                    <c:v>Feb</c:v>
                  </c:pt>
                  <c:pt idx="51">
                    <c:v>Mar</c:v>
                  </c:pt>
                  <c:pt idx="52">
                    <c:v>Abr</c:v>
                  </c:pt>
                  <c:pt idx="53">
                    <c:v>May</c:v>
                  </c:pt>
                  <c:pt idx="54">
                    <c:v>Jun</c:v>
                  </c:pt>
                  <c:pt idx="55">
                    <c:v>Jul</c:v>
                  </c:pt>
                </c:lvl>
                <c:lvl>
                  <c:pt idx="1">
                    <c:v>2020</c:v>
                  </c:pt>
                  <c:pt idx="13">
                    <c:v>2021</c:v>
                  </c:pt>
                  <c:pt idx="25">
                    <c:v>2022</c:v>
                  </c:pt>
                  <c:pt idx="37">
                    <c:v>2023</c:v>
                  </c:pt>
                  <c:pt idx="49">
                    <c:v>2024</c:v>
                  </c:pt>
                </c:lvl>
              </c:multiLvlStrCache>
            </c:multiLvlStrRef>
          </c:cat>
          <c:val>
            <c:numRef>
              <c:f>Comercio!$E$4:$E$59</c:f>
              <c:numCache>
                <c:formatCode>0.0</c:formatCode>
                <c:ptCount val="56"/>
                <c:pt idx="1">
                  <c:v>8.7918724425637187</c:v>
                </c:pt>
                <c:pt idx="2">
                  <c:v>14.616571770695575</c:v>
                </c:pt>
                <c:pt idx="3">
                  <c:v>-2.1633652505516077</c:v>
                </c:pt>
                <c:pt idx="4">
                  <c:v>-39.943859011659534</c:v>
                </c:pt>
                <c:pt idx="5">
                  <c:v>-24.056877758447882</c:v>
                </c:pt>
                <c:pt idx="6">
                  <c:v>-12.000232490483198</c:v>
                </c:pt>
                <c:pt idx="7">
                  <c:v>-10.475834874370749</c:v>
                </c:pt>
                <c:pt idx="8">
                  <c:v>-16.009527285489678</c:v>
                </c:pt>
                <c:pt idx="9">
                  <c:v>0.3415991615010272</c:v>
                </c:pt>
                <c:pt idx="10">
                  <c:v>4.4745912086342265</c:v>
                </c:pt>
                <c:pt idx="11">
                  <c:v>7.2141720751464078</c:v>
                </c:pt>
                <c:pt idx="12">
                  <c:v>-3.1166146187211252</c:v>
                </c:pt>
                <c:pt idx="13">
                  <c:v>-5.7887443130529732</c:v>
                </c:pt>
                <c:pt idx="14">
                  <c:v>2.3908993098703535</c:v>
                </c:pt>
                <c:pt idx="15">
                  <c:v>16.517490697031345</c:v>
                </c:pt>
                <c:pt idx="16">
                  <c:v>68.998796934151116</c:v>
                </c:pt>
                <c:pt idx="17">
                  <c:v>23.691934804122617</c:v>
                </c:pt>
                <c:pt idx="18">
                  <c:v>24.833341259831897</c:v>
                </c:pt>
                <c:pt idx="19">
                  <c:v>26.303984343358323</c:v>
                </c:pt>
                <c:pt idx="20">
                  <c:v>32.211726616672308</c:v>
                </c:pt>
                <c:pt idx="21">
                  <c:v>15.669861874326907</c:v>
                </c:pt>
                <c:pt idx="22">
                  <c:v>15.707392870010818</c:v>
                </c:pt>
                <c:pt idx="23">
                  <c:v>4.7404664504982597</c:v>
                </c:pt>
                <c:pt idx="24">
                  <c:v>17.543732440421532</c:v>
                </c:pt>
                <c:pt idx="25">
                  <c:v>22.519935665197387</c:v>
                </c:pt>
                <c:pt idx="26">
                  <c:v>4.3211248295348836</c:v>
                </c:pt>
                <c:pt idx="27">
                  <c:v>12.609400262393521</c:v>
                </c:pt>
                <c:pt idx="28">
                  <c:v>23.334697196382969</c:v>
                </c:pt>
                <c:pt idx="29">
                  <c:v>31.772148486985131</c:v>
                </c:pt>
                <c:pt idx="30">
                  <c:v>17.550003833288621</c:v>
                </c:pt>
                <c:pt idx="31">
                  <c:v>8.6734119131406384</c:v>
                </c:pt>
                <c:pt idx="32">
                  <c:v>8.0310836067598146</c:v>
                </c:pt>
                <c:pt idx="33">
                  <c:v>6.8408064368575827</c:v>
                </c:pt>
                <c:pt idx="34">
                  <c:v>2.0704267711808777</c:v>
                </c:pt>
                <c:pt idx="35">
                  <c:v>1.526858971866174</c:v>
                </c:pt>
                <c:pt idx="36">
                  <c:v>-2.1810591064868934</c:v>
                </c:pt>
                <c:pt idx="37">
                  <c:v>0.52001968632924278</c:v>
                </c:pt>
                <c:pt idx="38">
                  <c:v>1.2289192985807995</c:v>
                </c:pt>
                <c:pt idx="39">
                  <c:v>-8.2703025568717674</c:v>
                </c:pt>
                <c:pt idx="40">
                  <c:v>-7.2191116609605865</c:v>
                </c:pt>
                <c:pt idx="41">
                  <c:v>-6.652370906515614</c:v>
                </c:pt>
                <c:pt idx="42">
                  <c:v>-14.5796839460691</c:v>
                </c:pt>
                <c:pt idx="43">
                  <c:v>-9.887388625865313</c:v>
                </c:pt>
                <c:pt idx="44">
                  <c:v>-11.549124825783451</c:v>
                </c:pt>
                <c:pt idx="45">
                  <c:v>-10.610701873473005</c:v>
                </c:pt>
                <c:pt idx="46">
                  <c:v>-13.445106223100789</c:v>
                </c:pt>
                <c:pt idx="47">
                  <c:v>-3.6011305918681846</c:v>
                </c:pt>
                <c:pt idx="48">
                  <c:v>-4.6860849756255707</c:v>
                </c:pt>
                <c:pt idx="49">
                  <c:v>-4.9941866753670183</c:v>
                </c:pt>
                <c:pt idx="50">
                  <c:v>-3.8188305553221613</c:v>
                </c:pt>
                <c:pt idx="51">
                  <c:v>-5.2853228263679668</c:v>
                </c:pt>
                <c:pt idx="52">
                  <c:v>-2.8097859509317979</c:v>
                </c:pt>
                <c:pt idx="53">
                  <c:v>-1.2087078049933253</c:v>
                </c:pt>
                <c:pt idx="54">
                  <c:v>2.652763271513936</c:v>
                </c:pt>
                <c:pt idx="55" formatCode="General">
                  <c:v>1.7</c:v>
                </c:pt>
              </c:numCache>
            </c:numRef>
          </c:val>
          <c:smooth val="1"/>
          <c:extLst>
            <c:ext xmlns:c16="http://schemas.microsoft.com/office/drawing/2014/chart" uri="{C3380CC4-5D6E-409C-BE32-E72D297353CC}">
              <c16:uniqueId val="{00000006-4C57-4DF0-B216-9D089C3078E6}"/>
            </c:ext>
          </c:extLst>
        </c:ser>
        <c:dLbls>
          <c:showLegendKey val="0"/>
          <c:showVal val="0"/>
          <c:showCatName val="0"/>
          <c:showSerName val="0"/>
          <c:showPercent val="0"/>
          <c:showBubbleSize val="0"/>
        </c:dLbls>
        <c:smooth val="0"/>
        <c:axId val="156334720"/>
        <c:axId val="156344704"/>
      </c:lineChart>
      <c:catAx>
        <c:axId val="156334720"/>
        <c:scaling>
          <c:orientation val="minMax"/>
        </c:scaling>
        <c:delete val="0"/>
        <c:axPos val="b"/>
        <c:numFmt formatCode="General" sourceLinked="0"/>
        <c:majorTickMark val="none"/>
        <c:minorTickMark val="none"/>
        <c:tickLblPos val="low"/>
        <c:spPr>
          <a:ln>
            <a:solidFill>
              <a:schemeClr val="bg1">
                <a:lumMod val="75000"/>
              </a:schemeClr>
            </a:solidFill>
          </a:ln>
        </c:spPr>
        <c:txPr>
          <a:bodyPr rot="0" vert="horz"/>
          <a:lstStyle/>
          <a:p>
            <a:pPr>
              <a:defRPr sz="1400">
                <a:solidFill>
                  <a:schemeClr val="tx1">
                    <a:lumMod val="65000"/>
                    <a:lumOff val="35000"/>
                  </a:schemeClr>
                </a:solidFill>
              </a:defRPr>
            </a:pPr>
            <a:endParaRPr lang="es-CO"/>
          </a:p>
        </c:txPr>
        <c:crossAx val="156344704"/>
        <c:crosses val="autoZero"/>
        <c:auto val="1"/>
        <c:lblAlgn val="ctr"/>
        <c:lblOffset val="100"/>
        <c:tickLblSkip val="3"/>
        <c:tickMarkSkip val="1"/>
        <c:noMultiLvlLbl val="0"/>
      </c:catAx>
      <c:valAx>
        <c:axId val="156344704"/>
        <c:scaling>
          <c:orientation val="minMax"/>
          <c:max val="80"/>
          <c:min val="-60"/>
        </c:scaling>
        <c:delete val="0"/>
        <c:axPos val="l"/>
        <c:numFmt formatCode="#,##0" sourceLinked="0"/>
        <c:majorTickMark val="none"/>
        <c:minorTickMark val="none"/>
        <c:tickLblPos val="nextTo"/>
        <c:spPr>
          <a:ln>
            <a:solidFill>
              <a:schemeClr val="bg1">
                <a:lumMod val="75000"/>
              </a:schemeClr>
            </a:solidFill>
          </a:ln>
        </c:spPr>
        <c:txPr>
          <a:bodyPr/>
          <a:lstStyle/>
          <a:p>
            <a:pPr>
              <a:defRPr sz="1600">
                <a:solidFill>
                  <a:schemeClr val="tx1">
                    <a:lumMod val="65000"/>
                    <a:lumOff val="35000"/>
                  </a:schemeClr>
                </a:solidFill>
              </a:defRPr>
            </a:pPr>
            <a:endParaRPr lang="es-CO"/>
          </a:p>
        </c:txPr>
        <c:crossAx val="156334720"/>
        <c:crosses val="autoZero"/>
        <c:crossBetween val="between"/>
        <c:majorUnit val="20"/>
      </c:valAx>
      <c:spPr>
        <a:ln>
          <a:noFill/>
        </a:ln>
      </c:spPr>
    </c:plotArea>
    <c:legend>
      <c:legendPos val="b"/>
      <c:layout>
        <c:manualLayout>
          <c:xMode val="edge"/>
          <c:yMode val="edge"/>
          <c:x val="0.38297524011570294"/>
          <c:y val="0.88585710760520409"/>
          <c:w val="0.3142550811328319"/>
          <c:h val="6.4398489567796799E-2"/>
        </c:manualLayout>
      </c:layout>
      <c:overlay val="0"/>
      <c:txPr>
        <a:bodyPr/>
        <a:lstStyle/>
        <a:p>
          <a:pPr>
            <a:defRPr sz="1600">
              <a:solidFill>
                <a:schemeClr val="tx1">
                  <a:lumMod val="65000"/>
                  <a:lumOff val="35000"/>
                </a:schemeClr>
              </a:solidFill>
            </a:defRPr>
          </a:pPr>
          <a:endParaRPr lang="es-CO"/>
        </a:p>
      </c:txPr>
    </c:legend>
    <c:plotVisOnly val="1"/>
    <c:dispBlanksAs val="gap"/>
    <c:showDLblsOverMax val="0"/>
  </c:chart>
  <c:txPr>
    <a:bodyPr/>
    <a:lstStyle/>
    <a:p>
      <a:pPr>
        <a:defRPr>
          <a:latin typeface="ITC Kabel" panose="02000503000000000000" pitchFamily="50" charset="0"/>
          <a:cs typeface="Segoe UI" panose="020B0502040204020203" pitchFamily="34" charset="0"/>
        </a:defRPr>
      </a:pPr>
      <a:endParaRPr lang="es-CO"/>
    </a:p>
  </c:txPr>
  <c:externalData r:id="rId1">
    <c:autoUpdate val="0"/>
  </c:externalData>
  <c:userShapes r:id="rId2"/>
</c:chartSpace>
</file>

<file path=ppt/charts/chart3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MX"/>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2553041559357314E-2"/>
          <c:y val="6.2931926444252356E-2"/>
          <c:w val="0.85597570718478311"/>
          <c:h val="0.74981572948930519"/>
        </c:manualLayout>
      </c:layout>
      <c:barChart>
        <c:barDir val="col"/>
        <c:grouping val="clustered"/>
        <c:varyColors val="0"/>
        <c:ser>
          <c:idx val="1"/>
          <c:order val="0"/>
          <c:tx>
            <c:strRef>
              <c:f>Comercio!$U$72</c:f>
              <c:strCache>
                <c:ptCount val="1"/>
                <c:pt idx="0">
                  <c:v>Atlántico</c:v>
                </c:pt>
              </c:strCache>
            </c:strRef>
          </c:tx>
          <c:spPr>
            <a:solidFill>
              <a:srgbClr val="156082"/>
            </a:solidFill>
            <a:ln>
              <a:solidFill>
                <a:srgbClr val="004D98"/>
              </a:solidFill>
            </a:ln>
          </c:spPr>
          <c:invertIfNegative val="0"/>
          <c:dLbls>
            <c:numFmt formatCode="#,##0.0" sourceLinked="0"/>
            <c:spPr>
              <a:noFill/>
              <a:ln>
                <a:noFill/>
              </a:ln>
              <a:effectLst/>
            </c:spPr>
            <c:txPr>
              <a:bodyPr wrap="square" lIns="38100" tIns="19050" rIns="38100" bIns="19050" anchor="ctr">
                <a:spAutoFit/>
              </a:bodyPr>
              <a:lstStyle/>
              <a:p>
                <a:pPr>
                  <a:defRPr sz="1400">
                    <a:solidFill>
                      <a:srgbClr val="156082"/>
                    </a:solidFill>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Comercio!$T$73:$T$77</c:f>
              <c:strCache>
                <c:ptCount val="5"/>
                <c:pt idx="0">
                  <c:v>2020</c:v>
                </c:pt>
                <c:pt idx="1">
                  <c:v>2021</c:v>
                </c:pt>
                <c:pt idx="2">
                  <c:v>2022</c:v>
                </c:pt>
                <c:pt idx="3">
                  <c:v>2023</c:v>
                </c:pt>
                <c:pt idx="4">
                  <c:v>2024*</c:v>
                </c:pt>
              </c:strCache>
            </c:strRef>
          </c:cat>
          <c:val>
            <c:numRef>
              <c:f>Comercio!$U$73:$U$77</c:f>
              <c:numCache>
                <c:formatCode>0.00</c:formatCode>
                <c:ptCount val="5"/>
                <c:pt idx="0">
                  <c:v>-5.7548047965832501</c:v>
                </c:pt>
                <c:pt idx="1">
                  <c:v>-0.52289100627475049</c:v>
                </c:pt>
                <c:pt idx="2">
                  <c:v>9.8878635673402826</c:v>
                </c:pt>
                <c:pt idx="3">
                  <c:v>0.58995482327930404</c:v>
                </c:pt>
                <c:pt idx="4" formatCode="0.0">
                  <c:v>-6.8057062521390765</c:v>
                </c:pt>
              </c:numCache>
            </c:numRef>
          </c:val>
          <c:extLst>
            <c:ext xmlns:c16="http://schemas.microsoft.com/office/drawing/2014/chart" uri="{C3380CC4-5D6E-409C-BE32-E72D297353CC}">
              <c16:uniqueId val="{00000000-A5FA-48CA-85C8-C2021A2A72BE}"/>
            </c:ext>
          </c:extLst>
        </c:ser>
        <c:ser>
          <c:idx val="0"/>
          <c:order val="1"/>
          <c:tx>
            <c:strRef>
              <c:f>Comercio!$V$72</c:f>
              <c:strCache>
                <c:ptCount val="1"/>
                <c:pt idx="0">
                  <c:v>Colombia</c:v>
                </c:pt>
              </c:strCache>
            </c:strRef>
          </c:tx>
          <c:spPr>
            <a:solidFill>
              <a:srgbClr val="A6CAEC"/>
            </a:solidFill>
            <a:ln>
              <a:solidFill>
                <a:srgbClr val="A6CAEC"/>
              </a:solidFill>
            </a:ln>
          </c:spPr>
          <c:invertIfNegative val="0"/>
          <c:dLbls>
            <c:numFmt formatCode="#,##0.0" sourceLinked="0"/>
            <c:spPr>
              <a:noFill/>
              <a:ln>
                <a:noFill/>
              </a:ln>
              <a:effectLst/>
            </c:spPr>
            <c:txPr>
              <a:bodyPr wrap="square" lIns="38100" tIns="19050" rIns="38100" bIns="19050" anchor="ctr">
                <a:spAutoFit/>
              </a:bodyPr>
              <a:lstStyle/>
              <a:p>
                <a:pPr>
                  <a:defRPr sz="1400">
                    <a:solidFill>
                      <a:srgbClr val="0C94D1"/>
                    </a:solidFill>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Comercio!$T$73:$T$77</c:f>
              <c:strCache>
                <c:ptCount val="5"/>
                <c:pt idx="0">
                  <c:v>2020</c:v>
                </c:pt>
                <c:pt idx="1">
                  <c:v>2021</c:v>
                </c:pt>
                <c:pt idx="2">
                  <c:v>2022</c:v>
                </c:pt>
                <c:pt idx="3">
                  <c:v>2023</c:v>
                </c:pt>
                <c:pt idx="4">
                  <c:v>2024*</c:v>
                </c:pt>
              </c:strCache>
            </c:strRef>
          </c:cat>
          <c:val>
            <c:numRef>
              <c:f>Comercio!$V$73:$V$77</c:f>
              <c:numCache>
                <c:formatCode>0.00</c:formatCode>
                <c:ptCount val="5"/>
                <c:pt idx="0">
                  <c:v>-21.603940388853836</c:v>
                </c:pt>
                <c:pt idx="1">
                  <c:v>42.484442698167243</c:v>
                </c:pt>
                <c:pt idx="2">
                  <c:v>7.5638914636496857</c:v>
                </c:pt>
                <c:pt idx="3">
                  <c:v>-18.17008178732301</c:v>
                </c:pt>
                <c:pt idx="4" formatCode="0.0">
                  <c:v>-1.4589254015302755</c:v>
                </c:pt>
              </c:numCache>
            </c:numRef>
          </c:val>
          <c:extLst>
            <c:ext xmlns:c16="http://schemas.microsoft.com/office/drawing/2014/chart" uri="{C3380CC4-5D6E-409C-BE32-E72D297353CC}">
              <c16:uniqueId val="{00000001-A5FA-48CA-85C8-C2021A2A72BE}"/>
            </c:ext>
          </c:extLst>
        </c:ser>
        <c:dLbls>
          <c:showLegendKey val="0"/>
          <c:showVal val="0"/>
          <c:showCatName val="0"/>
          <c:showSerName val="0"/>
          <c:showPercent val="0"/>
          <c:showBubbleSize val="0"/>
        </c:dLbls>
        <c:gapWidth val="150"/>
        <c:axId val="156334720"/>
        <c:axId val="156344704"/>
      </c:barChart>
      <c:catAx>
        <c:axId val="156334720"/>
        <c:scaling>
          <c:orientation val="minMax"/>
        </c:scaling>
        <c:delete val="0"/>
        <c:axPos val="b"/>
        <c:numFmt formatCode="General" sourceLinked="0"/>
        <c:majorTickMark val="none"/>
        <c:minorTickMark val="none"/>
        <c:tickLblPos val="low"/>
        <c:txPr>
          <a:bodyPr rot="0" vert="horz"/>
          <a:lstStyle/>
          <a:p>
            <a:pPr>
              <a:defRPr sz="1600">
                <a:solidFill>
                  <a:schemeClr val="tx1">
                    <a:lumMod val="65000"/>
                    <a:lumOff val="35000"/>
                  </a:schemeClr>
                </a:solidFill>
              </a:defRPr>
            </a:pPr>
            <a:endParaRPr lang="es-CO"/>
          </a:p>
        </c:txPr>
        <c:crossAx val="156344704"/>
        <c:crosses val="autoZero"/>
        <c:auto val="1"/>
        <c:lblAlgn val="ctr"/>
        <c:lblOffset val="100"/>
        <c:noMultiLvlLbl val="0"/>
      </c:catAx>
      <c:valAx>
        <c:axId val="156344704"/>
        <c:scaling>
          <c:orientation val="minMax"/>
        </c:scaling>
        <c:delete val="0"/>
        <c:axPos val="l"/>
        <c:numFmt formatCode="#,##0" sourceLinked="0"/>
        <c:majorTickMark val="none"/>
        <c:minorTickMark val="none"/>
        <c:tickLblPos val="nextTo"/>
        <c:spPr>
          <a:ln>
            <a:solidFill>
              <a:schemeClr val="bg1">
                <a:lumMod val="75000"/>
              </a:schemeClr>
            </a:solidFill>
          </a:ln>
        </c:spPr>
        <c:txPr>
          <a:bodyPr/>
          <a:lstStyle/>
          <a:p>
            <a:pPr>
              <a:defRPr sz="1600">
                <a:solidFill>
                  <a:schemeClr val="tx1">
                    <a:lumMod val="65000"/>
                    <a:lumOff val="35000"/>
                  </a:schemeClr>
                </a:solidFill>
              </a:defRPr>
            </a:pPr>
            <a:endParaRPr lang="es-CO"/>
          </a:p>
        </c:txPr>
        <c:crossAx val="156334720"/>
        <c:crosses val="autoZero"/>
        <c:crossBetween val="between"/>
      </c:valAx>
      <c:spPr>
        <a:ln>
          <a:noFill/>
        </a:ln>
      </c:spPr>
    </c:plotArea>
    <c:legend>
      <c:legendPos val="b"/>
      <c:layout>
        <c:manualLayout>
          <c:xMode val="edge"/>
          <c:yMode val="edge"/>
          <c:x val="0.35093429434591866"/>
          <c:y val="0.92108645100544329"/>
          <c:w val="0.2769305726205295"/>
          <c:h val="6.1895870121388696E-2"/>
        </c:manualLayout>
      </c:layout>
      <c:overlay val="0"/>
      <c:txPr>
        <a:bodyPr/>
        <a:lstStyle/>
        <a:p>
          <a:pPr>
            <a:defRPr sz="1600"/>
          </a:pPr>
          <a:endParaRPr lang="es-CO"/>
        </a:p>
      </c:txPr>
    </c:legend>
    <c:plotVisOnly val="1"/>
    <c:dispBlanksAs val="gap"/>
    <c:showDLblsOverMax val="0"/>
  </c:chart>
  <c:txPr>
    <a:bodyPr/>
    <a:lstStyle/>
    <a:p>
      <a:pPr>
        <a:defRPr>
          <a:latin typeface="ITC Kabel" panose="02000503000000000000" pitchFamily="50" charset="0"/>
          <a:cs typeface="Segoe UI" panose="020B0502040204020203" pitchFamily="34" charset="0"/>
        </a:defRPr>
      </a:pPr>
      <a:endParaRPr lang="es-CO"/>
    </a:p>
  </c:txPr>
  <c:externalData r:id="rId1">
    <c:autoUpdate val="0"/>
  </c:externalData>
  <c:userShapes r:id="rId2"/>
</c:chartSpace>
</file>

<file path=ppt/charts/chart3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MX"/>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2538105498511501"/>
          <c:y val="5.6177706456744886E-2"/>
          <c:w val="0.7935548819565591"/>
          <c:h val="0.76663693335212435"/>
        </c:manualLayout>
      </c:layout>
      <c:barChart>
        <c:barDir val="col"/>
        <c:grouping val="clustered"/>
        <c:varyColors val="0"/>
        <c:ser>
          <c:idx val="1"/>
          <c:order val="1"/>
          <c:tx>
            <c:strRef>
              <c:f>'Comercio vehiculos'!$J$85</c:f>
              <c:strCache>
                <c:ptCount val="1"/>
                <c:pt idx="0">
                  <c:v>Unidades</c:v>
                </c:pt>
              </c:strCache>
            </c:strRef>
          </c:tx>
          <c:spPr>
            <a:solidFill>
              <a:srgbClr val="15608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rgbClr val="156082"/>
                    </a:solidFill>
                    <a:latin typeface="ITC Kabel" panose="02000503000000000000" pitchFamily="50" charset="0"/>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'Comercio vehiculos'!$H$86:$H$91</c:f>
              <c:strCache>
                <c:ptCount val="6"/>
                <c:pt idx="0">
                  <c:v>2019</c:v>
                </c:pt>
                <c:pt idx="1">
                  <c:v>2020</c:v>
                </c:pt>
                <c:pt idx="2">
                  <c:v>2021</c:v>
                </c:pt>
                <c:pt idx="3">
                  <c:v>2022</c:v>
                </c:pt>
                <c:pt idx="4">
                  <c:v>2023</c:v>
                </c:pt>
                <c:pt idx="5">
                  <c:v>2024*</c:v>
                </c:pt>
              </c:strCache>
            </c:strRef>
          </c:cat>
          <c:val>
            <c:numRef>
              <c:f>'Comercio vehiculos'!$J$86:$J$91</c:f>
              <c:numCache>
                <c:formatCode>_-* #,##0_-;\-* #,##0_-;_-* "-"??_-;_-@_-</c:formatCode>
                <c:ptCount val="6"/>
                <c:pt idx="0">
                  <c:v>10343</c:v>
                </c:pt>
                <c:pt idx="1">
                  <c:v>6818</c:v>
                </c:pt>
                <c:pt idx="2">
                  <c:v>8986</c:v>
                </c:pt>
                <c:pt idx="3">
                  <c:v>8179</c:v>
                </c:pt>
                <c:pt idx="4">
                  <c:v>5078</c:v>
                </c:pt>
                <c:pt idx="5">
                  <c:v>3501</c:v>
                </c:pt>
              </c:numCache>
            </c:numRef>
          </c:val>
          <c:extLst>
            <c:ext xmlns:c16="http://schemas.microsoft.com/office/drawing/2014/chart" uri="{C3380CC4-5D6E-409C-BE32-E72D297353CC}">
              <c16:uniqueId val="{00000000-938E-43DC-978D-85F9E1639920}"/>
            </c:ext>
          </c:extLst>
        </c:ser>
        <c:dLbls>
          <c:showLegendKey val="0"/>
          <c:showVal val="0"/>
          <c:showCatName val="0"/>
          <c:showSerName val="0"/>
          <c:showPercent val="0"/>
          <c:showBubbleSize val="0"/>
        </c:dLbls>
        <c:gapWidth val="100"/>
        <c:overlap val="-27"/>
        <c:axId val="1645734879"/>
        <c:axId val="1645737279"/>
        <c:extLst>
          <c:ext xmlns:c15="http://schemas.microsoft.com/office/drawing/2012/chart" uri="{02D57815-91ED-43cb-92C2-25804820EDAC}">
            <c15:filteredBarSeries>
              <c15:ser>
                <c:idx val="0"/>
                <c:order val="0"/>
                <c:tx>
                  <c:strRef>
                    <c:extLst>
                      <c:ext uri="{02D57815-91ED-43cb-92C2-25804820EDAC}">
                        <c15:formulaRef>
                          <c15:sqref>'Comercio vehiculos'!$I$85</c15:sqref>
                        </c15:formulaRef>
                      </c:ext>
                    </c:extLst>
                    <c:strCache>
                      <c:ptCount val="1"/>
                      <c:pt idx="0">
                        <c:v>Volumen Colombia</c:v>
                      </c:pt>
                    </c:strCache>
                  </c:strRef>
                </c:tx>
                <c:spPr>
                  <a:solidFill>
                    <a:schemeClr val="accent1"/>
                  </a:solidFill>
                  <a:ln>
                    <a:noFill/>
                  </a:ln>
                  <a:effectLst/>
                </c:spPr>
                <c:invertIfNegative val="0"/>
                <c:cat>
                  <c:strRef>
                    <c:extLst>
                      <c:ext uri="{02D57815-91ED-43cb-92C2-25804820EDAC}">
                        <c15:formulaRef>
                          <c15:sqref>'Comercio vehiculos'!$H$86:$H$91</c15:sqref>
                        </c15:formulaRef>
                      </c:ext>
                    </c:extLst>
                    <c:strCache>
                      <c:ptCount val="6"/>
                      <c:pt idx="0">
                        <c:v>2019</c:v>
                      </c:pt>
                      <c:pt idx="1">
                        <c:v>2020</c:v>
                      </c:pt>
                      <c:pt idx="2">
                        <c:v>2021</c:v>
                      </c:pt>
                      <c:pt idx="3">
                        <c:v>2022</c:v>
                      </c:pt>
                      <c:pt idx="4">
                        <c:v>2023</c:v>
                      </c:pt>
                      <c:pt idx="5">
                        <c:v>2024*</c:v>
                      </c:pt>
                    </c:strCache>
                  </c:strRef>
                </c:cat>
                <c:val>
                  <c:numRef>
                    <c:extLst>
                      <c:ext uri="{02D57815-91ED-43cb-92C2-25804820EDAC}">
                        <c15:formulaRef>
                          <c15:sqref>'Comercio vehiculos'!$I$86:$I$91</c15:sqref>
                        </c15:formulaRef>
                      </c:ext>
                    </c:extLst>
                    <c:numCache>
                      <c:formatCode>_-* #,##0_-;\-* #,##0_-;_-* "-"??_-;_-@_-</c:formatCode>
                      <c:ptCount val="6"/>
                      <c:pt idx="0">
                        <c:v>264320</c:v>
                      </c:pt>
                      <c:pt idx="1">
                        <c:v>188391</c:v>
                      </c:pt>
                      <c:pt idx="2">
                        <c:v>250330</c:v>
                      </c:pt>
                      <c:pt idx="3">
                        <c:v>262338</c:v>
                      </c:pt>
                      <c:pt idx="4">
                        <c:v>186222</c:v>
                      </c:pt>
                      <c:pt idx="5">
                        <c:v>101657</c:v>
                      </c:pt>
                    </c:numCache>
                  </c:numRef>
                </c:val>
                <c:extLst>
                  <c:ext xmlns:c16="http://schemas.microsoft.com/office/drawing/2014/chart" uri="{C3380CC4-5D6E-409C-BE32-E72D297353CC}">
                    <c16:uniqueId val="{00000002-938E-43DC-978D-85F9E1639920}"/>
                  </c:ext>
                </c:extLst>
              </c15:ser>
            </c15:filteredBarSeries>
          </c:ext>
        </c:extLst>
      </c:barChart>
      <c:lineChart>
        <c:grouping val="standard"/>
        <c:varyColors val="0"/>
        <c:ser>
          <c:idx val="3"/>
          <c:order val="3"/>
          <c:tx>
            <c:strRef>
              <c:f>'Comercio vehiculos'!$L$85</c:f>
              <c:strCache>
                <c:ptCount val="1"/>
                <c:pt idx="0">
                  <c:v>Var % anual</c:v>
                </c:pt>
              </c:strCache>
              <c:extLst xmlns:c15="http://schemas.microsoft.com/office/drawing/2012/chart"/>
            </c:strRef>
          </c:tx>
          <c:spPr>
            <a:ln w="38100" cap="rnd">
              <a:solidFill>
                <a:schemeClr val="accent4"/>
              </a:solidFill>
              <a:round/>
            </a:ln>
            <a:effectLst/>
          </c:spPr>
          <c:marker>
            <c:symbol val="none"/>
          </c:marker>
          <c:dLbls>
            <c:dLbl>
              <c:idx val="2"/>
              <c:layout>
                <c:manualLayout>
                  <c:x val="6.2572526546824927E-3"/>
                  <c:y val="-4.659634122679814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6084-4767-9EB3-1BFDC26D5DFB}"/>
                </c:ext>
              </c:extLst>
            </c:dLbl>
            <c:dLbl>
              <c:idx val="4"/>
              <c:layout>
                <c:manualLayout>
                  <c:x val="-1.1471497347201751E-16"/>
                  <c:y val="1.918672874044629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6084-4767-9EB3-1BFDC26D5DFB}"/>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rgbClr val="00B0F0"/>
                    </a:solidFill>
                    <a:latin typeface="ITC Kabel" panose="02000503000000000000" pitchFamily="50" charset="0"/>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'Comercio vehiculos'!$H$86:$H$91</c:f>
              <c:strCache>
                <c:ptCount val="6"/>
                <c:pt idx="0">
                  <c:v>2019</c:v>
                </c:pt>
                <c:pt idx="1">
                  <c:v>2020</c:v>
                </c:pt>
                <c:pt idx="2">
                  <c:v>2021</c:v>
                </c:pt>
                <c:pt idx="3">
                  <c:v>2022</c:v>
                </c:pt>
                <c:pt idx="4">
                  <c:v>2023</c:v>
                </c:pt>
                <c:pt idx="5">
                  <c:v>2024*</c:v>
                </c:pt>
              </c:strCache>
              <c:extLst xmlns:c15="http://schemas.microsoft.com/office/drawing/2012/chart"/>
            </c:strRef>
          </c:cat>
          <c:val>
            <c:numRef>
              <c:f>'Comercio vehiculos'!$L$86:$L$91</c:f>
              <c:numCache>
                <c:formatCode>0.0</c:formatCode>
                <c:ptCount val="6"/>
                <c:pt idx="0">
                  <c:v>16.76450666064575</c:v>
                </c:pt>
                <c:pt idx="1">
                  <c:v>-34.081020980373196</c:v>
                </c:pt>
                <c:pt idx="2">
                  <c:v>31.798181284834271</c:v>
                </c:pt>
                <c:pt idx="3">
                  <c:v>-8.9806365457378199</c:v>
                </c:pt>
                <c:pt idx="4">
                  <c:v>-37.914170436483673</c:v>
                </c:pt>
                <c:pt idx="5">
                  <c:v>9.0654205607476612</c:v>
                </c:pt>
              </c:numCache>
              <c:extLst xmlns:c15="http://schemas.microsoft.com/office/drawing/2012/chart"/>
            </c:numRef>
          </c:val>
          <c:smooth val="1"/>
          <c:extLst xmlns:c15="http://schemas.microsoft.com/office/drawing/2012/chart">
            <c:ext xmlns:c16="http://schemas.microsoft.com/office/drawing/2014/chart" uri="{C3380CC4-5D6E-409C-BE32-E72D297353CC}">
              <c16:uniqueId val="{00000003-938E-43DC-978D-85F9E1639920}"/>
            </c:ext>
          </c:extLst>
        </c:ser>
        <c:dLbls>
          <c:showLegendKey val="0"/>
          <c:showVal val="0"/>
          <c:showCatName val="0"/>
          <c:showSerName val="0"/>
          <c:showPercent val="0"/>
          <c:showBubbleSize val="0"/>
        </c:dLbls>
        <c:marker val="1"/>
        <c:smooth val="0"/>
        <c:axId val="1645733919"/>
        <c:axId val="1645736799"/>
        <c:extLst>
          <c:ext xmlns:c15="http://schemas.microsoft.com/office/drawing/2012/chart" uri="{02D57815-91ED-43cb-92C2-25804820EDAC}">
            <c15:filteredLineSeries>
              <c15:ser>
                <c:idx val="2"/>
                <c:order val="2"/>
                <c:tx>
                  <c:strRef>
                    <c:extLst>
                      <c:ext uri="{02D57815-91ED-43cb-92C2-25804820EDAC}">
                        <c15:formulaRef>
                          <c15:sqref>'Comercio vehiculos'!$K$85</c15:sqref>
                        </c15:formulaRef>
                      </c:ext>
                    </c:extLst>
                    <c:strCache>
                      <c:ptCount val="1"/>
                      <c:pt idx="0">
                        <c:v>Colombia</c:v>
                      </c:pt>
                    </c:strCache>
                  </c:strRef>
                </c:tx>
                <c:spPr>
                  <a:ln w="38100" cap="rnd">
                    <a:solidFill>
                      <a:srgbClr val="0C94D1"/>
                    </a:solidFill>
                    <a:round/>
                  </a:ln>
                  <a:effectLst/>
                </c:spPr>
                <c:marker>
                  <c:symbol val="none"/>
                </c:marker>
                <c:dLbls>
                  <c:dLbl>
                    <c:idx val="2"/>
                    <c:layout>
                      <c:manualLayout>
                        <c:x val="-4.6929394910119699E-3"/>
                        <c:y val="6.0301147469974066E-2"/>
                      </c:manualLayout>
                    </c:layout>
                    <c:showLegendKey val="0"/>
                    <c:showVal val="1"/>
                    <c:showCatName val="0"/>
                    <c:showSerName val="0"/>
                    <c:showPercent val="0"/>
                    <c:showBubbleSize val="0"/>
                    <c:extLst>
                      <c:ext uri="{CE6537A1-D6FC-4f65-9D91-7224C49458BB}"/>
                      <c:ext xmlns:c16="http://schemas.microsoft.com/office/drawing/2014/chart" uri="{C3380CC4-5D6E-409C-BE32-E72D297353CC}">
                        <c16:uniqueId val="{00000004-938E-43DC-978D-85F9E1639920}"/>
                      </c:ext>
                    </c:extLst>
                  </c:dLbl>
                  <c:dLbl>
                    <c:idx val="4"/>
                    <c:layout>
                      <c:manualLayout>
                        <c:x val="1.0950192145694348E-2"/>
                        <c:y val="2.1927689989081477E-2"/>
                      </c:manualLayout>
                    </c:layout>
                    <c:showLegendKey val="0"/>
                    <c:showVal val="1"/>
                    <c:showCatName val="0"/>
                    <c:showSerName val="0"/>
                    <c:showPercent val="0"/>
                    <c:showBubbleSize val="0"/>
                    <c:extLst>
                      <c:ext uri="{CE6537A1-D6FC-4f65-9D91-7224C49458BB}"/>
                      <c:ext xmlns:c16="http://schemas.microsoft.com/office/drawing/2014/chart" uri="{C3380CC4-5D6E-409C-BE32-E72D297353CC}">
                        <c16:uniqueId val="{00000000-6084-4767-9EB3-1BFDC26D5DFB}"/>
                      </c:ext>
                    </c:extLst>
                  </c:dLbl>
                  <c:dLbl>
                    <c:idx val="5"/>
                    <c:layout>
                      <c:manualLayout>
                        <c:x val="-1.1471497347201751E-16"/>
                        <c:y val="2.4668651237716662E-2"/>
                      </c:manualLayout>
                    </c:layout>
                    <c:showLegendKey val="0"/>
                    <c:showVal val="1"/>
                    <c:showCatName val="0"/>
                    <c:showSerName val="0"/>
                    <c:showPercent val="0"/>
                    <c:showBubbleSize val="0"/>
                    <c:extLst>
                      <c:ext uri="{CE6537A1-D6FC-4f65-9D91-7224C49458BB}"/>
                      <c:ext xmlns:c16="http://schemas.microsoft.com/office/drawing/2014/chart" uri="{C3380CC4-5D6E-409C-BE32-E72D297353CC}">
                        <c16:uniqueId val="{00000001-6084-4767-9EB3-1BFDC26D5DFB}"/>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rgbClr val="0C94D1"/>
                          </a:solidFill>
                          <a:latin typeface="ITC Kabel" panose="02000503000000000000" pitchFamily="50" charset="0"/>
                          <a:ea typeface="+mn-ea"/>
                          <a:cs typeface="+mn-cs"/>
                        </a:defRPr>
                      </a:pPr>
                      <a:endParaRPr lang="es-CO"/>
                    </a:p>
                  </c:txPr>
                  <c:showLegendKey val="0"/>
                  <c:showVal val="1"/>
                  <c:showCatName val="0"/>
                  <c:showSerName val="0"/>
                  <c:showPercent val="0"/>
                  <c:showBubbleSize val="0"/>
                  <c:showLeaderLines val="0"/>
                  <c:extLst>
                    <c:ext uri="{CE6537A1-D6FC-4f65-9D91-7224C49458BB}">
                      <c15:showLeaderLines val="0"/>
                    </c:ext>
                  </c:extLst>
                </c:dLbls>
                <c:cat>
                  <c:strRef>
                    <c:extLst>
                      <c:ext uri="{02D57815-91ED-43cb-92C2-25804820EDAC}">
                        <c15:formulaRef>
                          <c15:sqref>'Comercio vehiculos'!$H$86:$H$91</c15:sqref>
                        </c15:formulaRef>
                      </c:ext>
                    </c:extLst>
                    <c:strCache>
                      <c:ptCount val="6"/>
                      <c:pt idx="0">
                        <c:v>2019</c:v>
                      </c:pt>
                      <c:pt idx="1">
                        <c:v>2020</c:v>
                      </c:pt>
                      <c:pt idx="2">
                        <c:v>2021</c:v>
                      </c:pt>
                      <c:pt idx="3">
                        <c:v>2022</c:v>
                      </c:pt>
                      <c:pt idx="4">
                        <c:v>2023</c:v>
                      </c:pt>
                      <c:pt idx="5">
                        <c:v>2024*</c:v>
                      </c:pt>
                    </c:strCache>
                  </c:strRef>
                </c:cat>
                <c:val>
                  <c:numRef>
                    <c:extLst>
                      <c:ext uri="{02D57815-91ED-43cb-92C2-25804820EDAC}">
                        <c15:formulaRef>
                          <c15:sqref>'Comercio vehiculos'!$K$86:$K$91</c15:sqref>
                        </c15:formulaRef>
                      </c:ext>
                    </c:extLst>
                    <c:numCache>
                      <c:formatCode>0.0</c:formatCode>
                      <c:ptCount val="6"/>
                      <c:pt idx="0">
                        <c:v>7.4235736870768232</c:v>
                      </c:pt>
                      <c:pt idx="1">
                        <c:v>-28.726165254237291</c:v>
                      </c:pt>
                      <c:pt idx="2">
                        <c:v>32.877897564108679</c:v>
                      </c:pt>
                      <c:pt idx="3">
                        <c:v>4.796868134063037</c:v>
                      </c:pt>
                      <c:pt idx="4">
                        <c:v>-29.014477506118062</c:v>
                      </c:pt>
                      <c:pt idx="5">
                        <c:v>-1.9946782870254309</c:v>
                      </c:pt>
                    </c:numCache>
                  </c:numRef>
                </c:val>
                <c:smooth val="1"/>
                <c:extLst>
                  <c:ext xmlns:c16="http://schemas.microsoft.com/office/drawing/2014/chart" uri="{C3380CC4-5D6E-409C-BE32-E72D297353CC}">
                    <c16:uniqueId val="{00000001-938E-43DC-978D-85F9E1639920}"/>
                  </c:ext>
                </c:extLst>
              </c15:ser>
            </c15:filteredLineSeries>
          </c:ext>
        </c:extLst>
      </c:lineChart>
      <c:catAx>
        <c:axId val="164573487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ITC Kabel" panose="02000503000000000000" pitchFamily="50" charset="0"/>
                <a:ea typeface="+mn-ea"/>
                <a:cs typeface="+mn-cs"/>
              </a:defRPr>
            </a:pPr>
            <a:endParaRPr lang="es-CO"/>
          </a:p>
        </c:txPr>
        <c:crossAx val="1645737279"/>
        <c:crosses val="autoZero"/>
        <c:auto val="1"/>
        <c:lblAlgn val="ctr"/>
        <c:lblOffset val="100"/>
        <c:noMultiLvlLbl val="0"/>
      </c:catAx>
      <c:valAx>
        <c:axId val="1645737279"/>
        <c:scaling>
          <c:orientation val="minMax"/>
          <c:max val="30000"/>
        </c:scaling>
        <c:delete val="0"/>
        <c:axPos val="l"/>
        <c:numFmt formatCode="#,##0" sourceLinked="0"/>
        <c:majorTickMark val="none"/>
        <c:minorTickMark val="none"/>
        <c:tickLblPos val="nextTo"/>
        <c:spPr>
          <a:noFill/>
          <a:ln>
            <a:solidFill>
              <a:schemeClr val="bg1">
                <a:lumMod val="75000"/>
              </a:schemeClr>
            </a:solid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ITC Kabel" panose="02000503000000000000" pitchFamily="50" charset="0"/>
                <a:ea typeface="+mn-ea"/>
                <a:cs typeface="+mn-cs"/>
              </a:defRPr>
            </a:pPr>
            <a:endParaRPr lang="es-CO"/>
          </a:p>
        </c:txPr>
        <c:crossAx val="1645734879"/>
        <c:crosses val="autoZero"/>
        <c:crossBetween val="between"/>
      </c:valAx>
      <c:valAx>
        <c:axId val="1645736799"/>
        <c:scaling>
          <c:orientation val="minMax"/>
          <c:min val="-100"/>
        </c:scaling>
        <c:delete val="0"/>
        <c:axPos val="r"/>
        <c:numFmt formatCode="0" sourceLinked="0"/>
        <c:majorTickMark val="out"/>
        <c:minorTickMark val="none"/>
        <c:tickLblPos val="nextTo"/>
        <c:spPr>
          <a:noFill/>
          <a:ln>
            <a:solidFill>
              <a:schemeClr val="bg1">
                <a:lumMod val="75000"/>
              </a:schemeClr>
            </a:solid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ITC Kabel" panose="02000503000000000000" pitchFamily="50" charset="0"/>
                <a:ea typeface="+mn-ea"/>
                <a:cs typeface="+mn-cs"/>
              </a:defRPr>
            </a:pPr>
            <a:endParaRPr lang="es-CO"/>
          </a:p>
        </c:txPr>
        <c:crossAx val="1645733919"/>
        <c:crosses val="max"/>
        <c:crossBetween val="between"/>
      </c:valAx>
      <c:catAx>
        <c:axId val="1645733919"/>
        <c:scaling>
          <c:orientation val="minMax"/>
        </c:scaling>
        <c:delete val="1"/>
        <c:axPos val="b"/>
        <c:numFmt formatCode="General" sourceLinked="1"/>
        <c:majorTickMark val="out"/>
        <c:minorTickMark val="none"/>
        <c:tickLblPos val="nextTo"/>
        <c:crossAx val="1645736799"/>
        <c:crosses val="autoZero"/>
        <c:auto val="1"/>
        <c:lblAlgn val="ctr"/>
        <c:lblOffset val="100"/>
        <c:noMultiLvlLbl val="0"/>
      </c:catAx>
      <c:spPr>
        <a:noFill/>
        <a:ln>
          <a:noFill/>
        </a:ln>
        <a:effectLst/>
      </c:spPr>
    </c:plotArea>
    <c:legend>
      <c:legendPos val="b"/>
      <c:layout>
        <c:manualLayout>
          <c:xMode val="edge"/>
          <c:yMode val="edge"/>
          <c:x val="0.27349490594351544"/>
          <c:y val="0.92435723919160206"/>
          <c:w val="0.45301006493870416"/>
          <c:h val="6.7419877062492403E-2"/>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ITC Kabel" panose="02000503000000000000" pitchFamily="50" charset="0"/>
              <a:ea typeface="+mn-ea"/>
              <a:cs typeface="+mn-cs"/>
            </a:defRPr>
          </a:pPr>
          <a:endParaRPr lang="es-CO"/>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200">
          <a:latin typeface="ITC Kabel" panose="02000503000000000000" pitchFamily="50" charset="0"/>
        </a:defRPr>
      </a:pPr>
      <a:endParaRPr lang="es-CO"/>
    </a:p>
  </c:txPr>
  <c:externalData r:id="rId3">
    <c:autoUpdate val="0"/>
  </c:externalData>
</c:chartSpace>
</file>

<file path=ppt/charts/chart3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MX"/>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1460685736244329E-2"/>
          <c:y val="0.19037618901295161"/>
          <c:w val="0.79197441103634392"/>
          <c:h val="0.63220240934810767"/>
        </c:manualLayout>
      </c:layout>
      <c:barChart>
        <c:barDir val="col"/>
        <c:grouping val="stacked"/>
        <c:varyColors val="0"/>
        <c:ser>
          <c:idx val="0"/>
          <c:order val="0"/>
          <c:tx>
            <c:strRef>
              <c:f>Construcción!$C$3</c:f>
              <c:strCache>
                <c:ptCount val="1"/>
                <c:pt idx="0">
                  <c:v>Unidades VIS</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ITC Kabel" panose="02000503000000000000" pitchFamily="50" charset="0"/>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Construcción!$B$5:$B$10</c:f>
              <c:strCache>
                <c:ptCount val="6"/>
                <c:pt idx="0">
                  <c:v>2019</c:v>
                </c:pt>
                <c:pt idx="1">
                  <c:v>2020</c:v>
                </c:pt>
                <c:pt idx="2">
                  <c:v>2021</c:v>
                </c:pt>
                <c:pt idx="3">
                  <c:v>2022</c:v>
                </c:pt>
                <c:pt idx="4">
                  <c:v>2023</c:v>
                </c:pt>
                <c:pt idx="5">
                  <c:v>2024*</c:v>
                </c:pt>
              </c:strCache>
              <c:extLst/>
            </c:strRef>
          </c:cat>
          <c:val>
            <c:numRef>
              <c:f>Construcción!$C$5:$C$10</c:f>
              <c:numCache>
                <c:formatCode>_(* #,##0_);_(* \(#,##0\);_(* "-"??_);_(@_)</c:formatCode>
                <c:ptCount val="6"/>
                <c:pt idx="0">
                  <c:v>5216</c:v>
                </c:pt>
                <c:pt idx="1">
                  <c:v>7884</c:v>
                </c:pt>
                <c:pt idx="2">
                  <c:v>9499</c:v>
                </c:pt>
                <c:pt idx="3">
                  <c:v>12570</c:v>
                </c:pt>
                <c:pt idx="4">
                  <c:v>11116</c:v>
                </c:pt>
                <c:pt idx="5">
                  <c:v>10387</c:v>
                </c:pt>
              </c:numCache>
              <c:extLst/>
            </c:numRef>
          </c:val>
          <c:extLst>
            <c:ext xmlns:c16="http://schemas.microsoft.com/office/drawing/2014/chart" uri="{C3380CC4-5D6E-409C-BE32-E72D297353CC}">
              <c16:uniqueId val="{00000000-E234-4D08-938C-BCA9416A5078}"/>
            </c:ext>
          </c:extLst>
        </c:ser>
        <c:ser>
          <c:idx val="1"/>
          <c:order val="1"/>
          <c:tx>
            <c:strRef>
              <c:f>Construcción!$D$3</c:f>
              <c:strCache>
                <c:ptCount val="1"/>
                <c:pt idx="0">
                  <c:v>Unidades No VIS</c:v>
                </c:pt>
              </c:strCache>
            </c:strRef>
          </c:tx>
          <c:spPr>
            <a:solidFill>
              <a:srgbClr val="A6CAEC"/>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rgbClr val="156082"/>
                    </a:solidFill>
                    <a:latin typeface="ITC Kabel" panose="02000503000000000000" pitchFamily="50" charset="0"/>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Construcción!$B$5:$B$10</c:f>
              <c:strCache>
                <c:ptCount val="6"/>
                <c:pt idx="0">
                  <c:v>2019</c:v>
                </c:pt>
                <c:pt idx="1">
                  <c:v>2020</c:v>
                </c:pt>
                <c:pt idx="2">
                  <c:v>2021</c:v>
                </c:pt>
                <c:pt idx="3">
                  <c:v>2022</c:v>
                </c:pt>
                <c:pt idx="4">
                  <c:v>2023</c:v>
                </c:pt>
                <c:pt idx="5">
                  <c:v>2024*</c:v>
                </c:pt>
              </c:strCache>
              <c:extLst/>
            </c:strRef>
          </c:cat>
          <c:val>
            <c:numRef>
              <c:f>Construcción!$D$5:$D$10</c:f>
              <c:numCache>
                <c:formatCode>_(* #,##0_);_(* \(#,##0\);_(* "-"??_);_(@_)</c:formatCode>
                <c:ptCount val="6"/>
                <c:pt idx="0">
                  <c:v>5207</c:v>
                </c:pt>
                <c:pt idx="1">
                  <c:v>4708</c:v>
                </c:pt>
                <c:pt idx="2">
                  <c:v>3709</c:v>
                </c:pt>
                <c:pt idx="3">
                  <c:v>3432</c:v>
                </c:pt>
                <c:pt idx="4">
                  <c:v>3265</c:v>
                </c:pt>
                <c:pt idx="5">
                  <c:v>2978</c:v>
                </c:pt>
              </c:numCache>
              <c:extLst/>
            </c:numRef>
          </c:val>
          <c:extLst>
            <c:ext xmlns:c16="http://schemas.microsoft.com/office/drawing/2014/chart" uri="{C3380CC4-5D6E-409C-BE32-E72D297353CC}">
              <c16:uniqueId val="{00000001-E234-4D08-938C-BCA9416A5078}"/>
            </c:ext>
          </c:extLst>
        </c:ser>
        <c:dLbls>
          <c:showLegendKey val="0"/>
          <c:showVal val="0"/>
          <c:showCatName val="0"/>
          <c:showSerName val="0"/>
          <c:showPercent val="0"/>
          <c:showBubbleSize val="0"/>
        </c:dLbls>
        <c:gapWidth val="70"/>
        <c:overlap val="100"/>
        <c:axId val="1759290863"/>
        <c:axId val="1759289903"/>
      </c:barChart>
      <c:lineChart>
        <c:grouping val="standard"/>
        <c:varyColors val="0"/>
        <c:dLbls>
          <c:showLegendKey val="0"/>
          <c:showVal val="0"/>
          <c:showCatName val="0"/>
          <c:showSerName val="0"/>
          <c:showPercent val="0"/>
          <c:showBubbleSize val="0"/>
        </c:dLbls>
        <c:marker val="1"/>
        <c:smooth val="0"/>
        <c:axId val="12105488"/>
        <c:axId val="12100208"/>
        <c:extLst>
          <c:ext xmlns:c15="http://schemas.microsoft.com/office/drawing/2012/chart" uri="{02D57815-91ED-43cb-92C2-25804820EDAC}">
            <c15:filteredLineSeries>
              <c15:ser>
                <c:idx val="2"/>
                <c:order val="2"/>
                <c:tx>
                  <c:strRef>
                    <c:extLst>
                      <c:ext uri="{02D57815-91ED-43cb-92C2-25804820EDAC}">
                        <c15:formulaRef>
                          <c15:sqref>Construcción!$E$3</c15:sqref>
                        </c15:formulaRef>
                      </c:ext>
                    </c:extLst>
                    <c:strCache>
                      <c:ptCount val="1"/>
                      <c:pt idx="0">
                        <c:v>Totales</c:v>
                      </c:pt>
                    </c:strCache>
                  </c:strRef>
                </c:tx>
                <c:spPr>
                  <a:ln w="28575" cap="rnd">
                    <a:solidFill>
                      <a:schemeClr val="accent6"/>
                    </a:solidFill>
                    <a:round/>
                  </a:ln>
                  <a:effectLst/>
                </c:spPr>
                <c:marker>
                  <c:symbol val="none"/>
                </c:marker>
                <c:dLbls>
                  <c:dLbl>
                    <c:idx val="3"/>
                    <c:layout>
                      <c:manualLayout>
                        <c:x val="-2.7807884739602152E-2"/>
                        <c:y val="5.8919030638127791E-2"/>
                      </c:manualLayout>
                    </c:layout>
                    <c:showLegendKey val="0"/>
                    <c:showVal val="1"/>
                    <c:showCatName val="0"/>
                    <c:showSerName val="0"/>
                    <c:showPercent val="0"/>
                    <c:showBubbleSize val="0"/>
                    <c:extLst>
                      <c:ext uri="{CE6537A1-D6FC-4f65-9D91-7224C49458BB}"/>
                      <c:ext xmlns:c16="http://schemas.microsoft.com/office/drawing/2014/chart" uri="{C3380CC4-5D6E-409C-BE32-E72D297353CC}">
                        <c16:uniqueId val="{00000005-E234-4D08-938C-BCA9416A5078}"/>
                      </c:ext>
                    </c:extLst>
                  </c:dLbl>
                  <c:dLbl>
                    <c:idx val="4"/>
                    <c:layout>
                      <c:manualLayout>
                        <c:x val="1.4559306417570202E-2"/>
                        <c:y val="2.0161587526576791E-2"/>
                      </c:manualLayout>
                    </c:layout>
                    <c:showLegendKey val="0"/>
                    <c:showVal val="1"/>
                    <c:showCatName val="0"/>
                    <c:showSerName val="0"/>
                    <c:showPercent val="0"/>
                    <c:showBubbleSize val="0"/>
                    <c:extLst>
                      <c:ext uri="{CE6537A1-D6FC-4f65-9D91-7224C49458BB}"/>
                      <c:ext xmlns:c16="http://schemas.microsoft.com/office/drawing/2014/chart" uri="{C3380CC4-5D6E-409C-BE32-E72D297353CC}">
                        <c16:uniqueId val="{00000006-E234-4D08-938C-BCA9416A5078}"/>
                      </c:ext>
                    </c:extLst>
                  </c:dLbl>
                  <c:dLbl>
                    <c:idx val="5"/>
                    <c:layout>
                      <c:manualLayout>
                        <c:x val="-2.6241434341601554E-2"/>
                        <c:y val="3.1682494684620838E-2"/>
                      </c:manualLayout>
                    </c:layout>
                    <c:showLegendKey val="0"/>
                    <c:showVal val="1"/>
                    <c:showCatName val="0"/>
                    <c:showSerName val="0"/>
                    <c:showPercent val="0"/>
                    <c:showBubbleSize val="0"/>
                    <c:extLst>
                      <c:ext uri="{CE6537A1-D6FC-4f65-9D91-7224C49458BB}"/>
                      <c:ext xmlns:c16="http://schemas.microsoft.com/office/drawing/2014/chart" uri="{C3380CC4-5D6E-409C-BE32-E72D297353CC}">
                        <c16:uniqueId val="{00000007-E234-4D08-938C-BCA9416A5078}"/>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accent6"/>
                          </a:solidFill>
                          <a:latin typeface="ITC Kabel" panose="02000503000000000000" pitchFamily="50" charset="0"/>
                          <a:ea typeface="+mn-ea"/>
                          <a:cs typeface="+mn-cs"/>
                        </a:defRPr>
                      </a:pPr>
                      <a:endParaRPr lang="es-CO"/>
                    </a:p>
                  </c:txPr>
                  <c:showLegendKey val="0"/>
                  <c:showVal val="1"/>
                  <c:showCatName val="0"/>
                  <c:showSerName val="0"/>
                  <c:showPercent val="0"/>
                  <c:showBubbleSize val="0"/>
                  <c:showLeaderLines val="0"/>
                  <c:extLst>
                    <c:ext uri="{CE6537A1-D6FC-4f65-9D91-7224C49458BB}">
                      <c15:showLeaderLines val="0"/>
                    </c:ext>
                  </c:extLst>
                </c:dLbls>
                <c:cat>
                  <c:strRef>
                    <c:extLst>
                      <c:ext uri="{02D57815-91ED-43cb-92C2-25804820EDAC}">
                        <c15:formulaRef>
                          <c15:sqref>Construcción!$B$5:$B$10</c15:sqref>
                        </c15:formulaRef>
                      </c:ext>
                    </c:extLst>
                    <c:strCache>
                      <c:ptCount val="6"/>
                      <c:pt idx="0">
                        <c:v>2019</c:v>
                      </c:pt>
                      <c:pt idx="1">
                        <c:v>2020</c:v>
                      </c:pt>
                      <c:pt idx="2">
                        <c:v>2021</c:v>
                      </c:pt>
                      <c:pt idx="3">
                        <c:v>2022</c:v>
                      </c:pt>
                      <c:pt idx="4">
                        <c:v>2023</c:v>
                      </c:pt>
                      <c:pt idx="5">
                        <c:v>2024*</c:v>
                      </c:pt>
                    </c:strCache>
                  </c:strRef>
                </c:cat>
                <c:val>
                  <c:numRef>
                    <c:extLst>
                      <c:ext uri="{02D57815-91ED-43cb-92C2-25804820EDAC}">
                        <c15:formulaRef>
                          <c15:sqref>Construcción!$E$5:$E$10</c15:sqref>
                        </c15:formulaRef>
                      </c:ext>
                    </c:extLst>
                    <c:numCache>
                      <c:formatCode>_(* #,##0_);_(* \(#,##0\);_(* "-"??_);_(@_)</c:formatCode>
                      <c:ptCount val="6"/>
                      <c:pt idx="0">
                        <c:v>10423</c:v>
                      </c:pt>
                      <c:pt idx="1">
                        <c:v>12592</c:v>
                      </c:pt>
                      <c:pt idx="2">
                        <c:v>13208</c:v>
                      </c:pt>
                      <c:pt idx="3">
                        <c:v>16002</c:v>
                      </c:pt>
                      <c:pt idx="4">
                        <c:v>14381</c:v>
                      </c:pt>
                      <c:pt idx="5">
                        <c:v>13365</c:v>
                      </c:pt>
                    </c:numCache>
                  </c:numRef>
                </c:val>
                <c:smooth val="1"/>
                <c:extLst>
                  <c:ext xmlns:c16="http://schemas.microsoft.com/office/drawing/2014/chart" uri="{C3380CC4-5D6E-409C-BE32-E72D297353CC}">
                    <c16:uniqueId val="{00000002-E234-4D08-938C-BCA9416A5078}"/>
                  </c:ext>
                </c:extLst>
              </c15:ser>
            </c15:filteredLineSeries>
            <c15:filteredLineSeries>
              <c15:ser>
                <c:idx val="3"/>
                <c:order val="3"/>
                <c:tx>
                  <c:strRef>
                    <c:extLst xmlns:c15="http://schemas.microsoft.com/office/drawing/2012/chart">
                      <c:ext xmlns:c15="http://schemas.microsoft.com/office/drawing/2012/chart" uri="{02D57815-91ED-43cb-92C2-25804820EDAC}">
                        <c15:formulaRef>
                          <c15:sqref>Construcción!$F$3</c15:sqref>
                        </c15:formulaRef>
                      </c:ext>
                    </c:extLst>
                    <c:strCache>
                      <c:ptCount val="1"/>
                      <c:pt idx="0">
                        <c:v>Variación Vis</c:v>
                      </c:pt>
                    </c:strCache>
                  </c:strRef>
                </c:tx>
                <c:spPr>
                  <a:ln w="28575" cap="rnd">
                    <a:solidFill>
                      <a:srgbClr val="0C94D1"/>
                    </a:solidFill>
                    <a:round/>
                  </a:ln>
                  <a:effectLst/>
                </c:spPr>
                <c:marker>
                  <c:symbol val="none"/>
                </c:marker>
                <c:dLbls>
                  <c:dLbl>
                    <c:idx val="0"/>
                    <c:layout>
                      <c:manualLayout>
                        <c:x val="-2.0383028984598432E-2"/>
                        <c:y val="-2.880226789510985E-2"/>
                      </c:manualLayout>
                    </c:layout>
                    <c:showLegendKey val="0"/>
                    <c:showVal val="1"/>
                    <c:showCatName val="0"/>
                    <c:showSerName val="0"/>
                    <c:showPercent val="0"/>
                    <c:showBubbleSize val="0"/>
                    <c:extLst xmlns:c15="http://schemas.microsoft.com/office/drawing/2012/chart">
                      <c:ext xmlns:c15="http://schemas.microsoft.com/office/drawing/2012/chart" uri="{CE6537A1-D6FC-4f65-9D91-7224C49458BB}"/>
                      <c:ext xmlns:c16="http://schemas.microsoft.com/office/drawing/2014/chart" uri="{C3380CC4-5D6E-409C-BE32-E72D297353CC}">
                        <c16:uniqueId val="{00000009-E234-4D08-938C-BCA9416A5078}"/>
                      </c:ext>
                    </c:extLst>
                  </c:dLbl>
                  <c:dLbl>
                    <c:idx val="1"/>
                    <c:layout>
                      <c:manualLayout>
                        <c:x val="-7.2796532087852075E-3"/>
                        <c:y val="2.5922041105598759E-2"/>
                      </c:manualLayout>
                    </c:layout>
                    <c:showLegendKey val="0"/>
                    <c:showVal val="1"/>
                    <c:showCatName val="0"/>
                    <c:showSerName val="0"/>
                    <c:showPercent val="0"/>
                    <c:showBubbleSize val="0"/>
                    <c:extLst xmlns:c15="http://schemas.microsoft.com/office/drawing/2012/chart">
                      <c:ext xmlns:c15="http://schemas.microsoft.com/office/drawing/2012/chart" uri="{CE6537A1-D6FC-4f65-9D91-7224C49458BB}"/>
                      <c:ext xmlns:c16="http://schemas.microsoft.com/office/drawing/2014/chart" uri="{C3380CC4-5D6E-409C-BE32-E72D297353CC}">
                        <c16:uniqueId val="{0000000A-E234-4D08-938C-BCA9416A5078}"/>
                      </c:ext>
                    </c:extLst>
                  </c:dLbl>
                  <c:dLbl>
                    <c:idx val="2"/>
                    <c:layout>
                      <c:manualLayout>
                        <c:x val="-5.3383506840264718E-17"/>
                        <c:y val="4.6083628632175765E-2"/>
                      </c:manualLayout>
                    </c:layout>
                    <c:showLegendKey val="0"/>
                    <c:showVal val="1"/>
                    <c:showCatName val="0"/>
                    <c:showSerName val="0"/>
                    <c:showPercent val="0"/>
                    <c:showBubbleSize val="0"/>
                    <c:extLst xmlns:c15="http://schemas.microsoft.com/office/drawing/2012/chart">
                      <c:ext xmlns:c15="http://schemas.microsoft.com/office/drawing/2012/chart" uri="{CE6537A1-D6FC-4f65-9D91-7224C49458BB}"/>
                      <c:ext xmlns:c16="http://schemas.microsoft.com/office/drawing/2014/chart" uri="{C3380CC4-5D6E-409C-BE32-E72D297353CC}">
                        <c16:uniqueId val="{0000000B-E234-4D08-938C-BCA9416A5078}"/>
                      </c:ext>
                    </c:extLst>
                  </c:dLbl>
                  <c:dLbl>
                    <c:idx val="3"/>
                    <c:layout>
                      <c:manualLayout>
                        <c:x val="1.5923524892917446E-2"/>
                        <c:y val="-3.8660807937632886E-3"/>
                      </c:manualLayout>
                    </c:layout>
                    <c:showLegendKey val="0"/>
                    <c:showVal val="1"/>
                    <c:showCatName val="0"/>
                    <c:showSerName val="0"/>
                    <c:showPercent val="0"/>
                    <c:showBubbleSize val="0"/>
                    <c:extLst xmlns:c15="http://schemas.microsoft.com/office/drawing/2012/chart">
                      <c:ext xmlns:c15="http://schemas.microsoft.com/office/drawing/2012/chart" uri="{CE6537A1-D6FC-4f65-9D91-7224C49458BB}"/>
                      <c:ext xmlns:c16="http://schemas.microsoft.com/office/drawing/2014/chart" uri="{C3380CC4-5D6E-409C-BE32-E72D297353CC}">
                        <c16:uniqueId val="{00000004-E234-4D08-938C-BCA9416A5078}"/>
                      </c:ext>
                    </c:extLst>
                  </c:dLbl>
                  <c:dLbl>
                    <c:idx val="4"/>
                    <c:layout>
                      <c:manualLayout>
                        <c:x val="-2.0591148535027949E-2"/>
                        <c:y val="-2.880226789510985E-2"/>
                      </c:manualLayout>
                    </c:layout>
                    <c:showLegendKey val="0"/>
                    <c:showVal val="1"/>
                    <c:showCatName val="0"/>
                    <c:showSerName val="0"/>
                    <c:showPercent val="0"/>
                    <c:showBubbleSize val="0"/>
                    <c:extLst xmlns:c15="http://schemas.microsoft.com/office/drawing/2012/chart">
                      <c:ext xmlns:c15="http://schemas.microsoft.com/office/drawing/2012/chart" uri="{CE6537A1-D6FC-4f65-9D91-7224C49458BB}"/>
                      <c:ext xmlns:c16="http://schemas.microsoft.com/office/drawing/2014/chart" uri="{C3380CC4-5D6E-409C-BE32-E72D297353CC}">
                        <c16:uniqueId val="{0000000C-E234-4D08-938C-BCA9416A5078}"/>
                      </c:ext>
                    </c:extLst>
                  </c:dLbl>
                  <c:dLbl>
                    <c:idx val="5"/>
                    <c:layout>
                      <c:manualLayout>
                        <c:x val="-2.9881842828861246E-2"/>
                        <c:y val="2.880226789510985E-2"/>
                      </c:manualLayout>
                    </c:layout>
                    <c:showLegendKey val="0"/>
                    <c:showVal val="1"/>
                    <c:showCatName val="0"/>
                    <c:showSerName val="0"/>
                    <c:showPercent val="0"/>
                    <c:showBubbleSize val="0"/>
                    <c:extLst xmlns:c15="http://schemas.microsoft.com/office/drawing/2012/chart">
                      <c:ext xmlns:c15="http://schemas.microsoft.com/office/drawing/2012/chart" uri="{CE6537A1-D6FC-4f65-9D91-7224C49458BB}"/>
                      <c:ext xmlns:c16="http://schemas.microsoft.com/office/drawing/2014/chart" uri="{C3380CC4-5D6E-409C-BE32-E72D297353CC}">
                        <c16:uniqueId val="{00000008-E234-4D08-938C-BCA9416A5078}"/>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rgbClr val="0C94D1"/>
                          </a:solidFill>
                          <a:latin typeface="ITC Kabel" panose="02000503000000000000" pitchFamily="50" charset="0"/>
                          <a:ea typeface="+mn-ea"/>
                          <a:cs typeface="+mn-cs"/>
                        </a:defRPr>
                      </a:pPr>
                      <a:endParaRPr lang="es-CO"/>
                    </a:p>
                  </c:txPr>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0"/>
                    </c:ext>
                  </c:extLst>
                </c:dLbls>
                <c:cat>
                  <c:strRef>
                    <c:extLst xmlns:c15="http://schemas.microsoft.com/office/drawing/2012/chart">
                      <c:ext xmlns:c15="http://schemas.microsoft.com/office/drawing/2012/chart" uri="{02D57815-91ED-43cb-92C2-25804820EDAC}">
                        <c15:formulaRef>
                          <c15:sqref>Construcción!$B$5:$B$10</c15:sqref>
                        </c15:formulaRef>
                      </c:ext>
                    </c:extLst>
                    <c:strCache>
                      <c:ptCount val="6"/>
                      <c:pt idx="0">
                        <c:v>2019</c:v>
                      </c:pt>
                      <c:pt idx="1">
                        <c:v>2020</c:v>
                      </c:pt>
                      <c:pt idx="2">
                        <c:v>2021</c:v>
                      </c:pt>
                      <c:pt idx="3">
                        <c:v>2022</c:v>
                      </c:pt>
                      <c:pt idx="4">
                        <c:v>2023</c:v>
                      </c:pt>
                      <c:pt idx="5">
                        <c:v>2024*</c:v>
                      </c:pt>
                    </c:strCache>
                  </c:strRef>
                </c:cat>
                <c:val>
                  <c:numRef>
                    <c:extLst xmlns:c15="http://schemas.microsoft.com/office/drawing/2012/chart">
                      <c:ext xmlns:c15="http://schemas.microsoft.com/office/drawing/2012/chart" uri="{02D57815-91ED-43cb-92C2-25804820EDAC}">
                        <c15:formulaRef>
                          <c15:sqref>Construcción!$F$5:$F$10</c15:sqref>
                        </c15:formulaRef>
                      </c:ext>
                    </c:extLst>
                    <c:numCache>
                      <c:formatCode>0.0</c:formatCode>
                      <c:ptCount val="6"/>
                      <c:pt idx="0">
                        <c:v>20.10131245682707</c:v>
                      </c:pt>
                      <c:pt idx="1">
                        <c:v>51.150306748466257</c:v>
                      </c:pt>
                      <c:pt idx="2">
                        <c:v>20.484525621511928</c:v>
                      </c:pt>
                      <c:pt idx="3">
                        <c:v>32.329718917780824</c:v>
                      </c:pt>
                      <c:pt idx="4">
                        <c:v>-11.567223548130467</c:v>
                      </c:pt>
                      <c:pt idx="5">
                        <c:v>-8.7819443224730005</c:v>
                      </c:pt>
                    </c:numCache>
                  </c:numRef>
                </c:val>
                <c:smooth val="1"/>
                <c:extLst xmlns:c15="http://schemas.microsoft.com/office/drawing/2012/chart">
                  <c:ext xmlns:c16="http://schemas.microsoft.com/office/drawing/2014/chart" uri="{C3380CC4-5D6E-409C-BE32-E72D297353CC}">
                    <c16:uniqueId val="{00000003-E234-4D08-938C-BCA9416A5078}"/>
                  </c:ext>
                </c:extLst>
              </c15:ser>
            </c15:filteredLineSeries>
          </c:ext>
        </c:extLst>
      </c:lineChart>
      <c:catAx>
        <c:axId val="1759290863"/>
        <c:scaling>
          <c:orientation val="minMax"/>
        </c:scaling>
        <c:delete val="0"/>
        <c:axPos val="b"/>
        <c:numFmt formatCode="General" sourceLinked="1"/>
        <c:majorTickMark val="none"/>
        <c:minorTickMark val="none"/>
        <c:tickLblPos val="nextTo"/>
        <c:spPr>
          <a:noFill/>
          <a:ln w="9525" cap="flat" cmpd="sng" algn="ctr">
            <a:solidFill>
              <a:schemeClr val="bg1">
                <a:lumMod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ITC Kabel" panose="02000503000000000000" pitchFamily="50" charset="0"/>
                <a:ea typeface="+mn-ea"/>
                <a:cs typeface="+mn-cs"/>
              </a:defRPr>
            </a:pPr>
            <a:endParaRPr lang="es-CO"/>
          </a:p>
        </c:txPr>
        <c:crossAx val="1759289903"/>
        <c:crosses val="autoZero"/>
        <c:auto val="1"/>
        <c:lblAlgn val="ctr"/>
        <c:lblOffset val="100"/>
        <c:noMultiLvlLbl val="0"/>
      </c:catAx>
      <c:valAx>
        <c:axId val="1759289903"/>
        <c:scaling>
          <c:orientation val="minMax"/>
        </c:scaling>
        <c:delete val="0"/>
        <c:axPos val="l"/>
        <c:numFmt formatCode="#,##0" sourceLinked="0"/>
        <c:majorTickMark val="none"/>
        <c:minorTickMark val="none"/>
        <c:tickLblPos val="nextTo"/>
        <c:spPr>
          <a:noFill/>
          <a:ln>
            <a:solidFill>
              <a:schemeClr val="bg1">
                <a:lumMod val="85000"/>
              </a:schemeClr>
            </a:solid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ITC Kabel" panose="02000503000000000000" pitchFamily="50" charset="0"/>
                <a:ea typeface="+mn-ea"/>
                <a:cs typeface="+mn-cs"/>
              </a:defRPr>
            </a:pPr>
            <a:endParaRPr lang="es-CO"/>
          </a:p>
        </c:txPr>
        <c:crossAx val="1759290863"/>
        <c:crosses val="autoZero"/>
        <c:crossBetween val="between"/>
        <c:majorUnit val="5000"/>
      </c:valAx>
      <c:valAx>
        <c:axId val="12100208"/>
        <c:scaling>
          <c:orientation val="minMax"/>
          <c:max val="80"/>
        </c:scaling>
        <c:delete val="0"/>
        <c:axPos val="r"/>
        <c:title>
          <c:tx>
            <c:rich>
              <a:bodyPr rot="-5400000" spcFirstLastPara="1" vertOverflow="ellipsis" vert="horz" wrap="square" anchor="ctr" anchorCtr="1"/>
              <a:lstStyle/>
              <a:p>
                <a:pPr>
                  <a:defRPr sz="1600" b="0" i="0" u="none" strike="noStrike" kern="1200" baseline="0">
                    <a:solidFill>
                      <a:schemeClr val="bg1"/>
                    </a:solidFill>
                    <a:latin typeface="ITC Kabel" panose="02000503000000000000" pitchFamily="50" charset="0"/>
                    <a:ea typeface="+mn-ea"/>
                    <a:cs typeface="+mn-cs"/>
                  </a:defRPr>
                </a:pPr>
                <a:r>
                  <a:rPr lang="es-ES" sz="1600">
                    <a:solidFill>
                      <a:schemeClr val="bg1"/>
                    </a:solidFill>
                  </a:rPr>
                  <a:t>Variación</a:t>
                </a:r>
                <a:endParaRPr lang="es-CO" sz="1600">
                  <a:solidFill>
                    <a:schemeClr val="bg1"/>
                  </a:solidFill>
                </a:endParaRPr>
              </a:p>
            </c:rich>
          </c:tx>
          <c:layout>
            <c:manualLayout>
              <c:xMode val="edge"/>
              <c:yMode val="edge"/>
              <c:x val="0.93583181444245434"/>
              <c:y val="0.34460257973068747"/>
            </c:manualLayout>
          </c:layout>
          <c:overlay val="0"/>
          <c:spPr>
            <a:noFill/>
            <a:ln>
              <a:noFill/>
            </a:ln>
            <a:effectLst/>
          </c:spPr>
          <c:txPr>
            <a:bodyPr rot="-5400000" spcFirstLastPara="1" vertOverflow="ellipsis" vert="horz" wrap="square" anchor="ctr" anchorCtr="1"/>
            <a:lstStyle/>
            <a:p>
              <a:pPr>
                <a:defRPr sz="1600" b="0" i="0" u="none" strike="noStrike" kern="1200" baseline="0">
                  <a:solidFill>
                    <a:schemeClr val="bg1"/>
                  </a:solidFill>
                  <a:latin typeface="ITC Kabel" panose="02000503000000000000" pitchFamily="50" charset="0"/>
                  <a:ea typeface="+mn-ea"/>
                  <a:cs typeface="+mn-cs"/>
                </a:defRPr>
              </a:pPr>
              <a:endParaRPr lang="es-CO"/>
            </a:p>
          </c:txPr>
        </c:title>
        <c:numFmt formatCode="0.0" sourceLinked="1"/>
        <c:majorTickMark val="out"/>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bg1"/>
                </a:solidFill>
                <a:latin typeface="ITC Kabel" panose="02000503000000000000" pitchFamily="50" charset="0"/>
                <a:ea typeface="+mn-ea"/>
                <a:cs typeface="+mn-cs"/>
              </a:defRPr>
            </a:pPr>
            <a:endParaRPr lang="es-CO"/>
          </a:p>
        </c:txPr>
        <c:crossAx val="12105488"/>
        <c:crosses val="max"/>
        <c:crossBetween val="between"/>
      </c:valAx>
      <c:catAx>
        <c:axId val="12105488"/>
        <c:scaling>
          <c:orientation val="minMax"/>
        </c:scaling>
        <c:delete val="1"/>
        <c:axPos val="b"/>
        <c:numFmt formatCode="General" sourceLinked="1"/>
        <c:majorTickMark val="out"/>
        <c:minorTickMark val="none"/>
        <c:tickLblPos val="nextTo"/>
        <c:crossAx val="12100208"/>
        <c:crosses val="autoZero"/>
        <c:auto val="1"/>
        <c:lblAlgn val="ctr"/>
        <c:lblOffset val="100"/>
        <c:noMultiLvlLbl val="0"/>
      </c:catAx>
      <c:spPr>
        <a:noFill/>
        <a:ln>
          <a:noFill/>
        </a:ln>
        <a:effectLst/>
      </c:spPr>
    </c:plotArea>
    <c:legend>
      <c:legendPos val="b"/>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ITC Kabel" panose="02000503000000000000" pitchFamily="50" charset="0"/>
              <a:ea typeface="+mn-ea"/>
              <a:cs typeface="+mn-cs"/>
            </a:defRPr>
          </a:pPr>
          <a:endParaRPr lang="es-CO"/>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ITC Kabel" panose="02000503000000000000" pitchFamily="50" charset="0"/>
        </a:defRPr>
      </a:pPr>
      <a:endParaRPr lang="es-CO"/>
    </a:p>
  </c:txPr>
  <c:externalData r:id="rId3">
    <c:autoUpdate val="0"/>
  </c:externalData>
</c:chartSpace>
</file>

<file path=ppt/charts/chart3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MX"/>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051264993867325"/>
          <c:y val="0.13655722182849039"/>
          <c:w val="0.80095426183695106"/>
          <c:h val="0.66419345145287034"/>
        </c:manualLayout>
      </c:layout>
      <c:barChart>
        <c:barDir val="col"/>
        <c:grouping val="stacked"/>
        <c:varyColors val="0"/>
        <c:ser>
          <c:idx val="0"/>
          <c:order val="0"/>
          <c:tx>
            <c:strRef>
              <c:f>Construcción!$C$17</c:f>
              <c:strCache>
                <c:ptCount val="1"/>
                <c:pt idx="0">
                  <c:v>Unidades VIS</c:v>
                </c:pt>
              </c:strCache>
            </c:strRef>
          </c:tx>
          <c:spPr>
            <a:solidFill>
              <a:srgbClr val="15608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ITC Kabel" panose="02000503000000000000" pitchFamily="50" charset="0"/>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Construcción!$B$18:$B$24</c:f>
              <c:strCache>
                <c:ptCount val="6"/>
                <c:pt idx="0">
                  <c:v>2019</c:v>
                </c:pt>
                <c:pt idx="1">
                  <c:v>2020</c:v>
                </c:pt>
                <c:pt idx="2">
                  <c:v>2021</c:v>
                </c:pt>
                <c:pt idx="3">
                  <c:v>2022</c:v>
                </c:pt>
                <c:pt idx="4">
                  <c:v>2023</c:v>
                </c:pt>
                <c:pt idx="5">
                  <c:v>2024*</c:v>
                </c:pt>
              </c:strCache>
              <c:extLst/>
            </c:strRef>
          </c:cat>
          <c:val>
            <c:numRef>
              <c:f>Construcción!$C$18:$C$24</c:f>
              <c:numCache>
                <c:formatCode>_(* #,##0_);_(* \(#,##0\);_(* "-"??_);_(@_)</c:formatCode>
                <c:ptCount val="6"/>
                <c:pt idx="0">
                  <c:v>13633</c:v>
                </c:pt>
                <c:pt idx="1">
                  <c:v>14748</c:v>
                </c:pt>
                <c:pt idx="2">
                  <c:v>20466</c:v>
                </c:pt>
                <c:pt idx="3">
                  <c:v>20818</c:v>
                </c:pt>
                <c:pt idx="4">
                  <c:v>7645</c:v>
                </c:pt>
                <c:pt idx="5">
                  <c:v>5330</c:v>
                </c:pt>
              </c:numCache>
              <c:extLst/>
            </c:numRef>
          </c:val>
          <c:extLst>
            <c:ext xmlns:c16="http://schemas.microsoft.com/office/drawing/2014/chart" uri="{C3380CC4-5D6E-409C-BE32-E72D297353CC}">
              <c16:uniqueId val="{00000001-CB22-4B24-8150-0D10A5D592D4}"/>
            </c:ext>
          </c:extLst>
        </c:ser>
        <c:ser>
          <c:idx val="1"/>
          <c:order val="1"/>
          <c:tx>
            <c:strRef>
              <c:f>Construcción!$D$17</c:f>
              <c:strCache>
                <c:ptCount val="1"/>
                <c:pt idx="0">
                  <c:v>Unidades No VIS</c:v>
                </c:pt>
              </c:strCache>
            </c:strRef>
          </c:tx>
          <c:spPr>
            <a:solidFill>
              <a:srgbClr val="A6CAEC"/>
            </a:solidFill>
            <a:ln>
              <a:noFill/>
            </a:ln>
            <a:effectLst/>
          </c:spPr>
          <c:invertIfNegative val="0"/>
          <c:dLbls>
            <c:dLbl>
              <c:idx val="1"/>
              <c:layout>
                <c:manualLayout>
                  <c:x val="-6.0346696523234369E-3"/>
                  <c:y val="-5.7604535790219706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CB22-4B24-8150-0D10A5D592D4}"/>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rgbClr val="156082"/>
                    </a:solidFill>
                    <a:latin typeface="ITC Kabel" panose="02000503000000000000" pitchFamily="50" charset="0"/>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Construcción!$B$18:$B$24</c:f>
              <c:strCache>
                <c:ptCount val="6"/>
                <c:pt idx="0">
                  <c:v>2019</c:v>
                </c:pt>
                <c:pt idx="1">
                  <c:v>2020</c:v>
                </c:pt>
                <c:pt idx="2">
                  <c:v>2021</c:v>
                </c:pt>
                <c:pt idx="3">
                  <c:v>2022</c:v>
                </c:pt>
                <c:pt idx="4">
                  <c:v>2023</c:v>
                </c:pt>
                <c:pt idx="5">
                  <c:v>2024*</c:v>
                </c:pt>
              </c:strCache>
              <c:extLst/>
            </c:strRef>
          </c:cat>
          <c:val>
            <c:numRef>
              <c:f>Construcción!$D$18:$D$24</c:f>
              <c:numCache>
                <c:formatCode>_(* #,##0_);_(* \(#,##0\);_(* "-"??_);_(@_)</c:formatCode>
                <c:ptCount val="6"/>
                <c:pt idx="0">
                  <c:v>3977</c:v>
                </c:pt>
                <c:pt idx="1">
                  <c:v>3870</c:v>
                </c:pt>
                <c:pt idx="2">
                  <c:v>4464</c:v>
                </c:pt>
                <c:pt idx="3">
                  <c:v>4172</c:v>
                </c:pt>
                <c:pt idx="4">
                  <c:v>2675</c:v>
                </c:pt>
                <c:pt idx="5">
                  <c:v>1371</c:v>
                </c:pt>
              </c:numCache>
              <c:extLst/>
            </c:numRef>
          </c:val>
          <c:extLst>
            <c:ext xmlns:c16="http://schemas.microsoft.com/office/drawing/2014/chart" uri="{C3380CC4-5D6E-409C-BE32-E72D297353CC}">
              <c16:uniqueId val="{00000002-CB22-4B24-8150-0D10A5D592D4}"/>
            </c:ext>
          </c:extLst>
        </c:ser>
        <c:dLbls>
          <c:showLegendKey val="0"/>
          <c:showVal val="0"/>
          <c:showCatName val="0"/>
          <c:showSerName val="0"/>
          <c:showPercent val="0"/>
          <c:showBubbleSize val="0"/>
        </c:dLbls>
        <c:gapWidth val="70"/>
        <c:overlap val="100"/>
        <c:axId val="1759290863"/>
        <c:axId val="1759289903"/>
      </c:barChart>
      <c:lineChart>
        <c:grouping val="standard"/>
        <c:varyColors val="0"/>
        <c:dLbls>
          <c:showLegendKey val="0"/>
          <c:showVal val="0"/>
          <c:showCatName val="0"/>
          <c:showSerName val="0"/>
          <c:showPercent val="0"/>
          <c:showBubbleSize val="0"/>
        </c:dLbls>
        <c:marker val="1"/>
        <c:smooth val="0"/>
        <c:axId val="12105488"/>
        <c:axId val="12100208"/>
        <c:extLst>
          <c:ext xmlns:c15="http://schemas.microsoft.com/office/drawing/2012/chart" uri="{02D57815-91ED-43cb-92C2-25804820EDAC}">
            <c15:filteredLineSeries>
              <c15:ser>
                <c:idx val="2"/>
                <c:order val="2"/>
                <c:tx>
                  <c:strRef>
                    <c:extLst>
                      <c:ext uri="{02D57815-91ED-43cb-92C2-25804820EDAC}">
                        <c15:formulaRef>
                          <c15:sqref>Construcción!$E$17</c15:sqref>
                        </c15:formulaRef>
                      </c:ext>
                    </c:extLst>
                    <c:strCache>
                      <c:ptCount val="1"/>
                      <c:pt idx="0">
                        <c:v>Variación Vis</c:v>
                      </c:pt>
                    </c:strCache>
                  </c:strRef>
                </c:tx>
                <c:spPr>
                  <a:ln w="28575" cap="rnd">
                    <a:solidFill>
                      <a:schemeClr val="accent3"/>
                    </a:solidFill>
                    <a:round/>
                  </a:ln>
                  <a:effectLst/>
                </c:spPr>
                <c:marker>
                  <c:symbol val="none"/>
                </c:marker>
                <c:dLbls>
                  <c:dLbl>
                    <c:idx val="1"/>
                    <c:layout>
                      <c:manualLayout>
                        <c:x val="-2.1121343783132084E-2"/>
                        <c:y val="2.0032090715804394E-2"/>
                      </c:manualLayout>
                    </c:layout>
                    <c:dLblPos val="r"/>
                    <c:showLegendKey val="0"/>
                    <c:showVal val="1"/>
                    <c:showCatName val="0"/>
                    <c:showSerName val="0"/>
                    <c:showPercent val="0"/>
                    <c:showBubbleSize val="0"/>
                    <c:extLst>
                      <c:ext uri="{CE6537A1-D6FC-4f65-9D91-7224C49458BB}"/>
                      <c:ext xmlns:c16="http://schemas.microsoft.com/office/drawing/2014/chart" uri="{C3380CC4-5D6E-409C-BE32-E72D297353CC}">
                        <c16:uniqueId val="{0000000E-CB22-4B24-8150-0D10A5D592D4}"/>
                      </c:ext>
                    </c:extLst>
                  </c:dLbl>
                  <c:dLbl>
                    <c:idx val="2"/>
                    <c:layout>
                      <c:manualLayout>
                        <c:x val="-3.0173348261617185E-2"/>
                        <c:y val="2.2912317505315326E-2"/>
                      </c:manualLayout>
                    </c:layout>
                    <c:dLblPos val="r"/>
                    <c:showLegendKey val="0"/>
                    <c:showVal val="1"/>
                    <c:showCatName val="0"/>
                    <c:showSerName val="0"/>
                    <c:showPercent val="0"/>
                    <c:showBubbleSize val="0"/>
                    <c:extLst>
                      <c:ext uri="{CE6537A1-D6FC-4f65-9D91-7224C49458BB}"/>
                      <c:ext xmlns:c16="http://schemas.microsoft.com/office/drawing/2014/chart" uri="{C3380CC4-5D6E-409C-BE32-E72D297353CC}">
                        <c16:uniqueId val="{00000003-CB22-4B24-8150-0D10A5D592D4}"/>
                      </c:ext>
                    </c:extLst>
                  </c:dLbl>
                  <c:dLbl>
                    <c:idx val="4"/>
                    <c:layout>
                      <c:manualLayout>
                        <c:x val="-3.1678214307987916E-2"/>
                        <c:y val="5.4594812189936323E-2"/>
                      </c:manualLayout>
                    </c:layout>
                    <c:dLblPos val="r"/>
                    <c:showLegendKey val="0"/>
                    <c:showVal val="1"/>
                    <c:showCatName val="0"/>
                    <c:showSerName val="0"/>
                    <c:showPercent val="0"/>
                    <c:showBubbleSize val="0"/>
                    <c:extLst>
                      <c:ext uri="{CE6537A1-D6FC-4f65-9D91-7224C49458BB}"/>
                      <c:ext xmlns:c16="http://schemas.microsoft.com/office/drawing/2014/chart" uri="{C3380CC4-5D6E-409C-BE32-E72D297353CC}">
                        <c16:uniqueId val="{00000005-CB22-4B24-8150-0D10A5D592D4}"/>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accent6"/>
                          </a:solidFill>
                          <a:latin typeface="ITC Kabel" panose="02000503000000000000" pitchFamily="50" charset="0"/>
                          <a:ea typeface="+mn-ea"/>
                          <a:cs typeface="+mn-cs"/>
                        </a:defRPr>
                      </a:pPr>
                      <a:endParaRPr lang="es-CO"/>
                    </a:p>
                  </c:txPr>
                  <c:dLblPos val="t"/>
                  <c:showLegendKey val="0"/>
                  <c:showVal val="1"/>
                  <c:showCatName val="0"/>
                  <c:showSerName val="0"/>
                  <c:showPercent val="0"/>
                  <c:showBubbleSize val="0"/>
                  <c:showLeaderLines val="0"/>
                  <c:extLst>
                    <c:ext uri="{CE6537A1-D6FC-4f65-9D91-7224C49458BB}">
                      <c15:showLeaderLines val="0"/>
                    </c:ext>
                  </c:extLst>
                </c:dLbls>
                <c:cat>
                  <c:strRef>
                    <c:extLst>
                      <c:ext uri="{02D57815-91ED-43cb-92C2-25804820EDAC}">
                        <c15:formulaRef>
                          <c15:sqref>Construcción!$B$18:$B$24</c15:sqref>
                        </c15:formulaRef>
                      </c:ext>
                    </c:extLst>
                    <c:strCache>
                      <c:ptCount val="6"/>
                      <c:pt idx="0">
                        <c:v>2019</c:v>
                      </c:pt>
                      <c:pt idx="1">
                        <c:v>2020</c:v>
                      </c:pt>
                      <c:pt idx="2">
                        <c:v>2021</c:v>
                      </c:pt>
                      <c:pt idx="3">
                        <c:v>2022</c:v>
                      </c:pt>
                      <c:pt idx="4">
                        <c:v>2023</c:v>
                      </c:pt>
                      <c:pt idx="5">
                        <c:v>2024*</c:v>
                      </c:pt>
                    </c:strCache>
                  </c:strRef>
                </c:cat>
                <c:val>
                  <c:numRef>
                    <c:extLst>
                      <c:ext uri="{02D57815-91ED-43cb-92C2-25804820EDAC}">
                        <c15:formulaRef>
                          <c15:sqref>Construcción!$E$18:$E$24</c15:sqref>
                        </c15:formulaRef>
                      </c:ext>
                    </c:extLst>
                    <c:numCache>
                      <c:formatCode>0.0</c:formatCode>
                      <c:ptCount val="6"/>
                      <c:pt idx="0">
                        <c:v>39.22589869281046</c:v>
                      </c:pt>
                      <c:pt idx="1">
                        <c:v>8.1786840754052736</c:v>
                      </c:pt>
                      <c:pt idx="2">
                        <c:v>38.771358828315705</c:v>
                      </c:pt>
                      <c:pt idx="3">
                        <c:v>1.7199257304798099</c:v>
                      </c:pt>
                      <c:pt idx="4">
                        <c:v>-63.276971851282539</c:v>
                      </c:pt>
                      <c:pt idx="5">
                        <c:v>25.176139032409584</c:v>
                      </c:pt>
                    </c:numCache>
                  </c:numRef>
                </c:val>
                <c:smooth val="1"/>
                <c:extLst>
                  <c:ext xmlns:c16="http://schemas.microsoft.com/office/drawing/2014/chart" uri="{C3380CC4-5D6E-409C-BE32-E72D297353CC}">
                    <c16:uniqueId val="{00000006-CB22-4B24-8150-0D10A5D592D4}"/>
                  </c:ext>
                </c:extLst>
              </c15:ser>
            </c15:filteredLineSeries>
            <c15:filteredLineSeries>
              <c15:ser>
                <c:idx val="3"/>
                <c:order val="3"/>
                <c:tx>
                  <c:strRef>
                    <c:extLst xmlns:c15="http://schemas.microsoft.com/office/drawing/2012/chart">
                      <c:ext xmlns:c15="http://schemas.microsoft.com/office/drawing/2012/chart" uri="{02D57815-91ED-43cb-92C2-25804820EDAC}">
                        <c15:formulaRef>
                          <c15:sqref>Construcción!$F$17</c15:sqref>
                        </c15:formulaRef>
                      </c:ext>
                    </c:extLst>
                    <c:strCache>
                      <c:ptCount val="1"/>
                      <c:pt idx="0">
                        <c:v>Variación No vis</c:v>
                      </c:pt>
                    </c:strCache>
                  </c:strRef>
                </c:tx>
                <c:spPr>
                  <a:ln w="28575" cap="rnd">
                    <a:solidFill>
                      <a:schemeClr val="accent4"/>
                    </a:solidFill>
                    <a:round/>
                  </a:ln>
                  <a:effectLst/>
                </c:spPr>
                <c:marker>
                  <c:symbol val="none"/>
                </c:marker>
                <c:dLbls>
                  <c:dLbl>
                    <c:idx val="0"/>
                    <c:layout>
                      <c:manualLayout>
                        <c:x val="-3.0173348261617213E-2"/>
                        <c:y val="-2.880226789510985E-2"/>
                      </c:manualLayout>
                    </c:layout>
                    <c:showLegendKey val="0"/>
                    <c:showVal val="1"/>
                    <c:showCatName val="0"/>
                    <c:showSerName val="0"/>
                    <c:showPercent val="0"/>
                    <c:showBubbleSize val="0"/>
                    <c:extLst xmlns:c15="http://schemas.microsoft.com/office/drawing/2012/chart">
                      <c:ext xmlns:c15="http://schemas.microsoft.com/office/drawing/2012/chart" uri="{CE6537A1-D6FC-4f65-9D91-7224C49458BB}"/>
                      <c:ext xmlns:c16="http://schemas.microsoft.com/office/drawing/2014/chart" uri="{C3380CC4-5D6E-409C-BE32-E72D297353CC}">
                        <c16:uniqueId val="{00000008-CB22-4B24-8150-0D10A5D592D4}"/>
                      </c:ext>
                    </c:extLst>
                  </c:dLbl>
                  <c:dLbl>
                    <c:idx val="1"/>
                    <c:layout>
                      <c:manualLayout>
                        <c:x val="-3.6208017913940675E-2"/>
                        <c:y val="2.5922041105598866E-2"/>
                      </c:manualLayout>
                    </c:layout>
                    <c:showLegendKey val="0"/>
                    <c:showVal val="1"/>
                    <c:showCatName val="0"/>
                    <c:showSerName val="0"/>
                    <c:showPercent val="0"/>
                    <c:showBubbleSize val="0"/>
                    <c:extLst xmlns:c15="http://schemas.microsoft.com/office/drawing/2012/chart">
                      <c:ext xmlns:c15="http://schemas.microsoft.com/office/drawing/2012/chart" uri="{CE6537A1-D6FC-4f65-9D91-7224C49458BB}"/>
                      <c:ext xmlns:c16="http://schemas.microsoft.com/office/drawing/2014/chart" uri="{C3380CC4-5D6E-409C-BE32-E72D297353CC}">
                        <c16:uniqueId val="{00000009-CB22-4B24-8150-0D10A5D592D4}"/>
                      </c:ext>
                    </c:extLst>
                  </c:dLbl>
                  <c:dLbl>
                    <c:idx val="2"/>
                    <c:layout>
                      <c:manualLayout>
                        <c:x val="-2.7156013435455467E-2"/>
                        <c:y val="3.1682494684620838E-2"/>
                      </c:manualLayout>
                    </c:layout>
                    <c:showLegendKey val="0"/>
                    <c:showVal val="1"/>
                    <c:showCatName val="0"/>
                    <c:showSerName val="0"/>
                    <c:showPercent val="0"/>
                    <c:showBubbleSize val="0"/>
                    <c:extLst xmlns:c15="http://schemas.microsoft.com/office/drawing/2012/chart">
                      <c:ext xmlns:c15="http://schemas.microsoft.com/office/drawing/2012/chart" uri="{CE6537A1-D6FC-4f65-9D91-7224C49458BB}"/>
                      <c:ext xmlns:c16="http://schemas.microsoft.com/office/drawing/2014/chart" uri="{C3380CC4-5D6E-409C-BE32-E72D297353CC}">
                        <c16:uniqueId val="{0000000A-CB22-4B24-8150-0D10A5D592D4}"/>
                      </c:ext>
                    </c:extLst>
                  </c:dLbl>
                  <c:dLbl>
                    <c:idx val="3"/>
                    <c:layout>
                      <c:manualLayout>
                        <c:x val="1.659534154388945E-2"/>
                        <c:y val="1.4401133947554873E-2"/>
                      </c:manualLayout>
                    </c:layout>
                    <c:showLegendKey val="0"/>
                    <c:showVal val="1"/>
                    <c:showCatName val="0"/>
                    <c:showSerName val="0"/>
                    <c:showPercent val="0"/>
                    <c:showBubbleSize val="0"/>
                    <c:extLst xmlns:c15="http://schemas.microsoft.com/office/drawing/2012/chart">
                      <c:ext xmlns:c15="http://schemas.microsoft.com/office/drawing/2012/chart" uri="{CE6537A1-D6FC-4f65-9D91-7224C49458BB}"/>
                      <c:ext xmlns:c16="http://schemas.microsoft.com/office/drawing/2014/chart" uri="{C3380CC4-5D6E-409C-BE32-E72D297353CC}">
                        <c16:uniqueId val="{0000000B-CB22-4B24-8150-0D10A5D592D4}"/>
                      </c:ext>
                    </c:extLst>
                  </c:dLbl>
                  <c:dLbl>
                    <c:idx val="4"/>
                    <c:layout>
                      <c:manualLayout>
                        <c:x val="-2.8664680848536437E-2"/>
                        <c:y val="2.3041814316087775E-2"/>
                      </c:manualLayout>
                    </c:layout>
                    <c:showLegendKey val="0"/>
                    <c:showVal val="1"/>
                    <c:showCatName val="0"/>
                    <c:showSerName val="0"/>
                    <c:showPercent val="0"/>
                    <c:showBubbleSize val="0"/>
                    <c:extLst xmlns:c15="http://schemas.microsoft.com/office/drawing/2012/chart">
                      <c:ext xmlns:c15="http://schemas.microsoft.com/office/drawing/2012/chart" uri="{CE6537A1-D6FC-4f65-9D91-7224C49458BB}"/>
                      <c:ext xmlns:c16="http://schemas.microsoft.com/office/drawing/2014/chart" uri="{C3380CC4-5D6E-409C-BE32-E72D297353CC}">
                        <c16:uniqueId val="{0000000C-CB22-4B24-8150-0D10A5D592D4}"/>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rgbClr val="0C94D1"/>
                          </a:solidFill>
                          <a:latin typeface="ITC Kabel" panose="02000503000000000000" pitchFamily="50" charset="0"/>
                          <a:ea typeface="+mn-ea"/>
                          <a:cs typeface="+mn-cs"/>
                        </a:defRPr>
                      </a:pPr>
                      <a:endParaRPr lang="es-CO"/>
                    </a:p>
                  </c:txPr>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0"/>
                    </c:ext>
                  </c:extLst>
                </c:dLbls>
                <c:cat>
                  <c:strRef>
                    <c:extLst xmlns:c15="http://schemas.microsoft.com/office/drawing/2012/chart">
                      <c:ext xmlns:c15="http://schemas.microsoft.com/office/drawing/2012/chart" uri="{02D57815-91ED-43cb-92C2-25804820EDAC}">
                        <c15:formulaRef>
                          <c15:sqref>Construcción!$B$18:$B$24</c15:sqref>
                        </c15:formulaRef>
                      </c:ext>
                    </c:extLst>
                    <c:strCache>
                      <c:ptCount val="6"/>
                      <c:pt idx="0">
                        <c:v>2019</c:v>
                      </c:pt>
                      <c:pt idx="1">
                        <c:v>2020</c:v>
                      </c:pt>
                      <c:pt idx="2">
                        <c:v>2021</c:v>
                      </c:pt>
                      <c:pt idx="3">
                        <c:v>2022</c:v>
                      </c:pt>
                      <c:pt idx="4">
                        <c:v>2023</c:v>
                      </c:pt>
                      <c:pt idx="5">
                        <c:v>2024*</c:v>
                      </c:pt>
                    </c:strCache>
                  </c:strRef>
                </c:cat>
                <c:val>
                  <c:numRef>
                    <c:extLst xmlns:c15="http://schemas.microsoft.com/office/drawing/2012/chart">
                      <c:ext xmlns:c15="http://schemas.microsoft.com/office/drawing/2012/chart" uri="{02D57815-91ED-43cb-92C2-25804820EDAC}">
                        <c15:formulaRef>
                          <c15:sqref>Construcción!$F$18:$F$24</c15:sqref>
                        </c15:formulaRef>
                      </c:ext>
                    </c:extLst>
                    <c:numCache>
                      <c:formatCode>0.0</c:formatCode>
                      <c:ptCount val="6"/>
                      <c:pt idx="0">
                        <c:v>16.354593329432412</c:v>
                      </c:pt>
                      <c:pt idx="1">
                        <c:v>-2.6904702036711137</c:v>
                      </c:pt>
                      <c:pt idx="2">
                        <c:v>15.348837209302335</c:v>
                      </c:pt>
                      <c:pt idx="3">
                        <c:v>-6.541218637992829</c:v>
                      </c:pt>
                      <c:pt idx="4">
                        <c:v>-35.882070949185042</c:v>
                      </c:pt>
                      <c:pt idx="5">
                        <c:v>7.1093749999999956</c:v>
                      </c:pt>
                    </c:numCache>
                  </c:numRef>
                </c:val>
                <c:smooth val="1"/>
                <c:extLst xmlns:c15="http://schemas.microsoft.com/office/drawing/2012/chart">
                  <c:ext xmlns:c16="http://schemas.microsoft.com/office/drawing/2014/chart" uri="{C3380CC4-5D6E-409C-BE32-E72D297353CC}">
                    <c16:uniqueId val="{0000000D-CB22-4B24-8150-0D10A5D592D4}"/>
                  </c:ext>
                </c:extLst>
              </c15:ser>
            </c15:filteredLineSeries>
          </c:ext>
        </c:extLst>
      </c:lineChart>
      <c:catAx>
        <c:axId val="1759290863"/>
        <c:scaling>
          <c:orientation val="minMax"/>
        </c:scaling>
        <c:delete val="0"/>
        <c:axPos val="b"/>
        <c:numFmt formatCode="General" sourceLinked="1"/>
        <c:majorTickMark val="none"/>
        <c:minorTickMark val="none"/>
        <c:tickLblPos val="nextTo"/>
        <c:spPr>
          <a:noFill/>
          <a:ln w="9525" cap="flat" cmpd="sng" algn="ctr">
            <a:solidFill>
              <a:schemeClr val="bg1">
                <a:lumMod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ITC Kabel" panose="02000503000000000000" pitchFamily="50" charset="0"/>
                <a:ea typeface="+mn-ea"/>
                <a:cs typeface="+mn-cs"/>
              </a:defRPr>
            </a:pPr>
            <a:endParaRPr lang="es-CO"/>
          </a:p>
        </c:txPr>
        <c:crossAx val="1759289903"/>
        <c:crosses val="autoZero"/>
        <c:auto val="1"/>
        <c:lblAlgn val="ctr"/>
        <c:lblOffset val="100"/>
        <c:noMultiLvlLbl val="0"/>
      </c:catAx>
      <c:valAx>
        <c:axId val="1759289903"/>
        <c:scaling>
          <c:orientation val="minMax"/>
        </c:scaling>
        <c:delete val="0"/>
        <c:axPos val="l"/>
        <c:numFmt formatCode="#,##0" sourceLinked="0"/>
        <c:majorTickMark val="none"/>
        <c:minorTickMark val="none"/>
        <c:tickLblPos val="nextTo"/>
        <c:spPr>
          <a:noFill/>
          <a:ln>
            <a:solidFill>
              <a:schemeClr val="bg1">
                <a:lumMod val="85000"/>
              </a:schemeClr>
            </a:solid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ITC Kabel" panose="02000503000000000000" pitchFamily="50" charset="0"/>
                <a:ea typeface="+mn-ea"/>
                <a:cs typeface="+mn-cs"/>
              </a:defRPr>
            </a:pPr>
            <a:endParaRPr lang="es-CO"/>
          </a:p>
        </c:txPr>
        <c:crossAx val="1759290863"/>
        <c:crosses val="autoZero"/>
        <c:crossBetween val="between"/>
      </c:valAx>
      <c:valAx>
        <c:axId val="12100208"/>
        <c:scaling>
          <c:orientation val="minMax"/>
          <c:max val="80"/>
        </c:scaling>
        <c:delete val="1"/>
        <c:axPos val="r"/>
        <c:numFmt formatCode="0" sourceLinked="0"/>
        <c:majorTickMark val="out"/>
        <c:minorTickMark val="none"/>
        <c:tickLblPos val="nextTo"/>
        <c:crossAx val="12105488"/>
        <c:crosses val="max"/>
        <c:crossBetween val="between"/>
      </c:valAx>
      <c:catAx>
        <c:axId val="12105488"/>
        <c:scaling>
          <c:orientation val="minMax"/>
        </c:scaling>
        <c:delete val="1"/>
        <c:axPos val="b"/>
        <c:numFmt formatCode="General" sourceLinked="1"/>
        <c:majorTickMark val="out"/>
        <c:minorTickMark val="none"/>
        <c:tickLblPos val="nextTo"/>
        <c:crossAx val="12100208"/>
        <c:crosses val="autoZero"/>
        <c:auto val="1"/>
        <c:lblAlgn val="ctr"/>
        <c:lblOffset val="100"/>
        <c:noMultiLvlLbl val="0"/>
      </c:catAx>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ITC Kabel" panose="02000503000000000000" pitchFamily="50" charset="0"/>
              <a:ea typeface="+mn-ea"/>
              <a:cs typeface="+mn-cs"/>
            </a:defRPr>
          </a:pPr>
          <a:endParaRPr lang="es-CO"/>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ITC Kabel" panose="02000503000000000000" pitchFamily="50" charset="0"/>
        </a:defRPr>
      </a:pPr>
      <a:endParaRPr lang="es-CO"/>
    </a:p>
  </c:txPr>
  <c:externalData r:id="rId3">
    <c:autoUpdate val="0"/>
  </c:externalData>
  <c:userShapes r:id="rId4"/>
</c:chartSpace>
</file>

<file path=ppt/charts/chart3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MX"/>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3648024288005801E-2"/>
          <c:y val="3.7389813221738358E-2"/>
          <c:w val="0.8947906008063411"/>
          <c:h val="0.7973812181166452"/>
        </c:manualLayout>
      </c:layout>
      <c:lineChart>
        <c:grouping val="standard"/>
        <c:varyColors val="0"/>
        <c:ser>
          <c:idx val="2"/>
          <c:order val="2"/>
          <c:tx>
            <c:strRef>
              <c:f>Construcción!$E$31</c:f>
              <c:strCache>
                <c:ptCount val="1"/>
                <c:pt idx="0">
                  <c:v>Total</c:v>
                </c:pt>
              </c:strCache>
            </c:strRef>
          </c:tx>
          <c:spPr>
            <a:ln w="38100" cap="rnd">
              <a:solidFill>
                <a:srgbClr val="004D98"/>
              </a:solidFill>
              <a:round/>
            </a:ln>
            <a:effectLst/>
          </c:spPr>
          <c:marker>
            <c:symbol val="none"/>
          </c:marker>
          <c:dLbls>
            <c:dLbl>
              <c:idx val="3"/>
              <c:layout>
                <c:manualLayout>
                  <c:x val="-3.128197962123512E-2"/>
                  <c:y val="-4.737803028710600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755B-415E-A1BE-D683BA8CD7B8}"/>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rgbClr val="004D98"/>
                    </a:solidFill>
                    <a:latin typeface="ITC Kabel" panose="02000503000000000000" pitchFamily="50" charset="0"/>
                    <a:ea typeface="+mn-ea"/>
                    <a:cs typeface="+mn-cs"/>
                  </a:defRPr>
                </a:pPr>
                <a:endParaRPr lang="es-CO"/>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Construcción!$B$32:$B$37</c:f>
              <c:strCache>
                <c:ptCount val="6"/>
                <c:pt idx="0">
                  <c:v>2019</c:v>
                </c:pt>
                <c:pt idx="1">
                  <c:v>2020</c:v>
                </c:pt>
                <c:pt idx="2">
                  <c:v>2021</c:v>
                </c:pt>
                <c:pt idx="3">
                  <c:v>2022</c:v>
                </c:pt>
                <c:pt idx="4">
                  <c:v>2023</c:v>
                </c:pt>
                <c:pt idx="5">
                  <c:v>2024*</c:v>
                </c:pt>
              </c:strCache>
            </c:strRef>
          </c:cat>
          <c:val>
            <c:numRef>
              <c:f>Construcción!$E$32:$E$37</c:f>
              <c:numCache>
                <c:formatCode>0.0</c:formatCode>
                <c:ptCount val="6"/>
                <c:pt idx="0">
                  <c:v>0.59187961385576382</c:v>
                </c:pt>
                <c:pt idx="1">
                  <c:v>0.67633472983134602</c:v>
                </c:pt>
                <c:pt idx="2">
                  <c:v>0.52980344965904536</c:v>
                </c:pt>
                <c:pt idx="3">
                  <c:v>0.64033613445378146</c:v>
                </c:pt>
                <c:pt idx="4">
                  <c:v>1.3935077519379846</c:v>
                </c:pt>
                <c:pt idx="5">
                  <c:v>1.2490654205607477</c:v>
                </c:pt>
              </c:numCache>
            </c:numRef>
          </c:val>
          <c:smooth val="1"/>
          <c:extLst>
            <c:ext xmlns:c16="http://schemas.microsoft.com/office/drawing/2014/chart" uri="{C3380CC4-5D6E-409C-BE32-E72D297353CC}">
              <c16:uniqueId val="{00000002-755B-415E-A1BE-D683BA8CD7B8}"/>
            </c:ext>
          </c:extLst>
        </c:ser>
        <c:dLbls>
          <c:showLegendKey val="0"/>
          <c:showVal val="0"/>
          <c:showCatName val="0"/>
          <c:showSerName val="0"/>
          <c:showPercent val="0"/>
          <c:showBubbleSize val="0"/>
        </c:dLbls>
        <c:smooth val="0"/>
        <c:axId val="1534956479"/>
        <c:axId val="1534953599"/>
        <c:extLst>
          <c:ext xmlns:c15="http://schemas.microsoft.com/office/drawing/2012/chart" uri="{02D57815-91ED-43cb-92C2-25804820EDAC}">
            <c15:filteredLineSeries>
              <c15:ser>
                <c:idx val="0"/>
                <c:order val="0"/>
                <c:tx>
                  <c:strRef>
                    <c:extLst>
                      <c:ext uri="{02D57815-91ED-43cb-92C2-25804820EDAC}">
                        <c15:formulaRef>
                          <c15:sqref>Construcción!$C$31</c15:sqref>
                        </c15:formulaRef>
                      </c:ext>
                    </c:extLst>
                    <c:strCache>
                      <c:ptCount val="1"/>
                      <c:pt idx="0">
                        <c:v>VIS</c:v>
                      </c:pt>
                    </c:strCache>
                  </c:strRef>
                </c:tx>
                <c:spPr>
                  <a:ln w="28575" cap="rnd">
                    <a:solidFill>
                      <a:schemeClr val="accent1"/>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ITC Kabel" panose="02000503000000000000" pitchFamily="50" charset="0"/>
                          <a:ea typeface="+mn-ea"/>
                          <a:cs typeface="+mn-cs"/>
                        </a:defRPr>
                      </a:pPr>
                      <a:endParaRPr lang="es-CO"/>
                    </a:p>
                  </c:txPr>
                  <c:showLegendKey val="0"/>
                  <c:showVal val="1"/>
                  <c:showCatName val="0"/>
                  <c:showSerName val="0"/>
                  <c:showPercent val="0"/>
                  <c:showBubbleSize val="0"/>
                  <c:showLeaderLines val="0"/>
                  <c:extLst>
                    <c:ex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c:ext uri="{02D57815-91ED-43cb-92C2-25804820EDAC}">
                        <c15:formulaRef>
                          <c15:sqref>Construcción!$B$32:$B$37</c15:sqref>
                        </c15:formulaRef>
                      </c:ext>
                    </c:extLst>
                    <c:strCache>
                      <c:ptCount val="6"/>
                      <c:pt idx="0">
                        <c:v>2019</c:v>
                      </c:pt>
                      <c:pt idx="1">
                        <c:v>2020</c:v>
                      </c:pt>
                      <c:pt idx="2">
                        <c:v>2021</c:v>
                      </c:pt>
                      <c:pt idx="3">
                        <c:v>2022</c:v>
                      </c:pt>
                      <c:pt idx="4">
                        <c:v>2023</c:v>
                      </c:pt>
                      <c:pt idx="5">
                        <c:v>2024*</c:v>
                      </c:pt>
                    </c:strCache>
                  </c:strRef>
                </c:cat>
                <c:val>
                  <c:numRef>
                    <c:extLst>
                      <c:ext uri="{02D57815-91ED-43cb-92C2-25804820EDAC}">
                        <c15:formulaRef>
                          <c15:sqref>Construcción!$C$32:$C$37</c15:sqref>
                        </c15:formulaRef>
                      </c:ext>
                    </c:extLst>
                    <c:numCache>
                      <c:formatCode>0.0</c:formatCode>
                      <c:ptCount val="6"/>
                      <c:pt idx="0">
                        <c:v>0.38260104159025893</c:v>
                      </c:pt>
                      <c:pt idx="1">
                        <c:v>0.53458096013018719</c:v>
                      </c:pt>
                      <c:pt idx="2">
                        <c:v>0.46413563959738102</c:v>
                      </c:pt>
                      <c:pt idx="3">
                        <c:v>0.60380440003842828</c:v>
                      </c:pt>
                      <c:pt idx="4">
                        <c:v>1.4540222367560498</c:v>
                      </c:pt>
                      <c:pt idx="5">
                        <c:v>1.2749478335583651</c:v>
                      </c:pt>
                    </c:numCache>
                  </c:numRef>
                </c:val>
                <c:smooth val="1"/>
                <c:extLst>
                  <c:ext xmlns:c16="http://schemas.microsoft.com/office/drawing/2014/chart" uri="{C3380CC4-5D6E-409C-BE32-E72D297353CC}">
                    <c16:uniqueId val="{00000000-755B-415E-A1BE-D683BA8CD7B8}"/>
                  </c:ext>
                </c:extLst>
              </c15:ser>
            </c15:filteredLineSeries>
            <c15:filteredLineSeries>
              <c15:ser>
                <c:idx val="1"/>
                <c:order val="1"/>
                <c:tx>
                  <c:strRef>
                    <c:extLst xmlns:c15="http://schemas.microsoft.com/office/drawing/2012/chart">
                      <c:ext xmlns:c15="http://schemas.microsoft.com/office/drawing/2012/chart" uri="{02D57815-91ED-43cb-92C2-25804820EDAC}">
                        <c15:formulaRef>
                          <c15:sqref>Construcción!$D$31</c15:sqref>
                        </c15:formulaRef>
                      </c:ext>
                    </c:extLst>
                    <c:strCache>
                      <c:ptCount val="1"/>
                      <c:pt idx="0">
                        <c:v>No VIS</c:v>
                      </c:pt>
                    </c:strCache>
                  </c:strRef>
                </c:tx>
                <c:spPr>
                  <a:ln w="28575" cap="rnd">
                    <a:solidFill>
                      <a:srgbClr val="156082"/>
                    </a:solidFill>
                    <a:round/>
                  </a:ln>
                  <a:effectLst/>
                </c:spPr>
                <c:marker>
                  <c:symbol val="none"/>
                </c:marker>
                <c:dLbls>
                  <c:dLbl>
                    <c:idx val="4"/>
                    <c:layout>
                      <c:manualLayout>
                        <c:x val="-5.2189659516599492E-2"/>
                        <c:y val="-7.1162049252643536E-2"/>
                      </c:manualLayout>
                    </c:layout>
                    <c:dLblPos val="r"/>
                    <c:showLegendKey val="0"/>
                    <c:showVal val="1"/>
                    <c:showCatName val="0"/>
                    <c:showSerName val="0"/>
                    <c:showPercent val="0"/>
                    <c:showBubbleSize val="0"/>
                    <c:extLst xmlns:c15="http://schemas.microsoft.com/office/drawing/2012/chart">
                      <c:ext xmlns:c15="http://schemas.microsoft.com/office/drawing/2012/chart" uri="{CE6537A1-D6FC-4f65-9D91-7224C49458BB}"/>
                      <c:ext xmlns:c16="http://schemas.microsoft.com/office/drawing/2014/chart" uri="{C3380CC4-5D6E-409C-BE32-E72D297353CC}">
                        <c16:uniqueId val="{00000003-755B-415E-A1BE-D683BA8CD7B8}"/>
                      </c:ext>
                    </c:extLst>
                  </c:dLbl>
                  <c:dLbl>
                    <c:idx val="5"/>
                    <c:layout>
                      <c:manualLayout>
                        <c:x val="-3.1936955823590733E-2"/>
                        <c:y val="-4.2585541841877614E-2"/>
                      </c:manualLayout>
                    </c:layout>
                    <c:dLblPos val="r"/>
                    <c:showLegendKey val="0"/>
                    <c:showVal val="1"/>
                    <c:showCatName val="0"/>
                    <c:showSerName val="0"/>
                    <c:showPercent val="0"/>
                    <c:showBubbleSize val="0"/>
                    <c:extLst xmlns:c15="http://schemas.microsoft.com/office/drawing/2012/chart">
                      <c:ext xmlns:c15="http://schemas.microsoft.com/office/drawing/2012/chart" uri="{CE6537A1-D6FC-4f65-9D91-7224C49458BB}"/>
                      <c:ext xmlns:c16="http://schemas.microsoft.com/office/drawing/2014/chart" uri="{C3380CC4-5D6E-409C-BE32-E72D297353CC}">
                        <c16:uniqueId val="{00000004-755B-415E-A1BE-D683BA8CD7B8}"/>
                      </c:ext>
                    </c:extLst>
                  </c:dLbl>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rgbClr val="004D98"/>
                          </a:solidFill>
                          <a:latin typeface="ITC Kabel" panose="02000503000000000000" pitchFamily="50" charset="0"/>
                          <a:ea typeface="+mn-ea"/>
                          <a:cs typeface="+mn-cs"/>
                        </a:defRPr>
                      </a:pPr>
                      <a:endParaRPr lang="es-CO"/>
                    </a:p>
                  </c:txPr>
                  <c:dLblPos val="t"/>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xmlns:c15="http://schemas.microsoft.com/office/drawing/2012/chart">
                      <c:ext xmlns:c15="http://schemas.microsoft.com/office/drawing/2012/chart" uri="{02D57815-91ED-43cb-92C2-25804820EDAC}">
                        <c15:formulaRef>
                          <c15:sqref>Construcción!$B$32:$B$37</c15:sqref>
                        </c15:formulaRef>
                      </c:ext>
                    </c:extLst>
                    <c:strCache>
                      <c:ptCount val="6"/>
                      <c:pt idx="0">
                        <c:v>2019</c:v>
                      </c:pt>
                      <c:pt idx="1">
                        <c:v>2020</c:v>
                      </c:pt>
                      <c:pt idx="2">
                        <c:v>2021</c:v>
                      </c:pt>
                      <c:pt idx="3">
                        <c:v>2022</c:v>
                      </c:pt>
                      <c:pt idx="4">
                        <c:v>2023</c:v>
                      </c:pt>
                      <c:pt idx="5">
                        <c:v>2024*</c:v>
                      </c:pt>
                    </c:strCache>
                  </c:strRef>
                </c:cat>
                <c:val>
                  <c:numRef>
                    <c:extLst xmlns:c15="http://schemas.microsoft.com/office/drawing/2012/chart">
                      <c:ext xmlns:c15="http://schemas.microsoft.com/office/drawing/2012/chart" uri="{02D57815-91ED-43cb-92C2-25804820EDAC}">
                        <c15:formulaRef>
                          <c15:sqref>Construcción!$D$32:$D$37</c15:sqref>
                        </c15:formulaRef>
                      </c:ext>
                    </c:extLst>
                    <c:numCache>
                      <c:formatCode>0.0</c:formatCode>
                      <c:ptCount val="6"/>
                      <c:pt idx="0">
                        <c:v>1.3092783505154639</c:v>
                      </c:pt>
                      <c:pt idx="1">
                        <c:v>1.2165374677002585</c:v>
                      </c:pt>
                      <c:pt idx="2">
                        <c:v>0.83086917562724016</c:v>
                      </c:pt>
                      <c:pt idx="3">
                        <c:v>0.82262703739213805</c:v>
                      </c:pt>
                      <c:pt idx="4">
                        <c:v>1.2205607476635514</c:v>
                      </c:pt>
                      <c:pt idx="5">
                        <c:v>1.1664708186447317</c:v>
                      </c:pt>
                    </c:numCache>
                  </c:numRef>
                </c:val>
                <c:smooth val="1"/>
                <c:extLst xmlns:c15="http://schemas.microsoft.com/office/drawing/2012/chart">
                  <c:ext xmlns:c16="http://schemas.microsoft.com/office/drawing/2014/chart" uri="{C3380CC4-5D6E-409C-BE32-E72D297353CC}">
                    <c16:uniqueId val="{00000001-755B-415E-A1BE-D683BA8CD7B8}"/>
                  </c:ext>
                </c:extLst>
              </c15:ser>
            </c15:filteredLineSeries>
          </c:ext>
        </c:extLst>
      </c:lineChart>
      <c:catAx>
        <c:axId val="153495647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ITC Kabel" panose="02000503000000000000" pitchFamily="50" charset="0"/>
                <a:ea typeface="+mn-ea"/>
                <a:cs typeface="+mn-cs"/>
              </a:defRPr>
            </a:pPr>
            <a:endParaRPr lang="es-CO"/>
          </a:p>
        </c:txPr>
        <c:crossAx val="1534953599"/>
        <c:crosses val="autoZero"/>
        <c:auto val="1"/>
        <c:lblAlgn val="ctr"/>
        <c:lblOffset val="100"/>
        <c:noMultiLvlLbl val="0"/>
      </c:catAx>
      <c:valAx>
        <c:axId val="1534953599"/>
        <c:scaling>
          <c:orientation val="minMax"/>
        </c:scaling>
        <c:delete val="0"/>
        <c:axPos val="l"/>
        <c:numFmt formatCode="0.0" sourceLinked="1"/>
        <c:majorTickMark val="none"/>
        <c:minorTickMark val="none"/>
        <c:tickLblPos val="nextTo"/>
        <c:spPr>
          <a:noFill/>
          <a:ln>
            <a:solidFill>
              <a:schemeClr val="bg1">
                <a:lumMod val="85000"/>
              </a:schemeClr>
            </a:solid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ITC Kabel" panose="02000503000000000000" pitchFamily="50" charset="0"/>
                <a:ea typeface="+mn-ea"/>
                <a:cs typeface="+mn-cs"/>
              </a:defRPr>
            </a:pPr>
            <a:endParaRPr lang="es-CO"/>
          </a:p>
        </c:txPr>
        <c:crossAx val="1534956479"/>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600">
          <a:latin typeface="ITC Kabel" panose="02000503000000000000" pitchFamily="50" charset="0"/>
        </a:defRPr>
      </a:pPr>
      <a:endParaRPr lang="es-CO"/>
    </a:p>
  </c:txPr>
  <c:externalData r:id="rId3">
    <c:autoUpdate val="0"/>
  </c:externalData>
</c:chartSpace>
</file>

<file path=ppt/charts/chart3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MX"/>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5283367248895856E-2"/>
          <c:y val="3.9220209077176597E-2"/>
          <c:w val="0.90471663275110414"/>
          <c:h val="0.70358868614391645"/>
        </c:manualLayout>
      </c:layout>
      <c:lineChart>
        <c:grouping val="standard"/>
        <c:varyColors val="0"/>
        <c:ser>
          <c:idx val="0"/>
          <c:order val="0"/>
          <c:tx>
            <c:strRef>
              <c:f>'Servicios financieros'!$D$4</c:f>
              <c:strCache>
                <c:ptCount val="1"/>
                <c:pt idx="0">
                  <c:v>Colombia</c:v>
                </c:pt>
              </c:strCache>
            </c:strRef>
          </c:tx>
          <c:spPr>
            <a:ln w="38100" cap="rnd">
              <a:solidFill>
                <a:srgbClr val="A6CAEC"/>
              </a:solidFill>
              <a:round/>
            </a:ln>
            <a:effectLst/>
          </c:spPr>
          <c:marker>
            <c:symbol val="none"/>
          </c:marker>
          <c:dLbls>
            <c:dLbl>
              <c:idx val="6"/>
              <c:layout>
                <c:manualLayout>
                  <c:x val="-6.5403899492868983E-2"/>
                  <c:y val="2.474975395277993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44C5-43BF-956B-8AF576ED9CCA}"/>
                </c:ext>
              </c:extLst>
            </c:dLbl>
            <c:dLbl>
              <c:idx val="7"/>
              <c:layout>
                <c:manualLayout>
                  <c:x val="-3.283632305394639E-2"/>
                  <c:y val="2.732584603326435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44C5-43BF-956B-8AF576ED9CCA}"/>
                </c:ext>
              </c:extLst>
            </c:dLbl>
            <c:dLbl>
              <c:idx val="8"/>
              <c:layout>
                <c:manualLayout>
                  <c:x val="-1.5599869114244101E-2"/>
                  <c:y val="2.52006714878127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44C5-43BF-956B-8AF576ED9CCA}"/>
                </c:ext>
              </c:extLst>
            </c:dLbl>
            <c:dLbl>
              <c:idx val="9"/>
              <c:layout>
                <c:manualLayout>
                  <c:x val="-1.6470603018168092E-2"/>
                  <c:y val="4.535849059665528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44C5-43BF-956B-8AF576ED9CCA}"/>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rgbClr val="0C94D1"/>
                    </a:solidFill>
                    <a:latin typeface="ITC Kabel" panose="02000503000000000000" pitchFamily="50" charset="0"/>
                    <a:ea typeface="+mn-ea"/>
                    <a:cs typeface="+mn-cs"/>
                  </a:defRPr>
                </a:pPr>
                <a:endParaRPr lang="es-CO"/>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'Servicios financieros'!$B$5:$C$14</c:f>
              <c:multiLvlStrCache>
                <c:ptCount val="10"/>
                <c:lvl>
                  <c:pt idx="4">
                    <c:v>I</c:v>
                  </c:pt>
                  <c:pt idx="5">
                    <c:v>II</c:v>
                  </c:pt>
                  <c:pt idx="6">
                    <c:v>III</c:v>
                  </c:pt>
                  <c:pt idx="7">
                    <c:v>IV</c:v>
                  </c:pt>
                  <c:pt idx="8">
                    <c:v>I</c:v>
                  </c:pt>
                  <c:pt idx="9">
                    <c:v>II</c:v>
                  </c:pt>
                </c:lvl>
                <c:lvl>
                  <c:pt idx="0">
                    <c:v>2019</c:v>
                  </c:pt>
                  <c:pt idx="1">
                    <c:v>2020</c:v>
                  </c:pt>
                  <c:pt idx="2">
                    <c:v>2021</c:v>
                  </c:pt>
                  <c:pt idx="3">
                    <c:v>2022</c:v>
                  </c:pt>
                  <c:pt idx="4">
                    <c:v>2023</c:v>
                  </c:pt>
                  <c:pt idx="8">
                    <c:v>2024</c:v>
                  </c:pt>
                </c:lvl>
              </c:multiLvlStrCache>
            </c:multiLvlStrRef>
          </c:cat>
          <c:val>
            <c:numRef>
              <c:f>'Servicios financieros'!$D$5:$D$14</c:f>
              <c:numCache>
                <c:formatCode>0.0</c:formatCode>
                <c:ptCount val="10"/>
                <c:pt idx="0">
                  <c:v>3.901448428194243</c:v>
                </c:pt>
                <c:pt idx="1">
                  <c:v>0.85426740971701332</c:v>
                </c:pt>
                <c:pt idx="2">
                  <c:v>5.7280457076418712</c:v>
                </c:pt>
                <c:pt idx="3">
                  <c:v>3.8761223916120136</c:v>
                </c:pt>
                <c:pt idx="4">
                  <c:v>0.14855731574743292</c:v>
                </c:pt>
                <c:pt idx="5">
                  <c:v>-2.8085223734072517</c:v>
                </c:pt>
                <c:pt idx="6">
                  <c:v>-5.0507571385232648</c:v>
                </c:pt>
                <c:pt idx="7">
                  <c:v>-6.891909193424417</c:v>
                </c:pt>
                <c:pt idx="8">
                  <c:v>-5.3042807071738256</c:v>
                </c:pt>
                <c:pt idx="9">
                  <c:v>-5.1971913206101057</c:v>
                </c:pt>
              </c:numCache>
            </c:numRef>
          </c:val>
          <c:smooth val="1"/>
          <c:extLst>
            <c:ext xmlns:c16="http://schemas.microsoft.com/office/drawing/2014/chart" uri="{C3380CC4-5D6E-409C-BE32-E72D297353CC}">
              <c16:uniqueId val="{00000000-44C5-43BF-956B-8AF576ED9CCA}"/>
            </c:ext>
          </c:extLst>
        </c:ser>
        <c:ser>
          <c:idx val="1"/>
          <c:order val="1"/>
          <c:tx>
            <c:strRef>
              <c:f>'Servicios financieros'!$E$4</c:f>
              <c:strCache>
                <c:ptCount val="1"/>
                <c:pt idx="0">
                  <c:v>Atlántico</c:v>
                </c:pt>
              </c:strCache>
            </c:strRef>
          </c:tx>
          <c:spPr>
            <a:ln w="38100" cap="rnd">
              <a:solidFill>
                <a:srgbClr val="004D98"/>
              </a:solidFill>
              <a:round/>
            </a:ln>
            <a:effectLst/>
          </c:spPr>
          <c:marker>
            <c:symbol val="none"/>
          </c:marker>
          <c:dLbls>
            <c:dLbl>
              <c:idx val="1"/>
              <c:layout>
                <c:manualLayout>
                  <c:x val="-3.2836323053946299E-2"/>
                  <c:y val="3.763021435520212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44C5-43BF-956B-8AF576ED9CCA}"/>
                </c:ext>
              </c:extLst>
            </c:dLbl>
            <c:dLbl>
              <c:idx val="3"/>
              <c:layout>
                <c:manualLayout>
                  <c:x val="-2.1983114096272832E-2"/>
                  <c:y val="2.217366187229561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44C5-43BF-956B-8AF576ED9CCA}"/>
                </c:ext>
              </c:extLst>
            </c:dLbl>
            <c:dLbl>
              <c:idx val="8"/>
              <c:layout>
                <c:manualLayout>
                  <c:x val="-2.3066050122269571E-2"/>
                  <c:y val="3.24780301942331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44C5-43BF-956B-8AF576ED9CCA}"/>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rgbClr val="004D98"/>
                    </a:solidFill>
                    <a:latin typeface="ITC Kabel" panose="02000503000000000000" pitchFamily="50" charset="0"/>
                    <a:ea typeface="+mn-ea"/>
                    <a:cs typeface="+mn-cs"/>
                  </a:defRPr>
                </a:pPr>
                <a:endParaRPr lang="es-CO"/>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'Servicios financieros'!$B$5:$C$14</c:f>
              <c:multiLvlStrCache>
                <c:ptCount val="10"/>
                <c:lvl>
                  <c:pt idx="4">
                    <c:v>I</c:v>
                  </c:pt>
                  <c:pt idx="5">
                    <c:v>II</c:v>
                  </c:pt>
                  <c:pt idx="6">
                    <c:v>III</c:v>
                  </c:pt>
                  <c:pt idx="7">
                    <c:v>IV</c:v>
                  </c:pt>
                  <c:pt idx="8">
                    <c:v>I</c:v>
                  </c:pt>
                  <c:pt idx="9">
                    <c:v>II</c:v>
                  </c:pt>
                </c:lvl>
                <c:lvl>
                  <c:pt idx="0">
                    <c:v>2019</c:v>
                  </c:pt>
                  <c:pt idx="1">
                    <c:v>2020</c:v>
                  </c:pt>
                  <c:pt idx="2">
                    <c:v>2021</c:v>
                  </c:pt>
                  <c:pt idx="3">
                    <c:v>2022</c:v>
                  </c:pt>
                  <c:pt idx="4">
                    <c:v>2023</c:v>
                  </c:pt>
                  <c:pt idx="8">
                    <c:v>2024</c:v>
                  </c:pt>
                </c:lvl>
              </c:multiLvlStrCache>
            </c:multiLvlStrRef>
          </c:cat>
          <c:val>
            <c:numRef>
              <c:f>'Servicios financieros'!$E$5:$E$14</c:f>
              <c:numCache>
                <c:formatCode>0.0</c:formatCode>
                <c:ptCount val="10"/>
                <c:pt idx="0">
                  <c:v>10.555591312032764</c:v>
                </c:pt>
                <c:pt idx="1">
                  <c:v>-5.9631888078230944</c:v>
                </c:pt>
                <c:pt idx="2">
                  <c:v>1.5846433957770856</c:v>
                </c:pt>
                <c:pt idx="3">
                  <c:v>1.438413017102147</c:v>
                </c:pt>
                <c:pt idx="4">
                  <c:v>3.9603792665340531</c:v>
                </c:pt>
                <c:pt idx="5">
                  <c:v>2.0611964389583459</c:v>
                </c:pt>
                <c:pt idx="6">
                  <c:v>-3.5338101505401176</c:v>
                </c:pt>
                <c:pt idx="7">
                  <c:v>-4.1063662824359799</c:v>
                </c:pt>
                <c:pt idx="8">
                  <c:v>-2.1105903726285624</c:v>
                </c:pt>
                <c:pt idx="9">
                  <c:v>1.748551538022336</c:v>
                </c:pt>
              </c:numCache>
            </c:numRef>
          </c:val>
          <c:smooth val="1"/>
          <c:extLst>
            <c:ext xmlns:c16="http://schemas.microsoft.com/office/drawing/2014/chart" uri="{C3380CC4-5D6E-409C-BE32-E72D297353CC}">
              <c16:uniqueId val="{00000001-44C5-43BF-956B-8AF576ED9CCA}"/>
            </c:ext>
          </c:extLst>
        </c:ser>
        <c:dLbls>
          <c:showLegendKey val="0"/>
          <c:showVal val="0"/>
          <c:showCatName val="0"/>
          <c:showSerName val="0"/>
          <c:showPercent val="0"/>
          <c:showBubbleSize val="0"/>
        </c:dLbls>
        <c:smooth val="0"/>
        <c:axId val="1816765247"/>
        <c:axId val="1816766207"/>
      </c:lineChart>
      <c:catAx>
        <c:axId val="1816765247"/>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ITC Kabel" panose="02000503000000000000" pitchFamily="50" charset="0"/>
                <a:ea typeface="+mn-ea"/>
                <a:cs typeface="+mn-cs"/>
              </a:defRPr>
            </a:pPr>
            <a:endParaRPr lang="es-CO"/>
          </a:p>
        </c:txPr>
        <c:crossAx val="1816766207"/>
        <c:crosses val="autoZero"/>
        <c:auto val="1"/>
        <c:lblAlgn val="ctr"/>
        <c:lblOffset val="100"/>
        <c:noMultiLvlLbl val="0"/>
      </c:catAx>
      <c:valAx>
        <c:axId val="1816766207"/>
        <c:scaling>
          <c:orientation val="minMax"/>
        </c:scaling>
        <c:delete val="0"/>
        <c:axPos val="l"/>
        <c:numFmt formatCode="#,##0" sourceLinked="0"/>
        <c:majorTickMark val="none"/>
        <c:minorTickMark val="none"/>
        <c:tickLblPos val="nextTo"/>
        <c:spPr>
          <a:noFill/>
          <a:ln>
            <a:solidFill>
              <a:schemeClr val="bg1">
                <a:lumMod val="85000"/>
              </a:schemeClr>
            </a:solid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ITC Kabel" panose="02000503000000000000" pitchFamily="50" charset="0"/>
                <a:ea typeface="+mn-ea"/>
                <a:cs typeface="+mn-cs"/>
              </a:defRPr>
            </a:pPr>
            <a:endParaRPr lang="es-CO"/>
          </a:p>
        </c:txPr>
        <c:crossAx val="1816765247"/>
        <c:crosses val="autoZero"/>
        <c:crossBetween val="between"/>
        <c:majorUnit val="4"/>
      </c:valAx>
      <c:spPr>
        <a:noFill/>
        <a:ln>
          <a:noFill/>
        </a:ln>
        <a:effectLst/>
      </c:spPr>
    </c:plotArea>
    <c:legend>
      <c:legendPos val="b"/>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ITC Kabel" panose="02000503000000000000" pitchFamily="50" charset="0"/>
              <a:ea typeface="+mn-ea"/>
              <a:cs typeface="+mn-cs"/>
            </a:defRPr>
          </a:pPr>
          <a:endParaRPr lang="es-CO"/>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600">
          <a:latin typeface="ITC Kabel" panose="02000503000000000000" pitchFamily="50" charset="0"/>
        </a:defRPr>
      </a:pPr>
      <a:endParaRPr lang="es-CO"/>
    </a:p>
  </c:txPr>
  <c:externalData r:id="rId3">
    <c:autoUpdate val="0"/>
  </c:externalData>
</c:chartSpace>
</file>

<file path=ppt/charts/chart3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MX"/>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9717016610599933E-2"/>
          <c:y val="6.8808479857965732E-2"/>
          <c:w val="0.83850549581822287"/>
          <c:h val="0.73170137311514072"/>
        </c:manualLayout>
      </c:layout>
      <c:barChart>
        <c:barDir val="col"/>
        <c:grouping val="clustered"/>
        <c:varyColors val="0"/>
        <c:ser>
          <c:idx val="2"/>
          <c:order val="2"/>
          <c:tx>
            <c:strRef>
              <c:f>ICA!$C$108</c:f>
              <c:strCache>
                <c:ptCount val="1"/>
                <c:pt idx="0">
                  <c:v>Recaudo ICA </c:v>
                </c:pt>
              </c:strCache>
            </c:strRef>
          </c:tx>
          <c:spPr>
            <a:solidFill>
              <a:srgbClr val="156082"/>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bg1"/>
                    </a:solidFill>
                    <a:latin typeface="ITC Kabel" panose="02000503000000000000" pitchFamily="50" charset="0"/>
                    <a:ea typeface="+mn-ea"/>
                    <a:cs typeface="+mn-cs"/>
                  </a:defRPr>
                </a:pPr>
                <a:endParaRPr lang="es-CO"/>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ICA!$D$88:$H$88</c:f>
              <c:strCache>
                <c:ptCount val="5"/>
                <c:pt idx="0">
                  <c:v>2020</c:v>
                </c:pt>
                <c:pt idx="1">
                  <c:v>2021</c:v>
                </c:pt>
                <c:pt idx="2">
                  <c:v>2022</c:v>
                </c:pt>
                <c:pt idx="3">
                  <c:v>2023</c:v>
                </c:pt>
                <c:pt idx="4">
                  <c:v>2024*</c:v>
                </c:pt>
              </c:strCache>
            </c:strRef>
          </c:cat>
          <c:val>
            <c:numRef>
              <c:f>ICA!$D$108:$H$108</c:f>
              <c:numCache>
                <c:formatCode>0</c:formatCode>
                <c:ptCount val="5"/>
                <c:pt idx="0">
                  <c:v>407.12870502133001</c:v>
                </c:pt>
                <c:pt idx="1">
                  <c:v>473.07386794721009</c:v>
                </c:pt>
                <c:pt idx="2">
                  <c:v>658.00787684150998</c:v>
                </c:pt>
                <c:pt idx="3">
                  <c:v>738.98132220419006</c:v>
                </c:pt>
                <c:pt idx="4">
                  <c:v>690.27811536900003</c:v>
                </c:pt>
              </c:numCache>
            </c:numRef>
          </c:val>
          <c:extLst>
            <c:ext xmlns:c16="http://schemas.microsoft.com/office/drawing/2014/chart" uri="{C3380CC4-5D6E-409C-BE32-E72D297353CC}">
              <c16:uniqueId val="{00000000-DE6B-4E1B-8B0A-035BF720EDA8}"/>
            </c:ext>
          </c:extLst>
        </c:ser>
        <c:dLbls>
          <c:showLegendKey val="0"/>
          <c:showVal val="0"/>
          <c:showCatName val="0"/>
          <c:showSerName val="0"/>
          <c:showPercent val="0"/>
          <c:showBubbleSize val="0"/>
        </c:dLbls>
        <c:gapWidth val="150"/>
        <c:axId val="1890495903"/>
        <c:axId val="1890494943"/>
      </c:barChart>
      <c:lineChart>
        <c:grouping val="standard"/>
        <c:varyColors val="0"/>
        <c:ser>
          <c:idx val="0"/>
          <c:order val="0"/>
          <c:tx>
            <c:strRef>
              <c:f>ICA!$C$106</c:f>
              <c:strCache>
                <c:ptCount val="1"/>
                <c:pt idx="0">
                  <c:v>Crecimiento real anual</c:v>
                </c:pt>
              </c:strCache>
            </c:strRef>
          </c:tx>
          <c:spPr>
            <a:ln w="38100" cap="rnd">
              <a:solidFill>
                <a:srgbClr val="0C94D1"/>
              </a:solidFill>
              <a:round/>
            </a:ln>
            <a:effectLst/>
          </c:spPr>
          <c:marker>
            <c:symbol val="none"/>
          </c:marker>
          <c:dLbls>
            <c:dLbl>
              <c:idx val="0"/>
              <c:layout>
                <c:manualLayout>
                  <c:x val="-6.4114072317559626E-2"/>
                  <c:y val="9.3310167986925127E-4"/>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DE6B-4E1B-8B0A-035BF720EDA8}"/>
                </c:ext>
              </c:extLst>
            </c:dLbl>
            <c:dLbl>
              <c:idx val="1"/>
              <c:layout>
                <c:manualLayout>
                  <c:x val="-5.5632108486439194E-2"/>
                  <c:y val="-5.327537182852143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DE6B-4E1B-8B0A-035BF720EDA8}"/>
                </c:ext>
              </c:extLst>
            </c:dLbl>
            <c:dLbl>
              <c:idx val="3"/>
              <c:layout>
                <c:manualLayout>
                  <c:x val="-4.0618110236220473E-2"/>
                  <c:y val="-4.401611256926225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DE6B-4E1B-8B0A-035BF720EDA8}"/>
                </c:ext>
              </c:extLst>
            </c:dLbl>
            <c:spPr>
              <a:noFill/>
              <a:ln>
                <a:noFill/>
              </a:ln>
              <a:effectLst/>
            </c:spPr>
            <c:txPr>
              <a:bodyPr rot="0" spcFirstLastPara="1" vertOverflow="ellipsis" vert="horz" wrap="square" anchor="ctr" anchorCtr="1"/>
              <a:lstStyle/>
              <a:p>
                <a:pPr>
                  <a:defRPr sz="1400" b="0" i="0" u="none" strike="noStrike" kern="1200" baseline="0">
                    <a:solidFill>
                      <a:srgbClr val="0984C4"/>
                    </a:solidFill>
                    <a:latin typeface="ITC Kabel" panose="02000503000000000000" pitchFamily="50" charset="0"/>
                    <a:ea typeface="+mn-ea"/>
                    <a:cs typeface="+mn-cs"/>
                  </a:defRPr>
                </a:pPr>
                <a:endParaRPr lang="es-CO"/>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ICA!$D$88:$H$88</c:f>
              <c:strCache>
                <c:ptCount val="5"/>
                <c:pt idx="0">
                  <c:v>2020</c:v>
                </c:pt>
                <c:pt idx="1">
                  <c:v>2021</c:v>
                </c:pt>
                <c:pt idx="2">
                  <c:v>2022</c:v>
                </c:pt>
                <c:pt idx="3">
                  <c:v>2023</c:v>
                </c:pt>
                <c:pt idx="4">
                  <c:v>2024*</c:v>
                </c:pt>
              </c:strCache>
            </c:strRef>
          </c:cat>
          <c:val>
            <c:numRef>
              <c:f>ICA!$D$106:$H$106</c:f>
              <c:numCache>
                <c:formatCode>0%</c:formatCode>
                <c:ptCount val="5"/>
                <c:pt idx="0">
                  <c:v>-9.5932149990616833E-2</c:v>
                </c:pt>
                <c:pt idx="1">
                  <c:v>0.10012790765171808</c:v>
                </c:pt>
                <c:pt idx="2">
                  <c:v>0.22956748955568007</c:v>
                </c:pt>
                <c:pt idx="3">
                  <c:v>2.7730609269488893E-2</c:v>
                </c:pt>
                <c:pt idx="4">
                  <c:v>0.33780618229618864</c:v>
                </c:pt>
              </c:numCache>
            </c:numRef>
          </c:val>
          <c:smooth val="1"/>
          <c:extLst>
            <c:ext xmlns:c16="http://schemas.microsoft.com/office/drawing/2014/chart" uri="{C3380CC4-5D6E-409C-BE32-E72D297353CC}">
              <c16:uniqueId val="{00000004-DE6B-4E1B-8B0A-035BF720EDA8}"/>
            </c:ext>
          </c:extLst>
        </c:ser>
        <c:ser>
          <c:idx val="1"/>
          <c:order val="1"/>
          <c:tx>
            <c:strRef>
              <c:f>ICA!$C$107</c:f>
              <c:strCache>
                <c:ptCount val="1"/>
                <c:pt idx="0">
                  <c:v>Crecimiento real frente a 2019</c:v>
                </c:pt>
              </c:strCache>
            </c:strRef>
          </c:tx>
          <c:spPr>
            <a:ln w="38100" cap="rnd">
              <a:solidFill>
                <a:schemeClr val="bg1">
                  <a:lumMod val="65000"/>
                </a:schemeClr>
              </a:solidFill>
              <a:round/>
            </a:ln>
            <a:effectLst/>
          </c:spPr>
          <c:marker>
            <c:symbol val="none"/>
          </c:marker>
          <c:dLbls>
            <c:dLbl>
              <c:idx val="0"/>
              <c:layout>
                <c:manualLayout>
                  <c:x val="-6.1650689930008246E-2"/>
                  <c:y val="-3.520721031629366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DE6B-4E1B-8B0A-035BF720EDA8}"/>
                </c:ext>
              </c:extLst>
            </c:dLbl>
            <c:dLbl>
              <c:idx val="1"/>
              <c:layout>
                <c:manualLayout>
                  <c:x val="-4.4875109361329886E-2"/>
                  <c:y val="-2.542833187518226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DE6B-4E1B-8B0A-035BF720EDA8}"/>
                </c:ext>
              </c:extLst>
            </c:dLbl>
            <c:spPr>
              <a:noFill/>
              <a:ln>
                <a:noFill/>
              </a:ln>
              <a:effectLst/>
            </c:spPr>
            <c:txPr>
              <a:bodyPr rot="0" spcFirstLastPara="1" vertOverflow="ellipsis" vert="horz" wrap="square" anchor="ctr" anchorCtr="1"/>
              <a:lstStyle/>
              <a:p>
                <a:pPr>
                  <a:defRPr sz="1400" b="0" i="0" u="none" strike="noStrike" kern="1200" baseline="0">
                    <a:solidFill>
                      <a:schemeClr val="bg1">
                        <a:lumMod val="50000"/>
                      </a:schemeClr>
                    </a:solidFill>
                    <a:latin typeface="ITC Kabel" panose="02000503000000000000" pitchFamily="50" charset="0"/>
                    <a:ea typeface="+mn-ea"/>
                    <a:cs typeface="+mn-cs"/>
                  </a:defRPr>
                </a:pPr>
                <a:endParaRPr lang="es-CO"/>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ICA!$D$88:$H$88</c:f>
              <c:strCache>
                <c:ptCount val="5"/>
                <c:pt idx="0">
                  <c:v>2020</c:v>
                </c:pt>
                <c:pt idx="1">
                  <c:v>2021</c:v>
                </c:pt>
                <c:pt idx="2">
                  <c:v>2022</c:v>
                </c:pt>
                <c:pt idx="3">
                  <c:v>2023</c:v>
                </c:pt>
                <c:pt idx="4">
                  <c:v>2024*</c:v>
                </c:pt>
              </c:strCache>
            </c:strRef>
          </c:cat>
          <c:val>
            <c:numRef>
              <c:f>ICA!$D$107:$H$107</c:f>
              <c:numCache>
                <c:formatCode>0%</c:formatCode>
                <c:ptCount val="5"/>
                <c:pt idx="0">
                  <c:v>-9.5932149990616833E-2</c:v>
                </c:pt>
                <c:pt idx="1">
                  <c:v>-5.4097277939899602E-3</c:v>
                </c:pt>
                <c:pt idx="2">
                  <c:v>0.22291586413284414</c:v>
                </c:pt>
                <c:pt idx="3">
                  <c:v>0.2568280661305713</c:v>
                </c:pt>
                <c:pt idx="4">
                  <c:v>0.73923893093787441</c:v>
                </c:pt>
              </c:numCache>
            </c:numRef>
          </c:val>
          <c:smooth val="1"/>
          <c:extLst>
            <c:ext xmlns:c16="http://schemas.microsoft.com/office/drawing/2014/chart" uri="{C3380CC4-5D6E-409C-BE32-E72D297353CC}">
              <c16:uniqueId val="{00000007-DE6B-4E1B-8B0A-035BF720EDA8}"/>
            </c:ext>
          </c:extLst>
        </c:ser>
        <c:dLbls>
          <c:showLegendKey val="0"/>
          <c:showVal val="0"/>
          <c:showCatName val="0"/>
          <c:showSerName val="0"/>
          <c:showPercent val="0"/>
          <c:showBubbleSize val="0"/>
        </c:dLbls>
        <c:marker val="1"/>
        <c:smooth val="0"/>
        <c:axId val="1697694495"/>
        <c:axId val="1697702175"/>
      </c:lineChart>
      <c:catAx>
        <c:axId val="189049590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ITC Kabel" panose="02000503000000000000" pitchFamily="50" charset="0"/>
                <a:ea typeface="+mn-ea"/>
                <a:cs typeface="+mn-cs"/>
              </a:defRPr>
            </a:pPr>
            <a:endParaRPr lang="es-CO"/>
          </a:p>
        </c:txPr>
        <c:crossAx val="1890494943"/>
        <c:crosses val="autoZero"/>
        <c:auto val="1"/>
        <c:lblAlgn val="ctr"/>
        <c:lblOffset val="100"/>
        <c:noMultiLvlLbl val="0"/>
      </c:catAx>
      <c:valAx>
        <c:axId val="1890494943"/>
        <c:scaling>
          <c:orientation val="minMax"/>
          <c:max val="1800"/>
        </c:scaling>
        <c:delete val="0"/>
        <c:axPos val="l"/>
        <c:numFmt formatCode="0" sourceLinked="1"/>
        <c:majorTickMark val="none"/>
        <c:minorTickMark val="none"/>
        <c:tickLblPos val="nextTo"/>
        <c:spPr>
          <a:noFill/>
          <a:ln>
            <a:solidFill>
              <a:schemeClr val="bg1">
                <a:lumMod val="85000"/>
              </a:schemeClr>
            </a:solid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ITC Kabel" panose="02000503000000000000" pitchFamily="50" charset="0"/>
                <a:ea typeface="+mn-ea"/>
                <a:cs typeface="+mn-cs"/>
              </a:defRPr>
            </a:pPr>
            <a:endParaRPr lang="es-CO"/>
          </a:p>
        </c:txPr>
        <c:crossAx val="1890495903"/>
        <c:crosses val="autoZero"/>
        <c:crossBetween val="between"/>
        <c:majorUnit val="300"/>
      </c:valAx>
      <c:valAx>
        <c:axId val="1697702175"/>
        <c:scaling>
          <c:orientation val="minMax"/>
          <c:min val="-0.5"/>
        </c:scaling>
        <c:delete val="0"/>
        <c:axPos val="r"/>
        <c:numFmt formatCode="0%" sourceLinked="1"/>
        <c:majorTickMark val="out"/>
        <c:minorTickMark val="none"/>
        <c:tickLblPos val="nextTo"/>
        <c:spPr>
          <a:noFill/>
          <a:ln>
            <a:solidFill>
              <a:schemeClr val="bg1">
                <a:lumMod val="85000"/>
              </a:schemeClr>
            </a:solid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ITC Kabel" panose="02000503000000000000" pitchFamily="50" charset="0"/>
                <a:ea typeface="+mn-ea"/>
                <a:cs typeface="+mn-cs"/>
              </a:defRPr>
            </a:pPr>
            <a:endParaRPr lang="es-CO"/>
          </a:p>
        </c:txPr>
        <c:crossAx val="1697694495"/>
        <c:crosses val="max"/>
        <c:crossBetween val="between"/>
      </c:valAx>
      <c:catAx>
        <c:axId val="1697694495"/>
        <c:scaling>
          <c:orientation val="minMax"/>
        </c:scaling>
        <c:delete val="1"/>
        <c:axPos val="b"/>
        <c:numFmt formatCode="General" sourceLinked="1"/>
        <c:majorTickMark val="out"/>
        <c:minorTickMark val="none"/>
        <c:tickLblPos val="nextTo"/>
        <c:crossAx val="1697702175"/>
        <c:crosses val="autoZero"/>
        <c:auto val="1"/>
        <c:lblAlgn val="ctr"/>
        <c:lblOffset val="100"/>
        <c:noMultiLvlLbl val="0"/>
      </c:catAx>
      <c:spPr>
        <a:noFill/>
        <a:ln>
          <a:noFill/>
        </a:ln>
        <a:effectLst/>
      </c:spPr>
    </c:plotArea>
    <c:legend>
      <c:legendPos val="b"/>
      <c:layout>
        <c:manualLayout>
          <c:xMode val="edge"/>
          <c:yMode val="edge"/>
          <c:x val="1.283631244919714E-2"/>
          <c:y val="0.87667458426476519"/>
          <c:w val="0.98716368755080286"/>
          <c:h val="0.11890422295978051"/>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ITC Kabel" panose="02000503000000000000" pitchFamily="50" charset="0"/>
              <a:ea typeface="+mn-ea"/>
              <a:cs typeface="+mn-cs"/>
            </a:defRPr>
          </a:pPr>
          <a:endParaRPr lang="es-CO"/>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noFill/>
      <a:round/>
    </a:ln>
    <a:effectLst/>
  </c:spPr>
  <c:txPr>
    <a:bodyPr/>
    <a:lstStyle/>
    <a:p>
      <a:pPr>
        <a:defRPr sz="1600">
          <a:latin typeface="ITC Kabel" panose="02000503000000000000" pitchFamily="50" charset="0"/>
        </a:defRPr>
      </a:pPr>
      <a:endParaRPr lang="es-CO"/>
    </a:p>
  </c:txPr>
  <c:externalData r:id="rId3">
    <c:autoUpdate val="0"/>
  </c:externalData>
  <c:userShapes r:id="rId4"/>
</c:chartSpace>
</file>

<file path=ppt/charts/chart3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MX"/>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'Ejecucion total'!$B$110</c:f>
              <c:strCache>
                <c:ptCount val="1"/>
                <c:pt idx="0">
                  <c:v>PGN</c:v>
                </c:pt>
              </c:strCache>
            </c:strRef>
          </c:tx>
          <c:spPr>
            <a:solidFill>
              <a:srgbClr val="0070C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rgbClr val="0070C0"/>
                    </a:solidFill>
                    <a:latin typeface="ITC Kabel" panose="02000503000000000000" pitchFamily="50" charset="0"/>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'Ejecucion total'!$E$109:$I$109</c:f>
              <c:strCache>
                <c:ptCount val="5"/>
                <c:pt idx="0">
                  <c:v>2020</c:v>
                </c:pt>
                <c:pt idx="1">
                  <c:v>2021</c:v>
                </c:pt>
                <c:pt idx="2">
                  <c:v>2022</c:v>
                </c:pt>
                <c:pt idx="3">
                  <c:v>2023</c:v>
                </c:pt>
                <c:pt idx="4">
                  <c:v>2024*</c:v>
                </c:pt>
              </c:strCache>
              <c:extLst/>
            </c:strRef>
          </c:cat>
          <c:val>
            <c:numRef>
              <c:f>'Ejecucion total'!$E$110:$I$110</c:f>
              <c:numCache>
                <c:formatCode>0.0</c:formatCode>
                <c:ptCount val="5"/>
                <c:pt idx="0">
                  <c:v>-9.5040946069084207</c:v>
                </c:pt>
                <c:pt idx="1">
                  <c:v>17.529962277859568</c:v>
                </c:pt>
                <c:pt idx="2">
                  <c:v>6.9942748497046514</c:v>
                </c:pt>
                <c:pt idx="3">
                  <c:v>-13.002153096736379</c:v>
                </c:pt>
                <c:pt idx="4">
                  <c:v>-16.877076917916824</c:v>
                </c:pt>
              </c:numCache>
              <c:extLst/>
            </c:numRef>
          </c:val>
          <c:extLst>
            <c:ext xmlns:c16="http://schemas.microsoft.com/office/drawing/2014/chart" uri="{C3380CC4-5D6E-409C-BE32-E72D297353CC}">
              <c16:uniqueId val="{00000000-B23D-41A1-B7B9-5836C0908B67}"/>
            </c:ext>
          </c:extLst>
        </c:ser>
        <c:ser>
          <c:idx val="1"/>
          <c:order val="1"/>
          <c:tx>
            <c:strRef>
              <c:f>'Ejecucion total'!$B$111</c:f>
              <c:strCache>
                <c:ptCount val="1"/>
                <c:pt idx="0">
                  <c:v>Departamental</c:v>
                </c:pt>
              </c:strCache>
            </c:strRef>
          </c:tx>
          <c:spPr>
            <a:solidFill>
              <a:schemeClr val="bg1">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bg1">
                        <a:lumMod val="65000"/>
                      </a:schemeClr>
                    </a:solidFill>
                    <a:latin typeface="ITC Kabel" panose="02000503000000000000" pitchFamily="50" charset="0"/>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'Ejecucion total'!$E$109:$I$109</c:f>
              <c:strCache>
                <c:ptCount val="5"/>
                <c:pt idx="0">
                  <c:v>2020</c:v>
                </c:pt>
                <c:pt idx="1">
                  <c:v>2021</c:v>
                </c:pt>
                <c:pt idx="2">
                  <c:v>2022</c:v>
                </c:pt>
                <c:pt idx="3">
                  <c:v>2023</c:v>
                </c:pt>
                <c:pt idx="4">
                  <c:v>2024*</c:v>
                </c:pt>
              </c:strCache>
              <c:extLst/>
            </c:strRef>
          </c:cat>
          <c:val>
            <c:numRef>
              <c:f>'Ejecucion total'!$E$111:$I$111</c:f>
              <c:numCache>
                <c:formatCode>0.0</c:formatCode>
                <c:ptCount val="5"/>
                <c:pt idx="0">
                  <c:v>-16.430198723347889</c:v>
                </c:pt>
                <c:pt idx="1">
                  <c:v>28.150333695084683</c:v>
                </c:pt>
                <c:pt idx="2">
                  <c:v>-0.31159701961585018</c:v>
                </c:pt>
                <c:pt idx="3">
                  <c:v>-14.889971238751487</c:v>
                </c:pt>
                <c:pt idx="4">
                  <c:v>-21.945813755578769</c:v>
                </c:pt>
              </c:numCache>
              <c:extLst/>
            </c:numRef>
          </c:val>
          <c:extLst>
            <c:ext xmlns:c16="http://schemas.microsoft.com/office/drawing/2014/chart" uri="{C3380CC4-5D6E-409C-BE32-E72D297353CC}">
              <c16:uniqueId val="{00000001-B23D-41A1-B7B9-5836C0908B67}"/>
            </c:ext>
          </c:extLst>
        </c:ser>
        <c:ser>
          <c:idx val="2"/>
          <c:order val="2"/>
          <c:tx>
            <c:strRef>
              <c:f>'Ejecucion total'!$B$112</c:f>
              <c:strCache>
                <c:ptCount val="1"/>
                <c:pt idx="0">
                  <c:v>Municipal</c:v>
                </c:pt>
              </c:strCache>
            </c:strRef>
          </c:tx>
          <c:spPr>
            <a:solidFill>
              <a:schemeClr val="tx2">
                <a:lumMod val="25000"/>
                <a:lumOff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2">
                        <a:lumMod val="50000"/>
                        <a:lumOff val="50000"/>
                      </a:schemeClr>
                    </a:solidFill>
                    <a:latin typeface="ITC Kabel" panose="02000503000000000000" pitchFamily="50" charset="0"/>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'Ejecucion total'!$E$109:$I$109</c:f>
              <c:strCache>
                <c:ptCount val="5"/>
                <c:pt idx="0">
                  <c:v>2020</c:v>
                </c:pt>
                <c:pt idx="1">
                  <c:v>2021</c:v>
                </c:pt>
                <c:pt idx="2">
                  <c:v>2022</c:v>
                </c:pt>
                <c:pt idx="3">
                  <c:v>2023</c:v>
                </c:pt>
                <c:pt idx="4">
                  <c:v>2024*</c:v>
                </c:pt>
              </c:strCache>
              <c:extLst/>
            </c:strRef>
          </c:cat>
          <c:val>
            <c:numRef>
              <c:f>'Ejecucion total'!$E$112:$I$112</c:f>
              <c:numCache>
                <c:formatCode>0.0</c:formatCode>
                <c:ptCount val="5"/>
                <c:pt idx="0">
                  <c:v>-15.384878943557112</c:v>
                </c:pt>
                <c:pt idx="1">
                  <c:v>27.187473855893774</c:v>
                </c:pt>
                <c:pt idx="2">
                  <c:v>-8.9410624548698525</c:v>
                </c:pt>
                <c:pt idx="3">
                  <c:v>-1.3179484883242942</c:v>
                </c:pt>
                <c:pt idx="4">
                  <c:v>4.3301216693847344E-2</c:v>
                </c:pt>
              </c:numCache>
              <c:extLst/>
            </c:numRef>
          </c:val>
          <c:extLst>
            <c:ext xmlns:c16="http://schemas.microsoft.com/office/drawing/2014/chart" uri="{C3380CC4-5D6E-409C-BE32-E72D297353CC}">
              <c16:uniqueId val="{00000002-B23D-41A1-B7B9-5836C0908B67}"/>
            </c:ext>
          </c:extLst>
        </c:ser>
        <c:ser>
          <c:idx val="3"/>
          <c:order val="3"/>
          <c:tx>
            <c:strRef>
              <c:f>'Ejecucion total'!$B$113</c:f>
              <c:strCache>
                <c:ptCount val="1"/>
                <c:pt idx="0">
                  <c:v>Total</c:v>
                </c:pt>
              </c:strCache>
            </c:strRef>
          </c:tx>
          <c:spPr>
            <a:solidFill>
              <a:srgbClr val="156082"/>
            </a:solidFill>
            <a:ln>
              <a:noFill/>
            </a:ln>
            <a:effectLst/>
          </c:spPr>
          <c:invertIfNegative val="0"/>
          <c:dLbls>
            <c:numFmt formatCode="#,##0.0" sourceLinked="0"/>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rgbClr val="002060"/>
                    </a:solidFill>
                    <a:latin typeface="ITC Kabel" panose="02000503000000000000" pitchFamily="50" charset="0"/>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'Ejecucion total'!$E$109:$I$109</c:f>
              <c:strCache>
                <c:ptCount val="5"/>
                <c:pt idx="0">
                  <c:v>2020</c:v>
                </c:pt>
                <c:pt idx="1">
                  <c:v>2021</c:v>
                </c:pt>
                <c:pt idx="2">
                  <c:v>2022</c:v>
                </c:pt>
                <c:pt idx="3">
                  <c:v>2023</c:v>
                </c:pt>
                <c:pt idx="4">
                  <c:v>2024*</c:v>
                </c:pt>
              </c:strCache>
              <c:extLst/>
            </c:strRef>
          </c:cat>
          <c:val>
            <c:numRef>
              <c:f>'Ejecucion total'!$E$113:$I$113</c:f>
              <c:numCache>
                <c:formatCode>0.0</c:formatCode>
                <c:ptCount val="5"/>
                <c:pt idx="0">
                  <c:v>-14.356162322322785</c:v>
                </c:pt>
                <c:pt idx="1">
                  <c:v>25.249730309323205</c:v>
                </c:pt>
                <c:pt idx="2">
                  <c:v>-4.1825261073989868</c:v>
                </c:pt>
                <c:pt idx="3">
                  <c:v>-6.443798392647448</c:v>
                </c:pt>
                <c:pt idx="4">
                  <c:v>-7.1725981974249509</c:v>
                </c:pt>
              </c:numCache>
              <c:extLst/>
            </c:numRef>
          </c:val>
          <c:extLst>
            <c:ext xmlns:c16="http://schemas.microsoft.com/office/drawing/2014/chart" uri="{C3380CC4-5D6E-409C-BE32-E72D297353CC}">
              <c16:uniqueId val="{00000003-B23D-41A1-B7B9-5836C0908B67}"/>
            </c:ext>
          </c:extLst>
        </c:ser>
        <c:dLbls>
          <c:showLegendKey val="0"/>
          <c:showVal val="0"/>
          <c:showCatName val="0"/>
          <c:showSerName val="0"/>
          <c:showPercent val="0"/>
          <c:showBubbleSize val="0"/>
        </c:dLbls>
        <c:gapWidth val="100"/>
        <c:axId val="1829541935"/>
        <c:axId val="1829542415"/>
      </c:barChart>
      <c:catAx>
        <c:axId val="1829541935"/>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ITC Kabel" panose="02000503000000000000" pitchFamily="50" charset="0"/>
                <a:ea typeface="+mn-ea"/>
                <a:cs typeface="+mn-cs"/>
              </a:defRPr>
            </a:pPr>
            <a:endParaRPr lang="es-CO"/>
          </a:p>
        </c:txPr>
        <c:crossAx val="1829542415"/>
        <c:crosses val="autoZero"/>
        <c:auto val="1"/>
        <c:lblAlgn val="ctr"/>
        <c:lblOffset val="100"/>
        <c:noMultiLvlLbl val="0"/>
      </c:catAx>
      <c:valAx>
        <c:axId val="1829542415"/>
        <c:scaling>
          <c:orientation val="minMax"/>
        </c:scaling>
        <c:delete val="0"/>
        <c:axPos val="l"/>
        <c:numFmt formatCode="#,##0" sourceLinked="0"/>
        <c:majorTickMark val="none"/>
        <c:minorTickMark val="none"/>
        <c:tickLblPos val="nextTo"/>
        <c:spPr>
          <a:noFill/>
          <a:ln>
            <a:solidFill>
              <a:schemeClr val="bg1">
                <a:lumMod val="85000"/>
              </a:schemeClr>
            </a:solid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ITC Kabel" panose="02000503000000000000" pitchFamily="50" charset="0"/>
                <a:ea typeface="+mn-ea"/>
                <a:cs typeface="+mn-cs"/>
              </a:defRPr>
            </a:pPr>
            <a:endParaRPr lang="es-CO"/>
          </a:p>
        </c:txPr>
        <c:crossAx val="1829541935"/>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ITC Kabel" panose="02000503000000000000" pitchFamily="50" charset="0"/>
              <a:ea typeface="+mn-ea"/>
              <a:cs typeface="+mn-cs"/>
            </a:defRPr>
          </a:pPr>
          <a:endParaRPr lang="es-CO"/>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noFill/>
      <a:round/>
    </a:ln>
    <a:effectLst/>
  </c:spPr>
  <c:txPr>
    <a:bodyPr/>
    <a:lstStyle/>
    <a:p>
      <a:pPr>
        <a:defRPr>
          <a:latin typeface="ITC Kabel" panose="02000503000000000000" pitchFamily="50" charset="0"/>
        </a:defRPr>
      </a:pPr>
      <a:endParaRPr lang="es-CO"/>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MX"/>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7996815593903548E-2"/>
          <c:y val="9.7951692684234717E-2"/>
          <c:w val="0.87130641788530727"/>
          <c:h val="0.59546478339150699"/>
        </c:manualLayout>
      </c:layout>
      <c:lineChart>
        <c:grouping val="standard"/>
        <c:varyColors val="0"/>
        <c:ser>
          <c:idx val="0"/>
          <c:order val="0"/>
          <c:tx>
            <c:strRef>
              <c:f>'IND INF CANAST'!$N$1</c:f>
              <c:strCache>
                <c:ptCount val="1"/>
                <c:pt idx="0">
                  <c:v> TOTAL  </c:v>
                </c:pt>
              </c:strCache>
            </c:strRef>
          </c:tx>
          <c:spPr>
            <a:ln w="38100" cap="rnd">
              <a:solidFill>
                <a:srgbClr val="004D98"/>
              </a:solidFill>
              <a:prstDash val="sysDot"/>
              <a:round/>
            </a:ln>
            <a:effectLst/>
          </c:spPr>
          <c:marker>
            <c:symbol val="none"/>
          </c:marker>
          <c:cat>
            <c:numRef>
              <c:f>'IND INF CANAST'!$M$2:$M$68</c:f>
              <c:numCache>
                <c:formatCode>mmm\-yy</c:formatCode>
                <c:ptCount val="67"/>
                <c:pt idx="0">
                  <c:v>43466</c:v>
                </c:pt>
                <c:pt idx="1">
                  <c:v>43497</c:v>
                </c:pt>
                <c:pt idx="2">
                  <c:v>43525</c:v>
                </c:pt>
                <c:pt idx="3">
                  <c:v>43556</c:v>
                </c:pt>
                <c:pt idx="4">
                  <c:v>43586</c:v>
                </c:pt>
                <c:pt idx="5">
                  <c:v>43617</c:v>
                </c:pt>
                <c:pt idx="6">
                  <c:v>43647</c:v>
                </c:pt>
                <c:pt idx="7">
                  <c:v>43678</c:v>
                </c:pt>
                <c:pt idx="8">
                  <c:v>43709</c:v>
                </c:pt>
                <c:pt idx="9">
                  <c:v>43739</c:v>
                </c:pt>
                <c:pt idx="10">
                  <c:v>43770</c:v>
                </c:pt>
                <c:pt idx="11">
                  <c:v>43800</c:v>
                </c:pt>
                <c:pt idx="12">
                  <c:v>43831</c:v>
                </c:pt>
                <c:pt idx="13">
                  <c:v>43862</c:v>
                </c:pt>
                <c:pt idx="14">
                  <c:v>43891</c:v>
                </c:pt>
                <c:pt idx="15">
                  <c:v>43922</c:v>
                </c:pt>
                <c:pt idx="16">
                  <c:v>43952</c:v>
                </c:pt>
                <c:pt idx="17">
                  <c:v>43983</c:v>
                </c:pt>
                <c:pt idx="18">
                  <c:v>44013</c:v>
                </c:pt>
                <c:pt idx="19">
                  <c:v>44044</c:v>
                </c:pt>
                <c:pt idx="20">
                  <c:v>44075</c:v>
                </c:pt>
                <c:pt idx="21">
                  <c:v>44105</c:v>
                </c:pt>
                <c:pt idx="22">
                  <c:v>44136</c:v>
                </c:pt>
                <c:pt idx="23">
                  <c:v>44166</c:v>
                </c:pt>
                <c:pt idx="24">
                  <c:v>44197</c:v>
                </c:pt>
                <c:pt idx="25">
                  <c:v>44228</c:v>
                </c:pt>
                <c:pt idx="26">
                  <c:v>44256</c:v>
                </c:pt>
                <c:pt idx="27">
                  <c:v>44287</c:v>
                </c:pt>
                <c:pt idx="28">
                  <c:v>44317</c:v>
                </c:pt>
                <c:pt idx="29">
                  <c:v>44348</c:v>
                </c:pt>
                <c:pt idx="30">
                  <c:v>44378</c:v>
                </c:pt>
                <c:pt idx="31">
                  <c:v>44409</c:v>
                </c:pt>
                <c:pt idx="32">
                  <c:v>44440</c:v>
                </c:pt>
                <c:pt idx="33">
                  <c:v>44470</c:v>
                </c:pt>
                <c:pt idx="34">
                  <c:v>44501</c:v>
                </c:pt>
                <c:pt idx="35">
                  <c:v>44531</c:v>
                </c:pt>
                <c:pt idx="36">
                  <c:v>44562</c:v>
                </c:pt>
                <c:pt idx="37">
                  <c:v>44593</c:v>
                </c:pt>
                <c:pt idx="38">
                  <c:v>44621</c:v>
                </c:pt>
                <c:pt idx="39">
                  <c:v>44652</c:v>
                </c:pt>
                <c:pt idx="40">
                  <c:v>44682</c:v>
                </c:pt>
                <c:pt idx="41">
                  <c:v>44713</c:v>
                </c:pt>
                <c:pt idx="42">
                  <c:v>44743</c:v>
                </c:pt>
                <c:pt idx="43">
                  <c:v>44774</c:v>
                </c:pt>
                <c:pt idx="44">
                  <c:v>44805</c:v>
                </c:pt>
                <c:pt idx="45">
                  <c:v>44835</c:v>
                </c:pt>
                <c:pt idx="46">
                  <c:v>44866</c:v>
                </c:pt>
                <c:pt idx="47">
                  <c:v>44896</c:v>
                </c:pt>
                <c:pt idx="48">
                  <c:v>44927</c:v>
                </c:pt>
                <c:pt idx="49">
                  <c:v>44958</c:v>
                </c:pt>
                <c:pt idx="50">
                  <c:v>44986</c:v>
                </c:pt>
                <c:pt idx="51">
                  <c:v>45017</c:v>
                </c:pt>
                <c:pt idx="52">
                  <c:v>45047</c:v>
                </c:pt>
                <c:pt idx="53">
                  <c:v>45078</c:v>
                </c:pt>
                <c:pt idx="54">
                  <c:v>45108</c:v>
                </c:pt>
                <c:pt idx="55">
                  <c:v>45139</c:v>
                </c:pt>
                <c:pt idx="56">
                  <c:v>45170</c:v>
                </c:pt>
                <c:pt idx="57">
                  <c:v>45200</c:v>
                </c:pt>
                <c:pt idx="58">
                  <c:v>45231</c:v>
                </c:pt>
                <c:pt idx="59">
                  <c:v>45261</c:v>
                </c:pt>
                <c:pt idx="60">
                  <c:v>45292</c:v>
                </c:pt>
                <c:pt idx="61">
                  <c:v>45323</c:v>
                </c:pt>
                <c:pt idx="62">
                  <c:v>45352</c:v>
                </c:pt>
                <c:pt idx="63">
                  <c:v>45383</c:v>
                </c:pt>
                <c:pt idx="64">
                  <c:v>45413</c:v>
                </c:pt>
                <c:pt idx="65">
                  <c:v>45444</c:v>
                </c:pt>
                <c:pt idx="66">
                  <c:v>45474</c:v>
                </c:pt>
              </c:numCache>
            </c:numRef>
          </c:cat>
          <c:val>
            <c:numRef>
              <c:f>'IND INF CANAST'!$N$2:$N$68</c:f>
              <c:numCache>
                <c:formatCode>_(* #,##0.00_);_(* \(#,##0.00\);_(* "-"??_);_(@_)</c:formatCode>
                <c:ptCount val="67"/>
                <c:pt idx="0">
                  <c:v>100</c:v>
                </c:pt>
                <c:pt idx="1">
                  <c:v>100.41625371655103</c:v>
                </c:pt>
                <c:pt idx="2">
                  <c:v>100.812685827552</c:v>
                </c:pt>
                <c:pt idx="3">
                  <c:v>101.26858275520314</c:v>
                </c:pt>
                <c:pt idx="4">
                  <c:v>101.5361744301288</c:v>
                </c:pt>
                <c:pt idx="5">
                  <c:v>101.73439048562931</c:v>
                </c:pt>
                <c:pt idx="6">
                  <c:v>102.32903865213079</c:v>
                </c:pt>
                <c:pt idx="7">
                  <c:v>102.32903865213079</c:v>
                </c:pt>
                <c:pt idx="8">
                  <c:v>102.37859266600591</c:v>
                </c:pt>
                <c:pt idx="9">
                  <c:v>102.59663032705646</c:v>
                </c:pt>
                <c:pt idx="10">
                  <c:v>102.77502477700691</c:v>
                </c:pt>
                <c:pt idx="11">
                  <c:v>103.20118929633296</c:v>
                </c:pt>
                <c:pt idx="12">
                  <c:v>104.1724479682854</c:v>
                </c:pt>
                <c:pt idx="13">
                  <c:v>105.0545094152626</c:v>
                </c:pt>
                <c:pt idx="14">
                  <c:v>105.9365708622398</c:v>
                </c:pt>
                <c:pt idx="15">
                  <c:v>106.44202180376607</c:v>
                </c:pt>
                <c:pt idx="16">
                  <c:v>106.38255698711592</c:v>
                </c:pt>
                <c:pt idx="17">
                  <c:v>106.04558969276508</c:v>
                </c:pt>
                <c:pt idx="18">
                  <c:v>105.81764122893951</c:v>
                </c:pt>
                <c:pt idx="19">
                  <c:v>105.63924677898908</c:v>
                </c:pt>
                <c:pt idx="20">
                  <c:v>105.52031714568878</c:v>
                </c:pt>
                <c:pt idx="21">
                  <c:v>105.40138751238848</c:v>
                </c:pt>
                <c:pt idx="22">
                  <c:v>105.03468780971258</c:v>
                </c:pt>
                <c:pt idx="23">
                  <c:v>105.51040634291377</c:v>
                </c:pt>
                <c:pt idx="24">
                  <c:v>105.8374628344896</c:v>
                </c:pt>
                <c:pt idx="25">
                  <c:v>106.88800792864221</c:v>
                </c:pt>
                <c:pt idx="26">
                  <c:v>107.58176412289394</c:v>
                </c:pt>
                <c:pt idx="27">
                  <c:v>108.53320118929634</c:v>
                </c:pt>
                <c:pt idx="28">
                  <c:v>109.50445986124875</c:v>
                </c:pt>
                <c:pt idx="29">
                  <c:v>109.55401387512389</c:v>
                </c:pt>
                <c:pt idx="30">
                  <c:v>110.1585728444004</c:v>
                </c:pt>
                <c:pt idx="31">
                  <c:v>110.8424182358771</c:v>
                </c:pt>
                <c:pt idx="32">
                  <c:v>111.58572844400396</c:v>
                </c:pt>
                <c:pt idx="33">
                  <c:v>111.52626362735381</c:v>
                </c:pt>
                <c:pt idx="34">
                  <c:v>112.16055500495538</c:v>
                </c:pt>
                <c:pt idx="35">
                  <c:v>113.18136769078293</c:v>
                </c:pt>
                <c:pt idx="36">
                  <c:v>115.16352824578789</c:v>
                </c:pt>
                <c:pt idx="37">
                  <c:v>117.3637264618434</c:v>
                </c:pt>
                <c:pt idx="38">
                  <c:v>118.56293359762138</c:v>
                </c:pt>
                <c:pt idx="39">
                  <c:v>120.07928642220017</c:v>
                </c:pt>
                <c:pt idx="40">
                  <c:v>121.35777998017836</c:v>
                </c:pt>
                <c:pt idx="41">
                  <c:v>121.605550049554</c:v>
                </c:pt>
                <c:pt idx="42">
                  <c:v>122.80475718533199</c:v>
                </c:pt>
                <c:pt idx="43">
                  <c:v>125.18334985133795</c:v>
                </c:pt>
                <c:pt idx="44">
                  <c:v>126.27353815659067</c:v>
                </c:pt>
                <c:pt idx="45">
                  <c:v>126.64023785926661</c:v>
                </c:pt>
                <c:pt idx="46">
                  <c:v>127.69078295341924</c:v>
                </c:pt>
                <c:pt idx="47">
                  <c:v>129.33597621407336</c:v>
                </c:pt>
                <c:pt idx="48">
                  <c:v>131.41724479682856</c:v>
                </c:pt>
                <c:pt idx="49">
                  <c:v>133.6769078295342</c:v>
                </c:pt>
                <c:pt idx="50">
                  <c:v>135.15361744301291</c:v>
                </c:pt>
                <c:pt idx="51">
                  <c:v>135.93657086223985</c:v>
                </c:pt>
                <c:pt idx="52">
                  <c:v>136.69970267591677</c:v>
                </c:pt>
                <c:pt idx="53">
                  <c:v>137.23488602576811</c:v>
                </c:pt>
                <c:pt idx="54">
                  <c:v>137.9583746283449</c:v>
                </c:pt>
                <c:pt idx="55">
                  <c:v>139.08820614469772</c:v>
                </c:pt>
                <c:pt idx="56">
                  <c:v>139.95044598612486</c:v>
                </c:pt>
                <c:pt idx="57">
                  <c:v>140.35678889990089</c:v>
                </c:pt>
                <c:pt idx="58">
                  <c:v>142.28939544103071</c:v>
                </c:pt>
                <c:pt idx="59">
                  <c:v>142.7254707631318</c:v>
                </c:pt>
                <c:pt idx="60">
                  <c:v>143.53815659068385</c:v>
                </c:pt>
                <c:pt idx="61">
                  <c:v>145.06442021803767</c:v>
                </c:pt>
                <c:pt idx="62">
                  <c:v>146.04558969276511</c:v>
                </c:pt>
                <c:pt idx="63">
                  <c:v>147.2943508424182</c:v>
                </c:pt>
                <c:pt idx="64">
                  <c:v>147.7403369672943</c:v>
                </c:pt>
                <c:pt idx="65">
                  <c:v>147.92864222001978</c:v>
                </c:pt>
                <c:pt idx="66">
                  <c:v>147.88899900891968</c:v>
                </c:pt>
              </c:numCache>
            </c:numRef>
          </c:val>
          <c:smooth val="0"/>
          <c:extLst>
            <c:ext xmlns:c16="http://schemas.microsoft.com/office/drawing/2014/chart" uri="{C3380CC4-5D6E-409C-BE32-E72D297353CC}">
              <c16:uniqueId val="{00000001-87C2-4670-B5FD-0D6469CF6211}"/>
            </c:ext>
          </c:extLst>
        </c:ser>
        <c:ser>
          <c:idx val="1"/>
          <c:order val="1"/>
          <c:tx>
            <c:strRef>
              <c:f>'IND INF CANAST'!$O$1</c:f>
              <c:strCache>
                <c:ptCount val="1"/>
                <c:pt idx="0">
                  <c:v> ALIMENTOS PARA EL HOGAR  </c:v>
                </c:pt>
              </c:strCache>
            </c:strRef>
          </c:tx>
          <c:spPr>
            <a:ln w="38100" cap="rnd">
              <a:solidFill>
                <a:schemeClr val="accent2"/>
              </a:solidFill>
              <a:round/>
            </a:ln>
            <a:effectLst/>
          </c:spPr>
          <c:marker>
            <c:symbol val="none"/>
          </c:marker>
          <c:cat>
            <c:numRef>
              <c:f>'IND INF CANAST'!$M$2:$M$68</c:f>
              <c:numCache>
                <c:formatCode>mmm\-yy</c:formatCode>
                <c:ptCount val="67"/>
                <c:pt idx="0">
                  <c:v>43466</c:v>
                </c:pt>
                <c:pt idx="1">
                  <c:v>43497</c:v>
                </c:pt>
                <c:pt idx="2">
                  <c:v>43525</c:v>
                </c:pt>
                <c:pt idx="3">
                  <c:v>43556</c:v>
                </c:pt>
                <c:pt idx="4">
                  <c:v>43586</c:v>
                </c:pt>
                <c:pt idx="5">
                  <c:v>43617</c:v>
                </c:pt>
                <c:pt idx="6">
                  <c:v>43647</c:v>
                </c:pt>
                <c:pt idx="7">
                  <c:v>43678</c:v>
                </c:pt>
                <c:pt idx="8">
                  <c:v>43709</c:v>
                </c:pt>
                <c:pt idx="9">
                  <c:v>43739</c:v>
                </c:pt>
                <c:pt idx="10">
                  <c:v>43770</c:v>
                </c:pt>
                <c:pt idx="11">
                  <c:v>43800</c:v>
                </c:pt>
                <c:pt idx="12">
                  <c:v>43831</c:v>
                </c:pt>
                <c:pt idx="13">
                  <c:v>43862</c:v>
                </c:pt>
                <c:pt idx="14">
                  <c:v>43891</c:v>
                </c:pt>
                <c:pt idx="15">
                  <c:v>43922</c:v>
                </c:pt>
                <c:pt idx="16">
                  <c:v>43952</c:v>
                </c:pt>
                <c:pt idx="17">
                  <c:v>43983</c:v>
                </c:pt>
                <c:pt idx="18">
                  <c:v>44013</c:v>
                </c:pt>
                <c:pt idx="19">
                  <c:v>44044</c:v>
                </c:pt>
                <c:pt idx="20">
                  <c:v>44075</c:v>
                </c:pt>
                <c:pt idx="21">
                  <c:v>44105</c:v>
                </c:pt>
                <c:pt idx="22">
                  <c:v>44136</c:v>
                </c:pt>
                <c:pt idx="23">
                  <c:v>44166</c:v>
                </c:pt>
                <c:pt idx="24">
                  <c:v>44197</c:v>
                </c:pt>
                <c:pt idx="25">
                  <c:v>44228</c:v>
                </c:pt>
                <c:pt idx="26">
                  <c:v>44256</c:v>
                </c:pt>
                <c:pt idx="27">
                  <c:v>44287</c:v>
                </c:pt>
                <c:pt idx="28">
                  <c:v>44317</c:v>
                </c:pt>
                <c:pt idx="29">
                  <c:v>44348</c:v>
                </c:pt>
                <c:pt idx="30">
                  <c:v>44378</c:v>
                </c:pt>
                <c:pt idx="31">
                  <c:v>44409</c:v>
                </c:pt>
                <c:pt idx="32">
                  <c:v>44440</c:v>
                </c:pt>
                <c:pt idx="33">
                  <c:v>44470</c:v>
                </c:pt>
                <c:pt idx="34">
                  <c:v>44501</c:v>
                </c:pt>
                <c:pt idx="35">
                  <c:v>44531</c:v>
                </c:pt>
                <c:pt idx="36">
                  <c:v>44562</c:v>
                </c:pt>
                <c:pt idx="37">
                  <c:v>44593</c:v>
                </c:pt>
                <c:pt idx="38">
                  <c:v>44621</c:v>
                </c:pt>
                <c:pt idx="39">
                  <c:v>44652</c:v>
                </c:pt>
                <c:pt idx="40">
                  <c:v>44682</c:v>
                </c:pt>
                <c:pt idx="41">
                  <c:v>44713</c:v>
                </c:pt>
                <c:pt idx="42">
                  <c:v>44743</c:v>
                </c:pt>
                <c:pt idx="43">
                  <c:v>44774</c:v>
                </c:pt>
                <c:pt idx="44">
                  <c:v>44805</c:v>
                </c:pt>
                <c:pt idx="45">
                  <c:v>44835</c:v>
                </c:pt>
                <c:pt idx="46">
                  <c:v>44866</c:v>
                </c:pt>
                <c:pt idx="47">
                  <c:v>44896</c:v>
                </c:pt>
                <c:pt idx="48">
                  <c:v>44927</c:v>
                </c:pt>
                <c:pt idx="49">
                  <c:v>44958</c:v>
                </c:pt>
                <c:pt idx="50">
                  <c:v>44986</c:v>
                </c:pt>
                <c:pt idx="51">
                  <c:v>45017</c:v>
                </c:pt>
                <c:pt idx="52">
                  <c:v>45047</c:v>
                </c:pt>
                <c:pt idx="53">
                  <c:v>45078</c:v>
                </c:pt>
                <c:pt idx="54">
                  <c:v>45108</c:v>
                </c:pt>
                <c:pt idx="55">
                  <c:v>45139</c:v>
                </c:pt>
                <c:pt idx="56">
                  <c:v>45170</c:v>
                </c:pt>
                <c:pt idx="57">
                  <c:v>45200</c:v>
                </c:pt>
                <c:pt idx="58">
                  <c:v>45231</c:v>
                </c:pt>
                <c:pt idx="59">
                  <c:v>45261</c:v>
                </c:pt>
                <c:pt idx="60">
                  <c:v>45292</c:v>
                </c:pt>
                <c:pt idx="61">
                  <c:v>45323</c:v>
                </c:pt>
                <c:pt idx="62">
                  <c:v>45352</c:v>
                </c:pt>
                <c:pt idx="63">
                  <c:v>45383</c:v>
                </c:pt>
                <c:pt idx="64">
                  <c:v>45413</c:v>
                </c:pt>
                <c:pt idx="65">
                  <c:v>45444</c:v>
                </c:pt>
                <c:pt idx="66">
                  <c:v>45474</c:v>
                </c:pt>
              </c:numCache>
            </c:numRef>
          </c:cat>
          <c:val>
            <c:numRef>
              <c:f>'IND INF CANAST'!$O$2:$O$68</c:f>
              <c:numCache>
                <c:formatCode>_(* #,##0.00_);_(* \(#,##0.00\);_(* "-"??_);_(@_)</c:formatCode>
                <c:ptCount val="67"/>
                <c:pt idx="0">
                  <c:v>100</c:v>
                </c:pt>
                <c:pt idx="1">
                  <c:v>99.914944134637125</c:v>
                </c:pt>
                <c:pt idx="2">
                  <c:v>100.676692186187</c:v>
                </c:pt>
                <c:pt idx="3">
                  <c:v>101.7249780156404</c:v>
                </c:pt>
                <c:pt idx="4">
                  <c:v>102.85787177732823</c:v>
                </c:pt>
                <c:pt idx="5">
                  <c:v>103.77614413968907</c:v>
                </c:pt>
                <c:pt idx="6">
                  <c:v>105.10669826063166</c:v>
                </c:pt>
                <c:pt idx="7">
                  <c:v>104.4503310681982</c:v>
                </c:pt>
                <c:pt idx="8">
                  <c:v>103.8298872486565</c:v>
                </c:pt>
                <c:pt idx="9">
                  <c:v>103.880533982812</c:v>
                </c:pt>
                <c:pt idx="10">
                  <c:v>102.70792192205415</c:v>
                </c:pt>
                <c:pt idx="11">
                  <c:v>102.70806668495278</c:v>
                </c:pt>
                <c:pt idx="12">
                  <c:v>103.40993376907889</c:v>
                </c:pt>
                <c:pt idx="13">
                  <c:v>104.82271408259433</c:v>
                </c:pt>
                <c:pt idx="14">
                  <c:v>106.93268918295874</c:v>
                </c:pt>
                <c:pt idx="15">
                  <c:v>109.51621494106513</c:v>
                </c:pt>
                <c:pt idx="16">
                  <c:v>109.75943899247574</c:v>
                </c:pt>
                <c:pt idx="17">
                  <c:v>109.78295583617341</c:v>
                </c:pt>
                <c:pt idx="18">
                  <c:v>109.02958839067304</c:v>
                </c:pt>
                <c:pt idx="19">
                  <c:v>107.87244507106145</c:v>
                </c:pt>
                <c:pt idx="20">
                  <c:v>107.39663594342882</c:v>
                </c:pt>
                <c:pt idx="21">
                  <c:v>106.46066467349191</c:v>
                </c:pt>
                <c:pt idx="22">
                  <c:v>105.686573083247</c:v>
                </c:pt>
                <c:pt idx="23">
                  <c:v>105.72082030568239</c:v>
                </c:pt>
                <c:pt idx="24">
                  <c:v>107.24256220504351</c:v>
                </c:pt>
                <c:pt idx="25">
                  <c:v>107.83308992246411</c:v>
                </c:pt>
                <c:pt idx="26">
                  <c:v>108.95297164845149</c:v>
                </c:pt>
                <c:pt idx="27">
                  <c:v>111.3627100977421</c:v>
                </c:pt>
                <c:pt idx="28">
                  <c:v>115.06104034412533</c:v>
                </c:pt>
                <c:pt idx="29">
                  <c:v>115.88298493947529</c:v>
                </c:pt>
                <c:pt idx="30">
                  <c:v>116.98501773192535</c:v>
                </c:pt>
                <c:pt idx="31">
                  <c:v>118.68500598852629</c:v>
                </c:pt>
                <c:pt idx="32">
                  <c:v>119.54903101274695</c:v>
                </c:pt>
                <c:pt idx="33">
                  <c:v>120.22234085871781</c:v>
                </c:pt>
                <c:pt idx="34">
                  <c:v>122.34243062925614</c:v>
                </c:pt>
                <c:pt idx="35">
                  <c:v>125.34809656916678</c:v>
                </c:pt>
                <c:pt idx="36">
                  <c:v>129.95415273924704</c:v>
                </c:pt>
                <c:pt idx="37">
                  <c:v>134.54204185245774</c:v>
                </c:pt>
                <c:pt idx="38">
                  <c:v>138.64419226556623</c:v>
                </c:pt>
                <c:pt idx="39">
                  <c:v>142.4555692587416</c:v>
                </c:pt>
                <c:pt idx="40">
                  <c:v>145.03483303136159</c:v>
                </c:pt>
                <c:pt idx="41">
                  <c:v>145.06095381332233</c:v>
                </c:pt>
                <c:pt idx="42">
                  <c:v>146.44878470671338</c:v>
                </c:pt>
                <c:pt idx="43">
                  <c:v>149.83584976272704</c:v>
                </c:pt>
                <c:pt idx="44">
                  <c:v>150.85275621845187</c:v>
                </c:pt>
                <c:pt idx="45">
                  <c:v>152.1654426375824</c:v>
                </c:pt>
                <c:pt idx="46">
                  <c:v>155.65973237746138</c:v>
                </c:pt>
                <c:pt idx="47">
                  <c:v>160.25737497100113</c:v>
                </c:pt>
                <c:pt idx="48">
                  <c:v>165.17454658858324</c:v>
                </c:pt>
                <c:pt idx="49">
                  <c:v>166.74768749753721</c:v>
                </c:pt>
                <c:pt idx="50">
                  <c:v>166.48905343145739</c:v>
                </c:pt>
                <c:pt idx="51">
                  <c:v>166.45619530491621</c:v>
                </c:pt>
                <c:pt idx="52">
                  <c:v>166.03622707144388</c:v>
                </c:pt>
                <c:pt idx="53">
                  <c:v>166.2030503647056</c:v>
                </c:pt>
                <c:pt idx="54">
                  <c:v>167.14959006765713</c:v>
                </c:pt>
                <c:pt idx="55">
                  <c:v>167.92302229378026</c:v>
                </c:pt>
                <c:pt idx="56">
                  <c:v>167.83467505687909</c:v>
                </c:pt>
                <c:pt idx="57">
                  <c:v>168.0142268260449</c:v>
                </c:pt>
                <c:pt idx="58">
                  <c:v>167.21443603679779</c:v>
                </c:pt>
                <c:pt idx="59">
                  <c:v>166.45033745407929</c:v>
                </c:pt>
                <c:pt idx="60">
                  <c:v>166.94664372890898</c:v>
                </c:pt>
                <c:pt idx="61">
                  <c:v>167.01724654205469</c:v>
                </c:pt>
                <c:pt idx="62">
                  <c:v>167.63169074181448</c:v>
                </c:pt>
                <c:pt idx="63">
                  <c:v>169.77554354164036</c:v>
                </c:pt>
                <c:pt idx="64">
                  <c:v>171.83786890294672</c:v>
                </c:pt>
                <c:pt idx="65">
                  <c:v>171.39089983296012</c:v>
                </c:pt>
                <c:pt idx="66">
                  <c:v>170.70482396031412</c:v>
                </c:pt>
              </c:numCache>
            </c:numRef>
          </c:val>
          <c:smooth val="1"/>
          <c:extLst>
            <c:ext xmlns:c16="http://schemas.microsoft.com/office/drawing/2014/chart" uri="{C3380CC4-5D6E-409C-BE32-E72D297353CC}">
              <c16:uniqueId val="{00000003-87C2-4670-B5FD-0D6469CF6211}"/>
            </c:ext>
          </c:extLst>
        </c:ser>
        <c:ser>
          <c:idx val="2"/>
          <c:order val="2"/>
          <c:tx>
            <c:strRef>
              <c:f>'IND INF CANAST'!$P$1</c:f>
              <c:strCache>
                <c:ptCount val="1"/>
                <c:pt idx="0">
                  <c:v> COMIDAS FUERA DEL HOGAR </c:v>
                </c:pt>
              </c:strCache>
            </c:strRef>
          </c:tx>
          <c:spPr>
            <a:ln w="38100" cap="rnd">
              <a:solidFill>
                <a:schemeClr val="accent6"/>
              </a:solidFill>
              <a:round/>
            </a:ln>
            <a:effectLst/>
          </c:spPr>
          <c:marker>
            <c:symbol val="none"/>
          </c:marker>
          <c:cat>
            <c:numRef>
              <c:f>'IND INF CANAST'!$M$2:$M$68</c:f>
              <c:numCache>
                <c:formatCode>mmm\-yy</c:formatCode>
                <c:ptCount val="67"/>
                <c:pt idx="0">
                  <c:v>43466</c:v>
                </c:pt>
                <c:pt idx="1">
                  <c:v>43497</c:v>
                </c:pt>
                <c:pt idx="2">
                  <c:v>43525</c:v>
                </c:pt>
                <c:pt idx="3">
                  <c:v>43556</c:v>
                </c:pt>
                <c:pt idx="4">
                  <c:v>43586</c:v>
                </c:pt>
                <c:pt idx="5">
                  <c:v>43617</c:v>
                </c:pt>
                <c:pt idx="6">
                  <c:v>43647</c:v>
                </c:pt>
                <c:pt idx="7">
                  <c:v>43678</c:v>
                </c:pt>
                <c:pt idx="8">
                  <c:v>43709</c:v>
                </c:pt>
                <c:pt idx="9">
                  <c:v>43739</c:v>
                </c:pt>
                <c:pt idx="10">
                  <c:v>43770</c:v>
                </c:pt>
                <c:pt idx="11">
                  <c:v>43800</c:v>
                </c:pt>
                <c:pt idx="12">
                  <c:v>43831</c:v>
                </c:pt>
                <c:pt idx="13">
                  <c:v>43862</c:v>
                </c:pt>
                <c:pt idx="14">
                  <c:v>43891</c:v>
                </c:pt>
                <c:pt idx="15">
                  <c:v>43922</c:v>
                </c:pt>
                <c:pt idx="16">
                  <c:v>43952</c:v>
                </c:pt>
                <c:pt idx="17">
                  <c:v>43983</c:v>
                </c:pt>
                <c:pt idx="18">
                  <c:v>44013</c:v>
                </c:pt>
                <c:pt idx="19">
                  <c:v>44044</c:v>
                </c:pt>
                <c:pt idx="20">
                  <c:v>44075</c:v>
                </c:pt>
                <c:pt idx="21">
                  <c:v>44105</c:v>
                </c:pt>
                <c:pt idx="22">
                  <c:v>44136</c:v>
                </c:pt>
                <c:pt idx="23">
                  <c:v>44166</c:v>
                </c:pt>
                <c:pt idx="24">
                  <c:v>44197</c:v>
                </c:pt>
                <c:pt idx="25">
                  <c:v>44228</c:v>
                </c:pt>
                <c:pt idx="26">
                  <c:v>44256</c:v>
                </c:pt>
                <c:pt idx="27">
                  <c:v>44287</c:v>
                </c:pt>
                <c:pt idx="28">
                  <c:v>44317</c:v>
                </c:pt>
                <c:pt idx="29">
                  <c:v>44348</c:v>
                </c:pt>
                <c:pt idx="30">
                  <c:v>44378</c:v>
                </c:pt>
                <c:pt idx="31">
                  <c:v>44409</c:v>
                </c:pt>
                <c:pt idx="32">
                  <c:v>44440</c:v>
                </c:pt>
                <c:pt idx="33">
                  <c:v>44470</c:v>
                </c:pt>
                <c:pt idx="34">
                  <c:v>44501</c:v>
                </c:pt>
                <c:pt idx="35">
                  <c:v>44531</c:v>
                </c:pt>
                <c:pt idx="36">
                  <c:v>44562</c:v>
                </c:pt>
                <c:pt idx="37">
                  <c:v>44593</c:v>
                </c:pt>
                <c:pt idx="38">
                  <c:v>44621</c:v>
                </c:pt>
                <c:pt idx="39">
                  <c:v>44652</c:v>
                </c:pt>
                <c:pt idx="40">
                  <c:v>44682</c:v>
                </c:pt>
                <c:pt idx="41">
                  <c:v>44713</c:v>
                </c:pt>
                <c:pt idx="42">
                  <c:v>44743</c:v>
                </c:pt>
                <c:pt idx="43">
                  <c:v>44774</c:v>
                </c:pt>
                <c:pt idx="44">
                  <c:v>44805</c:v>
                </c:pt>
                <c:pt idx="45">
                  <c:v>44835</c:v>
                </c:pt>
                <c:pt idx="46">
                  <c:v>44866</c:v>
                </c:pt>
                <c:pt idx="47">
                  <c:v>44896</c:v>
                </c:pt>
                <c:pt idx="48">
                  <c:v>44927</c:v>
                </c:pt>
                <c:pt idx="49">
                  <c:v>44958</c:v>
                </c:pt>
                <c:pt idx="50">
                  <c:v>44986</c:v>
                </c:pt>
                <c:pt idx="51">
                  <c:v>45017</c:v>
                </c:pt>
                <c:pt idx="52">
                  <c:v>45047</c:v>
                </c:pt>
                <c:pt idx="53">
                  <c:v>45078</c:v>
                </c:pt>
                <c:pt idx="54">
                  <c:v>45108</c:v>
                </c:pt>
                <c:pt idx="55">
                  <c:v>45139</c:v>
                </c:pt>
                <c:pt idx="56">
                  <c:v>45170</c:v>
                </c:pt>
                <c:pt idx="57">
                  <c:v>45200</c:v>
                </c:pt>
                <c:pt idx="58">
                  <c:v>45231</c:v>
                </c:pt>
                <c:pt idx="59">
                  <c:v>45261</c:v>
                </c:pt>
                <c:pt idx="60">
                  <c:v>45292</c:v>
                </c:pt>
                <c:pt idx="61">
                  <c:v>45323</c:v>
                </c:pt>
                <c:pt idx="62">
                  <c:v>45352</c:v>
                </c:pt>
                <c:pt idx="63">
                  <c:v>45383</c:v>
                </c:pt>
                <c:pt idx="64">
                  <c:v>45413</c:v>
                </c:pt>
                <c:pt idx="65">
                  <c:v>45444</c:v>
                </c:pt>
                <c:pt idx="66">
                  <c:v>45474</c:v>
                </c:pt>
              </c:numCache>
            </c:numRef>
          </c:cat>
          <c:val>
            <c:numRef>
              <c:f>'IND INF CANAST'!$P$2:$P$68</c:f>
              <c:numCache>
                <c:formatCode>_(* #,##0.00_);_(* \(#,##0.00\);_(* "-"??_);_(@_)</c:formatCode>
                <c:ptCount val="67"/>
                <c:pt idx="0">
                  <c:v>100</c:v>
                </c:pt>
                <c:pt idx="1">
                  <c:v>100.55715125030534</c:v>
                </c:pt>
                <c:pt idx="2">
                  <c:v>100.02880158034077</c:v>
                </c:pt>
                <c:pt idx="3">
                  <c:v>99.960188910589494</c:v>
                </c:pt>
                <c:pt idx="4">
                  <c:v>100.12393193946822</c:v>
                </c:pt>
                <c:pt idx="5">
                  <c:v>100.73301705326128</c:v>
                </c:pt>
                <c:pt idx="6">
                  <c:v>101.10079011127424</c:v>
                </c:pt>
                <c:pt idx="7">
                  <c:v>101.75624331862316</c:v>
                </c:pt>
                <c:pt idx="8">
                  <c:v>101.84478364480049</c:v>
                </c:pt>
                <c:pt idx="9">
                  <c:v>102.01246228243485</c:v>
                </c:pt>
                <c:pt idx="10">
                  <c:v>102.52638974439066</c:v>
                </c:pt>
                <c:pt idx="11">
                  <c:v>103.47989581108868</c:v>
                </c:pt>
                <c:pt idx="12">
                  <c:v>103.92998617988765</c:v>
                </c:pt>
                <c:pt idx="13">
                  <c:v>104.48064870408099</c:v>
                </c:pt>
                <c:pt idx="14">
                  <c:v>104.87875848797374</c:v>
                </c:pt>
                <c:pt idx="15">
                  <c:v>105.30448747650739</c:v>
                </c:pt>
                <c:pt idx="16">
                  <c:v>104.67056072327387</c:v>
                </c:pt>
                <c:pt idx="17">
                  <c:v>104.83175007969027</c:v>
                </c:pt>
                <c:pt idx="18">
                  <c:v>104.72513726121318</c:v>
                </c:pt>
                <c:pt idx="19">
                  <c:v>105.63839453744939</c:v>
                </c:pt>
                <c:pt idx="20">
                  <c:v>106.69804269276838</c:v>
                </c:pt>
                <c:pt idx="21">
                  <c:v>107.20806239378429</c:v>
                </c:pt>
                <c:pt idx="22">
                  <c:v>107.54924513605766</c:v>
                </c:pt>
                <c:pt idx="23">
                  <c:v>108.60631695208757</c:v>
                </c:pt>
                <c:pt idx="24">
                  <c:v>109.3845994734281</c:v>
                </c:pt>
                <c:pt idx="25">
                  <c:v>109.42028381259651</c:v>
                </c:pt>
                <c:pt idx="26">
                  <c:v>110.03449810548203</c:v>
                </c:pt>
                <c:pt idx="27">
                  <c:v>110.53259598077908</c:v>
                </c:pt>
                <c:pt idx="28">
                  <c:v>110.96127322959661</c:v>
                </c:pt>
                <c:pt idx="29">
                  <c:v>111.57005497798123</c:v>
                </c:pt>
                <c:pt idx="30">
                  <c:v>113.74537535787313</c:v>
                </c:pt>
                <c:pt idx="31">
                  <c:v>115.92476013110397</c:v>
                </c:pt>
                <c:pt idx="32">
                  <c:v>116.48766968059248</c:v>
                </c:pt>
                <c:pt idx="33">
                  <c:v>117.06460722033881</c:v>
                </c:pt>
                <c:pt idx="34">
                  <c:v>118.51537424757792</c:v>
                </c:pt>
                <c:pt idx="35">
                  <c:v>120.02759131981793</c:v>
                </c:pt>
                <c:pt idx="36">
                  <c:v>124.3907125269541</c:v>
                </c:pt>
                <c:pt idx="37">
                  <c:v>128.01250692960733</c:v>
                </c:pt>
                <c:pt idx="38">
                  <c:v>130.16803778194014</c:v>
                </c:pt>
                <c:pt idx="39">
                  <c:v>133.21788458486057</c:v>
                </c:pt>
                <c:pt idx="40">
                  <c:v>134.80187991112004</c:v>
                </c:pt>
                <c:pt idx="41">
                  <c:v>135.15069276988172</c:v>
                </c:pt>
                <c:pt idx="42">
                  <c:v>136.16537558441183</c:v>
                </c:pt>
                <c:pt idx="43">
                  <c:v>139.49418506011722</c:v>
                </c:pt>
                <c:pt idx="44">
                  <c:v>141.3163170510166</c:v>
                </c:pt>
                <c:pt idx="45">
                  <c:v>143.00051844028826</c:v>
                </c:pt>
                <c:pt idx="46">
                  <c:v>145.19117195707321</c:v>
                </c:pt>
                <c:pt idx="47">
                  <c:v>147.6871884311083</c:v>
                </c:pt>
                <c:pt idx="48">
                  <c:v>151.33042259882913</c:v>
                </c:pt>
                <c:pt idx="49">
                  <c:v>155.75983002662818</c:v>
                </c:pt>
                <c:pt idx="50">
                  <c:v>156.98723629225191</c:v>
                </c:pt>
                <c:pt idx="51">
                  <c:v>157.97346187717321</c:v>
                </c:pt>
                <c:pt idx="52">
                  <c:v>159.20648414981829</c:v>
                </c:pt>
                <c:pt idx="53">
                  <c:v>160.51497650120339</c:v>
                </c:pt>
                <c:pt idx="54">
                  <c:v>160.79631946835508</c:v>
                </c:pt>
                <c:pt idx="55">
                  <c:v>161.33367823053618</c:v>
                </c:pt>
                <c:pt idx="56">
                  <c:v>162.3398043642091</c:v>
                </c:pt>
                <c:pt idx="57">
                  <c:v>162.92247309546408</c:v>
                </c:pt>
                <c:pt idx="58">
                  <c:v>164.90254281708752</c:v>
                </c:pt>
                <c:pt idx="59">
                  <c:v>167.03056585604256</c:v>
                </c:pt>
                <c:pt idx="60">
                  <c:v>169.58944493471748</c:v>
                </c:pt>
                <c:pt idx="61">
                  <c:v>171.6823404057844</c:v>
                </c:pt>
                <c:pt idx="62">
                  <c:v>172.51381752877086</c:v>
                </c:pt>
                <c:pt idx="63">
                  <c:v>173.08158897383095</c:v>
                </c:pt>
                <c:pt idx="64">
                  <c:v>173.66522053637775</c:v>
                </c:pt>
                <c:pt idx="65">
                  <c:v>173.72943611928326</c:v>
                </c:pt>
                <c:pt idx="66">
                  <c:v>173.78854056404009</c:v>
                </c:pt>
              </c:numCache>
            </c:numRef>
          </c:val>
          <c:smooth val="1"/>
          <c:extLst>
            <c:ext xmlns:c16="http://schemas.microsoft.com/office/drawing/2014/chart" uri="{C3380CC4-5D6E-409C-BE32-E72D297353CC}">
              <c16:uniqueId val="{00000005-87C2-4670-B5FD-0D6469CF6211}"/>
            </c:ext>
          </c:extLst>
        </c:ser>
        <c:ser>
          <c:idx val="3"/>
          <c:order val="3"/>
          <c:tx>
            <c:strRef>
              <c:f>'IND INF CANAST'!$Q$1</c:f>
              <c:strCache>
                <c:ptCount val="1"/>
                <c:pt idx="0">
                  <c:v> VIVIENDA  </c:v>
                </c:pt>
              </c:strCache>
            </c:strRef>
          </c:tx>
          <c:spPr>
            <a:ln w="38100" cap="rnd">
              <a:solidFill>
                <a:srgbClr val="00B0F0"/>
              </a:solidFill>
              <a:round/>
            </a:ln>
            <a:effectLst/>
          </c:spPr>
          <c:marker>
            <c:symbol val="none"/>
          </c:marker>
          <c:cat>
            <c:numRef>
              <c:f>'IND INF CANAST'!$M$2:$M$68</c:f>
              <c:numCache>
                <c:formatCode>mmm\-yy</c:formatCode>
                <c:ptCount val="67"/>
                <c:pt idx="0">
                  <c:v>43466</c:v>
                </c:pt>
                <c:pt idx="1">
                  <c:v>43497</c:v>
                </c:pt>
                <c:pt idx="2">
                  <c:v>43525</c:v>
                </c:pt>
                <c:pt idx="3">
                  <c:v>43556</c:v>
                </c:pt>
                <c:pt idx="4">
                  <c:v>43586</c:v>
                </c:pt>
                <c:pt idx="5">
                  <c:v>43617</c:v>
                </c:pt>
                <c:pt idx="6">
                  <c:v>43647</c:v>
                </c:pt>
                <c:pt idx="7">
                  <c:v>43678</c:v>
                </c:pt>
                <c:pt idx="8">
                  <c:v>43709</c:v>
                </c:pt>
                <c:pt idx="9">
                  <c:v>43739</c:v>
                </c:pt>
                <c:pt idx="10">
                  <c:v>43770</c:v>
                </c:pt>
                <c:pt idx="11">
                  <c:v>43800</c:v>
                </c:pt>
                <c:pt idx="12">
                  <c:v>43831</c:v>
                </c:pt>
                <c:pt idx="13">
                  <c:v>43862</c:v>
                </c:pt>
                <c:pt idx="14">
                  <c:v>43891</c:v>
                </c:pt>
                <c:pt idx="15">
                  <c:v>43922</c:v>
                </c:pt>
                <c:pt idx="16">
                  <c:v>43952</c:v>
                </c:pt>
                <c:pt idx="17">
                  <c:v>43983</c:v>
                </c:pt>
                <c:pt idx="18">
                  <c:v>44013</c:v>
                </c:pt>
                <c:pt idx="19">
                  <c:v>44044</c:v>
                </c:pt>
                <c:pt idx="20">
                  <c:v>44075</c:v>
                </c:pt>
                <c:pt idx="21">
                  <c:v>44105</c:v>
                </c:pt>
                <c:pt idx="22">
                  <c:v>44136</c:v>
                </c:pt>
                <c:pt idx="23">
                  <c:v>44166</c:v>
                </c:pt>
                <c:pt idx="24">
                  <c:v>44197</c:v>
                </c:pt>
                <c:pt idx="25">
                  <c:v>44228</c:v>
                </c:pt>
                <c:pt idx="26">
                  <c:v>44256</c:v>
                </c:pt>
                <c:pt idx="27">
                  <c:v>44287</c:v>
                </c:pt>
                <c:pt idx="28">
                  <c:v>44317</c:v>
                </c:pt>
                <c:pt idx="29">
                  <c:v>44348</c:v>
                </c:pt>
                <c:pt idx="30">
                  <c:v>44378</c:v>
                </c:pt>
                <c:pt idx="31">
                  <c:v>44409</c:v>
                </c:pt>
                <c:pt idx="32">
                  <c:v>44440</c:v>
                </c:pt>
                <c:pt idx="33">
                  <c:v>44470</c:v>
                </c:pt>
                <c:pt idx="34">
                  <c:v>44501</c:v>
                </c:pt>
                <c:pt idx="35">
                  <c:v>44531</c:v>
                </c:pt>
                <c:pt idx="36">
                  <c:v>44562</c:v>
                </c:pt>
                <c:pt idx="37">
                  <c:v>44593</c:v>
                </c:pt>
                <c:pt idx="38">
                  <c:v>44621</c:v>
                </c:pt>
                <c:pt idx="39">
                  <c:v>44652</c:v>
                </c:pt>
                <c:pt idx="40">
                  <c:v>44682</c:v>
                </c:pt>
                <c:pt idx="41">
                  <c:v>44713</c:v>
                </c:pt>
                <c:pt idx="42">
                  <c:v>44743</c:v>
                </c:pt>
                <c:pt idx="43">
                  <c:v>44774</c:v>
                </c:pt>
                <c:pt idx="44">
                  <c:v>44805</c:v>
                </c:pt>
                <c:pt idx="45">
                  <c:v>44835</c:v>
                </c:pt>
                <c:pt idx="46">
                  <c:v>44866</c:v>
                </c:pt>
                <c:pt idx="47">
                  <c:v>44896</c:v>
                </c:pt>
                <c:pt idx="48">
                  <c:v>44927</c:v>
                </c:pt>
                <c:pt idx="49">
                  <c:v>44958</c:v>
                </c:pt>
                <c:pt idx="50">
                  <c:v>44986</c:v>
                </c:pt>
                <c:pt idx="51">
                  <c:v>45017</c:v>
                </c:pt>
                <c:pt idx="52">
                  <c:v>45047</c:v>
                </c:pt>
                <c:pt idx="53">
                  <c:v>45078</c:v>
                </c:pt>
                <c:pt idx="54">
                  <c:v>45108</c:v>
                </c:pt>
                <c:pt idx="55">
                  <c:v>45139</c:v>
                </c:pt>
                <c:pt idx="56">
                  <c:v>45170</c:v>
                </c:pt>
                <c:pt idx="57">
                  <c:v>45200</c:v>
                </c:pt>
                <c:pt idx="58">
                  <c:v>45231</c:v>
                </c:pt>
                <c:pt idx="59">
                  <c:v>45261</c:v>
                </c:pt>
                <c:pt idx="60">
                  <c:v>45292</c:v>
                </c:pt>
                <c:pt idx="61">
                  <c:v>45323</c:v>
                </c:pt>
                <c:pt idx="62">
                  <c:v>45352</c:v>
                </c:pt>
                <c:pt idx="63">
                  <c:v>45383</c:v>
                </c:pt>
                <c:pt idx="64">
                  <c:v>45413</c:v>
                </c:pt>
                <c:pt idx="65">
                  <c:v>45444</c:v>
                </c:pt>
                <c:pt idx="66">
                  <c:v>45474</c:v>
                </c:pt>
              </c:numCache>
            </c:numRef>
          </c:cat>
          <c:val>
            <c:numRef>
              <c:f>'IND INF CANAST'!$Q$2:$Q$68</c:f>
              <c:numCache>
                <c:formatCode>_(* #,##0.00_);_(* \(#,##0.00\);_(* "-"??_);_(@_)</c:formatCode>
                <c:ptCount val="67"/>
                <c:pt idx="0">
                  <c:v>100</c:v>
                </c:pt>
                <c:pt idx="1">
                  <c:v>100.29816012324611</c:v>
                </c:pt>
                <c:pt idx="2">
                  <c:v>101.13614659589753</c:v>
                </c:pt>
                <c:pt idx="3">
                  <c:v>101.68632740855728</c:v>
                </c:pt>
                <c:pt idx="4">
                  <c:v>101.83753733965771</c:v>
                </c:pt>
                <c:pt idx="5">
                  <c:v>101.69191960548878</c:v>
                </c:pt>
                <c:pt idx="6">
                  <c:v>102.23932653804718</c:v>
                </c:pt>
                <c:pt idx="7">
                  <c:v>102.32827652766859</c:v>
                </c:pt>
                <c:pt idx="8">
                  <c:v>102.63456604932395</c:v>
                </c:pt>
                <c:pt idx="9">
                  <c:v>102.95438239274819</c:v>
                </c:pt>
                <c:pt idx="10">
                  <c:v>103.57757503394535</c:v>
                </c:pt>
                <c:pt idx="11">
                  <c:v>103.97850900727153</c:v>
                </c:pt>
                <c:pt idx="12">
                  <c:v>103.78119634760455</c:v>
                </c:pt>
                <c:pt idx="13">
                  <c:v>104.52666988215218</c:v>
                </c:pt>
                <c:pt idx="14">
                  <c:v>106.17672902417668</c:v>
                </c:pt>
                <c:pt idx="15">
                  <c:v>106.44392657904844</c:v>
                </c:pt>
                <c:pt idx="16">
                  <c:v>106.4894668548072</c:v>
                </c:pt>
                <c:pt idx="17">
                  <c:v>106.20712408588871</c:v>
                </c:pt>
                <c:pt idx="18">
                  <c:v>106.05742057184824</c:v>
                </c:pt>
                <c:pt idx="19">
                  <c:v>105.82216476982484</c:v>
                </c:pt>
                <c:pt idx="20">
                  <c:v>105.45998824191561</c:v>
                </c:pt>
                <c:pt idx="21">
                  <c:v>105.77964950144809</c:v>
                </c:pt>
                <c:pt idx="22">
                  <c:v>105.57927122245647</c:v>
                </c:pt>
                <c:pt idx="23">
                  <c:v>106.8136458906686</c:v>
                </c:pt>
                <c:pt idx="24">
                  <c:v>106.5592653373447</c:v>
                </c:pt>
                <c:pt idx="25">
                  <c:v>106.89720418574666</c:v>
                </c:pt>
                <c:pt idx="26">
                  <c:v>107.85612182670428</c:v>
                </c:pt>
                <c:pt idx="27">
                  <c:v>109.04634647736884</c:v>
                </c:pt>
                <c:pt idx="28">
                  <c:v>109.83228959659927</c:v>
                </c:pt>
                <c:pt idx="29">
                  <c:v>109.32895937571497</c:v>
                </c:pt>
                <c:pt idx="30">
                  <c:v>109.74993260963767</c:v>
                </c:pt>
                <c:pt idx="31">
                  <c:v>110.08301963200446</c:v>
                </c:pt>
                <c:pt idx="32">
                  <c:v>111.25847848613593</c:v>
                </c:pt>
                <c:pt idx="33">
                  <c:v>111.45924545178765</c:v>
                </c:pt>
                <c:pt idx="34">
                  <c:v>111.73919864458381</c:v>
                </c:pt>
                <c:pt idx="35">
                  <c:v>112.42930765749009</c:v>
                </c:pt>
                <c:pt idx="36">
                  <c:v>114.27902961594162</c:v>
                </c:pt>
                <c:pt idx="37">
                  <c:v>116.24935101938902</c:v>
                </c:pt>
                <c:pt idx="38">
                  <c:v>117.15061240259172</c:v>
                </c:pt>
                <c:pt idx="39">
                  <c:v>118.10268940087798</c:v>
                </c:pt>
                <c:pt idx="40">
                  <c:v>119.24249725488581</c:v>
                </c:pt>
                <c:pt idx="41">
                  <c:v>119.79892011402643</c:v>
                </c:pt>
                <c:pt idx="42">
                  <c:v>121.50247752387551</c:v>
                </c:pt>
                <c:pt idx="43">
                  <c:v>123.62452600534046</c:v>
                </c:pt>
                <c:pt idx="44">
                  <c:v>125.0913039740544</c:v>
                </c:pt>
                <c:pt idx="45">
                  <c:v>124.49437226824517</c:v>
                </c:pt>
                <c:pt idx="46">
                  <c:v>124.82953609161767</c:v>
                </c:pt>
                <c:pt idx="47">
                  <c:v>125.49730667968134</c:v>
                </c:pt>
                <c:pt idx="48">
                  <c:v>127.09140183040394</c:v>
                </c:pt>
                <c:pt idx="49">
                  <c:v>129.09483363875898</c:v>
                </c:pt>
                <c:pt idx="50">
                  <c:v>130.58456927160705</c:v>
                </c:pt>
                <c:pt idx="51">
                  <c:v>131.61432421948683</c:v>
                </c:pt>
                <c:pt idx="52">
                  <c:v>132.66497087748164</c:v>
                </c:pt>
                <c:pt idx="53">
                  <c:v>132.55568727164402</c:v>
                </c:pt>
                <c:pt idx="54">
                  <c:v>133.2688031666267</c:v>
                </c:pt>
                <c:pt idx="55">
                  <c:v>134.69375655941528</c:v>
                </c:pt>
                <c:pt idx="56">
                  <c:v>135.56878734452886</c:v>
                </c:pt>
                <c:pt idx="57">
                  <c:v>136.10215490442855</c:v>
                </c:pt>
                <c:pt idx="58">
                  <c:v>140.37585138113653</c:v>
                </c:pt>
                <c:pt idx="59">
                  <c:v>140.97563214964308</c:v>
                </c:pt>
                <c:pt idx="60">
                  <c:v>141.57695129028116</c:v>
                </c:pt>
                <c:pt idx="61">
                  <c:v>142.78866121428959</c:v>
                </c:pt>
                <c:pt idx="62">
                  <c:v>143.85217972968138</c:v>
                </c:pt>
                <c:pt idx="63">
                  <c:v>145.30781085017503</c:v>
                </c:pt>
                <c:pt idx="64">
                  <c:v>145.18483857664344</c:v>
                </c:pt>
                <c:pt idx="65">
                  <c:v>145.78669109399607</c:v>
                </c:pt>
                <c:pt idx="66">
                  <c:v>145.87093508953922</c:v>
                </c:pt>
              </c:numCache>
            </c:numRef>
          </c:val>
          <c:smooth val="1"/>
          <c:extLst>
            <c:ext xmlns:c16="http://schemas.microsoft.com/office/drawing/2014/chart" uri="{C3380CC4-5D6E-409C-BE32-E72D297353CC}">
              <c16:uniqueId val="{00000049-87C2-4670-B5FD-0D6469CF6211}"/>
            </c:ext>
          </c:extLst>
        </c:ser>
        <c:ser>
          <c:idx val="7"/>
          <c:order val="4"/>
          <c:tx>
            <c:strRef>
              <c:f>'IND INF CANAST'!$U$1</c:f>
              <c:strCache>
                <c:ptCount val="1"/>
                <c:pt idx="0">
                  <c:v> TRANSPORTE Y COMUNICACIONES  </c:v>
                </c:pt>
              </c:strCache>
            </c:strRef>
          </c:tx>
          <c:spPr>
            <a:ln w="38100" cap="rnd">
              <a:solidFill>
                <a:srgbClr val="FFC000"/>
              </a:solidFill>
              <a:round/>
            </a:ln>
            <a:effectLst/>
          </c:spPr>
          <c:marker>
            <c:symbol val="none"/>
          </c:marker>
          <c:cat>
            <c:numRef>
              <c:f>'IND INF CANAST'!$M$2:$M$68</c:f>
              <c:numCache>
                <c:formatCode>mmm\-yy</c:formatCode>
                <c:ptCount val="67"/>
                <c:pt idx="0">
                  <c:v>43466</c:v>
                </c:pt>
                <c:pt idx="1">
                  <c:v>43497</c:v>
                </c:pt>
                <c:pt idx="2">
                  <c:v>43525</c:v>
                </c:pt>
                <c:pt idx="3">
                  <c:v>43556</c:v>
                </c:pt>
                <c:pt idx="4">
                  <c:v>43586</c:v>
                </c:pt>
                <c:pt idx="5">
                  <c:v>43617</c:v>
                </c:pt>
                <c:pt idx="6">
                  <c:v>43647</c:v>
                </c:pt>
                <c:pt idx="7">
                  <c:v>43678</c:v>
                </c:pt>
                <c:pt idx="8">
                  <c:v>43709</c:v>
                </c:pt>
                <c:pt idx="9">
                  <c:v>43739</c:v>
                </c:pt>
                <c:pt idx="10">
                  <c:v>43770</c:v>
                </c:pt>
                <c:pt idx="11">
                  <c:v>43800</c:v>
                </c:pt>
                <c:pt idx="12">
                  <c:v>43831</c:v>
                </c:pt>
                <c:pt idx="13">
                  <c:v>43862</c:v>
                </c:pt>
                <c:pt idx="14">
                  <c:v>43891</c:v>
                </c:pt>
                <c:pt idx="15">
                  <c:v>43922</c:v>
                </c:pt>
                <c:pt idx="16">
                  <c:v>43952</c:v>
                </c:pt>
                <c:pt idx="17">
                  <c:v>43983</c:v>
                </c:pt>
                <c:pt idx="18">
                  <c:v>44013</c:v>
                </c:pt>
                <c:pt idx="19">
                  <c:v>44044</c:v>
                </c:pt>
                <c:pt idx="20">
                  <c:v>44075</c:v>
                </c:pt>
                <c:pt idx="21">
                  <c:v>44105</c:v>
                </c:pt>
                <c:pt idx="22">
                  <c:v>44136</c:v>
                </c:pt>
                <c:pt idx="23">
                  <c:v>44166</c:v>
                </c:pt>
                <c:pt idx="24">
                  <c:v>44197</c:v>
                </c:pt>
                <c:pt idx="25">
                  <c:v>44228</c:v>
                </c:pt>
                <c:pt idx="26">
                  <c:v>44256</c:v>
                </c:pt>
                <c:pt idx="27">
                  <c:v>44287</c:v>
                </c:pt>
                <c:pt idx="28">
                  <c:v>44317</c:v>
                </c:pt>
                <c:pt idx="29">
                  <c:v>44348</c:v>
                </c:pt>
                <c:pt idx="30">
                  <c:v>44378</c:v>
                </c:pt>
                <c:pt idx="31">
                  <c:v>44409</c:v>
                </c:pt>
                <c:pt idx="32">
                  <c:v>44440</c:v>
                </c:pt>
                <c:pt idx="33">
                  <c:v>44470</c:v>
                </c:pt>
                <c:pt idx="34">
                  <c:v>44501</c:v>
                </c:pt>
                <c:pt idx="35">
                  <c:v>44531</c:v>
                </c:pt>
                <c:pt idx="36">
                  <c:v>44562</c:v>
                </c:pt>
                <c:pt idx="37">
                  <c:v>44593</c:v>
                </c:pt>
                <c:pt idx="38">
                  <c:v>44621</c:v>
                </c:pt>
                <c:pt idx="39">
                  <c:v>44652</c:v>
                </c:pt>
                <c:pt idx="40">
                  <c:v>44682</c:v>
                </c:pt>
                <c:pt idx="41">
                  <c:v>44713</c:v>
                </c:pt>
                <c:pt idx="42">
                  <c:v>44743</c:v>
                </c:pt>
                <c:pt idx="43">
                  <c:v>44774</c:v>
                </c:pt>
                <c:pt idx="44">
                  <c:v>44805</c:v>
                </c:pt>
                <c:pt idx="45">
                  <c:v>44835</c:v>
                </c:pt>
                <c:pt idx="46">
                  <c:v>44866</c:v>
                </c:pt>
                <c:pt idx="47">
                  <c:v>44896</c:v>
                </c:pt>
                <c:pt idx="48">
                  <c:v>44927</c:v>
                </c:pt>
                <c:pt idx="49">
                  <c:v>44958</c:v>
                </c:pt>
                <c:pt idx="50">
                  <c:v>44986</c:v>
                </c:pt>
                <c:pt idx="51">
                  <c:v>45017</c:v>
                </c:pt>
                <c:pt idx="52">
                  <c:v>45047</c:v>
                </c:pt>
                <c:pt idx="53">
                  <c:v>45078</c:v>
                </c:pt>
                <c:pt idx="54">
                  <c:v>45108</c:v>
                </c:pt>
                <c:pt idx="55">
                  <c:v>45139</c:v>
                </c:pt>
                <c:pt idx="56">
                  <c:v>45170</c:v>
                </c:pt>
                <c:pt idx="57">
                  <c:v>45200</c:v>
                </c:pt>
                <c:pt idx="58">
                  <c:v>45231</c:v>
                </c:pt>
                <c:pt idx="59">
                  <c:v>45261</c:v>
                </c:pt>
                <c:pt idx="60">
                  <c:v>45292</c:v>
                </c:pt>
                <c:pt idx="61">
                  <c:v>45323</c:v>
                </c:pt>
                <c:pt idx="62">
                  <c:v>45352</c:v>
                </c:pt>
                <c:pt idx="63">
                  <c:v>45383</c:v>
                </c:pt>
                <c:pt idx="64">
                  <c:v>45413</c:v>
                </c:pt>
                <c:pt idx="65">
                  <c:v>45444</c:v>
                </c:pt>
                <c:pt idx="66">
                  <c:v>45474</c:v>
                </c:pt>
              </c:numCache>
            </c:numRef>
          </c:cat>
          <c:val>
            <c:numRef>
              <c:f>'IND INF CANAST'!$U$2:$U$68</c:f>
              <c:numCache>
                <c:formatCode>_(* #,##0.00_);_(* \(#,##0.00\);_(* "-"??_);_(@_)</c:formatCode>
                <c:ptCount val="67"/>
                <c:pt idx="0">
                  <c:v>100</c:v>
                </c:pt>
                <c:pt idx="1">
                  <c:v>100.29418278524732</c:v>
                </c:pt>
                <c:pt idx="2">
                  <c:v>100.42087856318898</c:v>
                </c:pt>
                <c:pt idx="3">
                  <c:v>100.70022490028802</c:v>
                </c:pt>
                <c:pt idx="4">
                  <c:v>100.64403623834171</c:v>
                </c:pt>
                <c:pt idx="5">
                  <c:v>100.73325898074796</c:v>
                </c:pt>
                <c:pt idx="6">
                  <c:v>101.25305201867994</c:v>
                </c:pt>
                <c:pt idx="7">
                  <c:v>101.26881423018824</c:v>
                </c:pt>
                <c:pt idx="8">
                  <c:v>101.28575255363266</c:v>
                </c:pt>
                <c:pt idx="9">
                  <c:v>101.37301718860144</c:v>
                </c:pt>
                <c:pt idx="10">
                  <c:v>101.28363331105439</c:v>
                </c:pt>
                <c:pt idx="11">
                  <c:v>101.69938414390811</c:v>
                </c:pt>
                <c:pt idx="12">
                  <c:v>107.23766049221511</c:v>
                </c:pt>
                <c:pt idx="13">
                  <c:v>107.1368497579121</c:v>
                </c:pt>
                <c:pt idx="14">
                  <c:v>105.63422497923074</c:v>
                </c:pt>
                <c:pt idx="15">
                  <c:v>104.44937769499256</c:v>
                </c:pt>
                <c:pt idx="16">
                  <c:v>103.56368025885025</c:v>
                </c:pt>
                <c:pt idx="17">
                  <c:v>102.85327722280138</c:v>
                </c:pt>
                <c:pt idx="18">
                  <c:v>103.0117917824786</c:v>
                </c:pt>
                <c:pt idx="19">
                  <c:v>103.51788204555125</c:v>
                </c:pt>
                <c:pt idx="20">
                  <c:v>104.01408265893727</c:v>
                </c:pt>
                <c:pt idx="21">
                  <c:v>104.33319532510266</c:v>
                </c:pt>
                <c:pt idx="22">
                  <c:v>104.12334378225404</c:v>
                </c:pt>
                <c:pt idx="23">
                  <c:v>104.07196810035046</c:v>
                </c:pt>
                <c:pt idx="24">
                  <c:v>104.58586294064108</c:v>
                </c:pt>
                <c:pt idx="25">
                  <c:v>107.01180195973055</c:v>
                </c:pt>
                <c:pt idx="26">
                  <c:v>107.32152587593632</c:v>
                </c:pt>
                <c:pt idx="27">
                  <c:v>107.43408726247567</c:v>
                </c:pt>
                <c:pt idx="28">
                  <c:v>107.31610948179751</c:v>
                </c:pt>
                <c:pt idx="29">
                  <c:v>107.28149455578078</c:v>
                </c:pt>
                <c:pt idx="30">
                  <c:v>107.35467270692818</c:v>
                </c:pt>
                <c:pt idx="31">
                  <c:v>107.61009870444281</c:v>
                </c:pt>
                <c:pt idx="32">
                  <c:v>107.89059206373096</c:v>
                </c:pt>
                <c:pt idx="33">
                  <c:v>107.19969661169648</c:v>
                </c:pt>
                <c:pt idx="34">
                  <c:v>107.28488087274343</c:v>
                </c:pt>
                <c:pt idx="35">
                  <c:v>108.22429690244196</c:v>
                </c:pt>
                <c:pt idx="36">
                  <c:v>108.92063036443562</c:v>
                </c:pt>
                <c:pt idx="37">
                  <c:v>109.27454553184899</c:v>
                </c:pt>
                <c:pt idx="38">
                  <c:v>109.37492183653444</c:v>
                </c:pt>
                <c:pt idx="39">
                  <c:v>109.54914668436602</c:v>
                </c:pt>
                <c:pt idx="40">
                  <c:v>110.16644190325303</c:v>
                </c:pt>
                <c:pt idx="41">
                  <c:v>110.5340300670513</c:v>
                </c:pt>
                <c:pt idx="42">
                  <c:v>111.18289458334255</c:v>
                </c:pt>
                <c:pt idx="43">
                  <c:v>114.62009163876778</c:v>
                </c:pt>
                <c:pt idx="44">
                  <c:v>114.71731841754989</c:v>
                </c:pt>
                <c:pt idx="45">
                  <c:v>115.51869804839831</c:v>
                </c:pt>
                <c:pt idx="46">
                  <c:v>116.7286841038374</c:v>
                </c:pt>
                <c:pt idx="47">
                  <c:v>117.81360915155875</c:v>
                </c:pt>
                <c:pt idx="48">
                  <c:v>119.53426528190676</c:v>
                </c:pt>
                <c:pt idx="49">
                  <c:v>119.86494392258082</c:v>
                </c:pt>
                <c:pt idx="50">
                  <c:v>125.00125922156545</c:v>
                </c:pt>
                <c:pt idx="51">
                  <c:v>126.54303903505179</c:v>
                </c:pt>
                <c:pt idx="52">
                  <c:v>128.66677305937685</c:v>
                </c:pt>
                <c:pt idx="53">
                  <c:v>131.20477678686305</c:v>
                </c:pt>
                <c:pt idx="54">
                  <c:v>133.26991710277267</c:v>
                </c:pt>
                <c:pt idx="55">
                  <c:v>135.257244953992</c:v>
                </c:pt>
                <c:pt idx="56">
                  <c:v>136.66619237120429</c:v>
                </c:pt>
                <c:pt idx="57">
                  <c:v>136.75153115726556</c:v>
                </c:pt>
                <c:pt idx="58">
                  <c:v>138.64875712206015</c:v>
                </c:pt>
                <c:pt idx="59">
                  <c:v>138.98442117439129</c:v>
                </c:pt>
                <c:pt idx="60">
                  <c:v>141.32159556051104</c:v>
                </c:pt>
                <c:pt idx="61">
                  <c:v>144.03772749286114</c:v>
                </c:pt>
                <c:pt idx="62">
                  <c:v>146.37965154535726</c:v>
                </c:pt>
                <c:pt idx="63">
                  <c:v>146.44434861053981</c:v>
                </c:pt>
                <c:pt idx="64">
                  <c:v>146.44487995233771</c:v>
                </c:pt>
                <c:pt idx="65">
                  <c:v>146.63478164392868</c:v>
                </c:pt>
                <c:pt idx="66">
                  <c:v>146.59946717379427</c:v>
                </c:pt>
              </c:numCache>
            </c:numRef>
          </c:val>
          <c:smooth val="0"/>
          <c:extLst>
            <c:ext xmlns:c16="http://schemas.microsoft.com/office/drawing/2014/chart" uri="{C3380CC4-5D6E-409C-BE32-E72D297353CC}">
              <c16:uniqueId val="{00000093-87C2-4670-B5FD-0D6469CF6211}"/>
            </c:ext>
          </c:extLst>
        </c:ser>
        <c:dLbls>
          <c:showLegendKey val="0"/>
          <c:showVal val="0"/>
          <c:showCatName val="0"/>
          <c:showSerName val="0"/>
          <c:showPercent val="0"/>
          <c:showBubbleSize val="0"/>
        </c:dLbls>
        <c:smooth val="0"/>
        <c:axId val="1641577855"/>
        <c:axId val="1641591295"/>
      </c:lineChart>
      <c:dateAx>
        <c:axId val="1641577855"/>
        <c:scaling>
          <c:orientation val="minMax"/>
        </c:scaling>
        <c:delete val="0"/>
        <c:axPos val="b"/>
        <c:numFmt formatCode="mmm\-yy"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300" b="0" i="0" u="none" strike="noStrike" kern="1200" baseline="0">
                <a:solidFill>
                  <a:schemeClr val="tx1">
                    <a:lumMod val="65000"/>
                    <a:lumOff val="35000"/>
                  </a:schemeClr>
                </a:solidFill>
                <a:latin typeface="ITC Kabel" panose="02000503000000000000" pitchFamily="50" charset="0"/>
                <a:ea typeface="+mn-ea"/>
                <a:cs typeface="+mn-cs"/>
              </a:defRPr>
            </a:pPr>
            <a:endParaRPr lang="es-CO"/>
          </a:p>
        </c:txPr>
        <c:crossAx val="1641591295"/>
        <c:crossesAt val="100"/>
        <c:auto val="1"/>
        <c:lblOffset val="100"/>
        <c:baseTimeUnit val="months"/>
        <c:majorUnit val="6"/>
        <c:majorTimeUnit val="months"/>
      </c:dateAx>
      <c:valAx>
        <c:axId val="1641591295"/>
        <c:scaling>
          <c:orientation val="minMax"/>
          <c:max val="175"/>
          <c:min val="90"/>
        </c:scaling>
        <c:delete val="0"/>
        <c:axPos val="l"/>
        <c:numFmt formatCode="_(* #,##0_);_(* \(#,##0\);_(* &quot;-&quot;_);_(@_)" sourceLinked="0"/>
        <c:majorTickMark val="none"/>
        <c:minorTickMark val="none"/>
        <c:tickLblPos val="nextTo"/>
        <c:spPr>
          <a:noFill/>
          <a:ln>
            <a:solidFill>
              <a:schemeClr val="bg1">
                <a:lumMod val="85000"/>
              </a:schemeClr>
            </a:solid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ITC Kabel" panose="02000503000000000000" pitchFamily="50" charset="0"/>
                <a:ea typeface="+mn-ea"/>
                <a:cs typeface="+mn-cs"/>
              </a:defRPr>
            </a:pPr>
            <a:endParaRPr lang="es-CO"/>
          </a:p>
        </c:txPr>
        <c:crossAx val="1641577855"/>
        <c:crosses val="autoZero"/>
        <c:crossBetween val="between"/>
      </c:valAx>
      <c:spPr>
        <a:noFill/>
        <a:ln>
          <a:noFill/>
        </a:ln>
        <a:effectLst/>
      </c:spPr>
    </c:plotArea>
    <c:legend>
      <c:legendPos val="b"/>
      <c:legendEntry>
        <c:idx val="0"/>
        <c:txPr>
          <a:bodyPr rot="0" spcFirstLastPara="1" vertOverflow="ellipsis" vert="horz" wrap="square" anchor="ctr" anchorCtr="1"/>
          <a:lstStyle/>
          <a:p>
            <a:pPr>
              <a:defRPr sz="900" b="0" i="0" u="none" strike="noStrike" kern="1200" baseline="0">
                <a:solidFill>
                  <a:schemeClr val="bg1"/>
                </a:solidFill>
                <a:latin typeface="ITC Kabel" panose="02000503000000000000" pitchFamily="50" charset="0"/>
                <a:ea typeface="+mn-ea"/>
                <a:cs typeface="+mn-cs"/>
              </a:defRPr>
            </a:pPr>
            <a:endParaRPr lang="es-CO"/>
          </a:p>
        </c:txPr>
      </c:legendEntry>
      <c:legendEntry>
        <c:idx val="1"/>
        <c:txPr>
          <a:bodyPr rot="0" spcFirstLastPara="1" vertOverflow="ellipsis" vert="horz" wrap="square" anchor="ctr" anchorCtr="1"/>
          <a:lstStyle/>
          <a:p>
            <a:pPr>
              <a:defRPr sz="900" b="0" i="0" u="none" strike="noStrike" kern="1200" baseline="0">
                <a:solidFill>
                  <a:schemeClr val="bg1"/>
                </a:solidFill>
                <a:latin typeface="ITC Kabel" panose="02000503000000000000" pitchFamily="50" charset="0"/>
                <a:ea typeface="+mn-ea"/>
                <a:cs typeface="+mn-cs"/>
              </a:defRPr>
            </a:pPr>
            <a:endParaRPr lang="es-CO"/>
          </a:p>
        </c:txPr>
      </c:legendEntry>
      <c:legendEntry>
        <c:idx val="2"/>
        <c:txPr>
          <a:bodyPr rot="0" spcFirstLastPara="1" vertOverflow="ellipsis" vert="horz" wrap="square" anchor="ctr" anchorCtr="1"/>
          <a:lstStyle/>
          <a:p>
            <a:pPr>
              <a:defRPr sz="900" b="0" i="0" u="none" strike="noStrike" kern="1200" baseline="0">
                <a:solidFill>
                  <a:schemeClr val="bg1"/>
                </a:solidFill>
                <a:latin typeface="ITC Kabel" panose="02000503000000000000" pitchFamily="50" charset="0"/>
                <a:ea typeface="+mn-ea"/>
                <a:cs typeface="+mn-cs"/>
              </a:defRPr>
            </a:pPr>
            <a:endParaRPr lang="es-CO"/>
          </a:p>
        </c:txPr>
      </c:legendEntry>
      <c:legendEntry>
        <c:idx val="3"/>
        <c:txPr>
          <a:bodyPr rot="0" spcFirstLastPara="1" vertOverflow="ellipsis" vert="horz" wrap="square" anchor="ctr" anchorCtr="1"/>
          <a:lstStyle/>
          <a:p>
            <a:pPr>
              <a:defRPr sz="900" b="0" i="0" u="none" strike="noStrike" kern="1200" baseline="0">
                <a:solidFill>
                  <a:schemeClr val="bg1"/>
                </a:solidFill>
                <a:latin typeface="ITC Kabel" panose="02000503000000000000" pitchFamily="50" charset="0"/>
                <a:ea typeface="+mn-ea"/>
                <a:cs typeface="+mn-cs"/>
              </a:defRPr>
            </a:pPr>
            <a:endParaRPr lang="es-CO"/>
          </a:p>
        </c:txPr>
      </c:legendEntry>
      <c:layout>
        <c:manualLayout>
          <c:xMode val="edge"/>
          <c:yMode val="edge"/>
          <c:x val="8.678025558660761E-2"/>
          <c:y val="0.83891738611565525"/>
          <c:w val="0.85519632201976437"/>
          <c:h val="0.11221801051807381"/>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ITC Kabel" panose="02000503000000000000" pitchFamily="50" charset="0"/>
              <a:ea typeface="+mn-ea"/>
              <a:cs typeface="+mn-cs"/>
            </a:defRPr>
          </a:pPr>
          <a:endParaRPr lang="es-CO"/>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lumMod val="65000"/>
              <a:lumOff val="35000"/>
            </a:schemeClr>
          </a:solidFill>
          <a:latin typeface="ITC Kabel" panose="02000503000000000000" pitchFamily="50" charset="0"/>
        </a:defRPr>
      </a:pPr>
      <a:endParaRPr lang="es-CO"/>
    </a:p>
  </c:txPr>
  <c:externalData r:id="rId3">
    <c:autoUpdate val="0"/>
  </c:externalData>
  <c:userShapes r:id="rId4"/>
</c:chartSpace>
</file>

<file path=ppt/charts/chart4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MX"/>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0140470033217878E-2"/>
          <c:y val="0.1697705387990118"/>
          <c:w val="0.91522992232356404"/>
          <c:h val="0.60104242792876195"/>
        </c:manualLayout>
      </c:layout>
      <c:barChart>
        <c:barDir val="col"/>
        <c:grouping val="stacked"/>
        <c:varyColors val="0"/>
        <c:ser>
          <c:idx val="0"/>
          <c:order val="0"/>
          <c:tx>
            <c:strRef>
              <c:f>Exportaciones!$J$3</c:f>
              <c:strCache>
                <c:ptCount val="1"/>
                <c:pt idx="0">
                  <c:v>Tradicionales</c:v>
                </c:pt>
              </c:strCache>
            </c:strRef>
          </c:tx>
          <c:spPr>
            <a:solidFill>
              <a:srgbClr val="A6CAEC"/>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bg1"/>
                    </a:solidFill>
                    <a:latin typeface="ITC Kabel" panose="02000503000000000000" pitchFamily="50" charset="0"/>
                    <a:ea typeface="+mn-ea"/>
                    <a:cs typeface="+mn-cs"/>
                  </a:defRPr>
                </a:pPr>
                <a:endParaRPr lang="es-CO"/>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multiLvlStrRef>
              <c:f>Exportaciones!$H$4:$I$11</c:f>
              <c:multiLvlStrCache>
                <c:ptCount val="8"/>
                <c:lvl>
                  <c:pt idx="4">
                    <c:v>Semestre I</c:v>
                  </c:pt>
                  <c:pt idx="5">
                    <c:v>Semestre II</c:v>
                  </c:pt>
                  <c:pt idx="6">
                    <c:v>Total</c:v>
                  </c:pt>
                  <c:pt idx="7">
                    <c:v>Semestre I</c:v>
                  </c:pt>
                </c:lvl>
                <c:lvl>
                  <c:pt idx="0">
                    <c:v>2019</c:v>
                  </c:pt>
                  <c:pt idx="1">
                    <c:v>2020</c:v>
                  </c:pt>
                  <c:pt idx="2">
                    <c:v>2021</c:v>
                  </c:pt>
                  <c:pt idx="3">
                    <c:v>2022</c:v>
                  </c:pt>
                  <c:pt idx="4">
                    <c:v>2023</c:v>
                  </c:pt>
                  <c:pt idx="7">
                    <c:v>2024</c:v>
                  </c:pt>
                </c:lvl>
              </c:multiLvlStrCache>
              <c:extLst/>
            </c:multiLvlStrRef>
          </c:cat>
          <c:val>
            <c:numRef>
              <c:f>Exportaciones!$J$4:$J$11</c:f>
              <c:numCache>
                <c:formatCode>_-* #,##0_-;\-* #,##0_-;_-* "-"??_-;_-@_-</c:formatCode>
                <c:ptCount val="8"/>
                <c:pt idx="0">
                  <c:v>49759082.350000001</c:v>
                </c:pt>
                <c:pt idx="1">
                  <c:v>2343043.02</c:v>
                </c:pt>
                <c:pt idx="2">
                  <c:v>1690674.3900000001</c:v>
                </c:pt>
                <c:pt idx="3">
                  <c:v>235314660.38</c:v>
                </c:pt>
                <c:pt idx="4">
                  <c:v>7586001.3200000003</c:v>
                </c:pt>
                <c:pt idx="5">
                  <c:v>13389873.750000002</c:v>
                </c:pt>
                <c:pt idx="6">
                  <c:v>20975875.07</c:v>
                </c:pt>
                <c:pt idx="7">
                  <c:v>26712613.939999998</c:v>
                </c:pt>
              </c:numCache>
              <c:extLst/>
            </c:numRef>
          </c:val>
          <c:extLst>
            <c:ext xmlns:c16="http://schemas.microsoft.com/office/drawing/2014/chart" uri="{C3380CC4-5D6E-409C-BE32-E72D297353CC}">
              <c16:uniqueId val="{00000000-2746-49D1-BF6D-3708D133F7CD}"/>
            </c:ext>
          </c:extLst>
        </c:ser>
        <c:ser>
          <c:idx val="1"/>
          <c:order val="1"/>
          <c:tx>
            <c:strRef>
              <c:f>Exportaciones!$K$3</c:f>
              <c:strCache>
                <c:ptCount val="1"/>
                <c:pt idx="0">
                  <c:v>No tradicionales</c:v>
                </c:pt>
              </c:strCache>
            </c:strRef>
          </c:tx>
          <c:spPr>
            <a:solidFill>
              <a:srgbClr val="15608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bg1"/>
                    </a:solidFill>
                    <a:latin typeface="ITC Kabel" panose="02000503000000000000" pitchFamily="50" charset="0"/>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multiLvlStrRef>
              <c:f>Exportaciones!$H$4:$I$11</c:f>
              <c:multiLvlStrCache>
                <c:ptCount val="8"/>
                <c:lvl>
                  <c:pt idx="4">
                    <c:v>Semestre I</c:v>
                  </c:pt>
                  <c:pt idx="5">
                    <c:v>Semestre II</c:v>
                  </c:pt>
                  <c:pt idx="6">
                    <c:v>Total</c:v>
                  </c:pt>
                  <c:pt idx="7">
                    <c:v>Semestre I</c:v>
                  </c:pt>
                </c:lvl>
                <c:lvl>
                  <c:pt idx="0">
                    <c:v>2019</c:v>
                  </c:pt>
                  <c:pt idx="1">
                    <c:v>2020</c:v>
                  </c:pt>
                  <c:pt idx="2">
                    <c:v>2021</c:v>
                  </c:pt>
                  <c:pt idx="3">
                    <c:v>2022</c:v>
                  </c:pt>
                  <c:pt idx="4">
                    <c:v>2023</c:v>
                  </c:pt>
                  <c:pt idx="7">
                    <c:v>2024</c:v>
                  </c:pt>
                </c:lvl>
              </c:multiLvlStrCache>
              <c:extLst/>
            </c:multiLvlStrRef>
          </c:cat>
          <c:val>
            <c:numRef>
              <c:f>Exportaciones!$K$4:$K$11</c:f>
              <c:numCache>
                <c:formatCode>_-* #,##0_-;\-* #,##0_-;_-* "-"??_-;_-@_-</c:formatCode>
                <c:ptCount val="8"/>
                <c:pt idx="0">
                  <c:v>1309579098.6099999</c:v>
                </c:pt>
                <c:pt idx="1">
                  <c:v>1209347370.8199999</c:v>
                </c:pt>
                <c:pt idx="2">
                  <c:v>1602470525.6900001</c:v>
                </c:pt>
                <c:pt idx="3">
                  <c:v>2114091819.54</c:v>
                </c:pt>
                <c:pt idx="4">
                  <c:v>1160066283.5999999</c:v>
                </c:pt>
                <c:pt idx="5">
                  <c:v>1013109016.02</c:v>
                </c:pt>
                <c:pt idx="6">
                  <c:v>2173175299.6199999</c:v>
                </c:pt>
                <c:pt idx="7">
                  <c:v>1050285427.4699999</c:v>
                </c:pt>
              </c:numCache>
              <c:extLst/>
            </c:numRef>
          </c:val>
          <c:extLst>
            <c:ext xmlns:c16="http://schemas.microsoft.com/office/drawing/2014/chart" uri="{C3380CC4-5D6E-409C-BE32-E72D297353CC}">
              <c16:uniqueId val="{00000001-2746-49D1-BF6D-3708D133F7CD}"/>
            </c:ext>
          </c:extLst>
        </c:ser>
        <c:dLbls>
          <c:showLegendKey val="0"/>
          <c:showVal val="0"/>
          <c:showCatName val="0"/>
          <c:showSerName val="0"/>
          <c:showPercent val="0"/>
          <c:showBubbleSize val="0"/>
        </c:dLbls>
        <c:gapWidth val="150"/>
        <c:overlap val="100"/>
        <c:axId val="144202703"/>
        <c:axId val="144199823"/>
      </c:barChart>
      <c:catAx>
        <c:axId val="14420270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ITC Kabel" panose="02000503000000000000" pitchFamily="50" charset="0"/>
                <a:ea typeface="+mn-ea"/>
                <a:cs typeface="+mn-cs"/>
              </a:defRPr>
            </a:pPr>
            <a:endParaRPr lang="es-CO"/>
          </a:p>
        </c:txPr>
        <c:crossAx val="144199823"/>
        <c:crosses val="autoZero"/>
        <c:auto val="1"/>
        <c:lblAlgn val="ctr"/>
        <c:lblOffset val="100"/>
        <c:noMultiLvlLbl val="0"/>
      </c:catAx>
      <c:valAx>
        <c:axId val="144199823"/>
        <c:scaling>
          <c:orientation val="minMax"/>
        </c:scaling>
        <c:delete val="0"/>
        <c:axPos val="l"/>
        <c:numFmt formatCode="#,##0" sourceLinked="0"/>
        <c:majorTickMark val="none"/>
        <c:minorTickMark val="none"/>
        <c:tickLblPos val="nextTo"/>
        <c:spPr>
          <a:solidFill>
            <a:schemeClr val="bg1"/>
          </a:solidFill>
          <a:ln>
            <a:solidFill>
              <a:schemeClr val="bg1">
                <a:lumMod val="85000"/>
              </a:schemeClr>
            </a:solid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ITC Kabel" panose="02000503000000000000" pitchFamily="50" charset="0"/>
                <a:ea typeface="+mn-ea"/>
                <a:cs typeface="+mn-cs"/>
              </a:defRPr>
            </a:pPr>
            <a:endParaRPr lang="es-CO"/>
          </a:p>
        </c:txPr>
        <c:crossAx val="144202703"/>
        <c:crosses val="autoZero"/>
        <c:crossBetween val="between"/>
        <c:dispUnits>
          <c:builtInUnit val="millions"/>
        </c:dispUnits>
      </c:valAx>
      <c:spPr>
        <a:noFill/>
        <a:ln>
          <a:noFill/>
        </a:ln>
        <a:effectLst/>
      </c:spPr>
    </c:plotArea>
    <c:legend>
      <c:legendPos val="b"/>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ITC Kabel" panose="02000503000000000000" pitchFamily="50" charset="0"/>
              <a:ea typeface="+mn-ea"/>
              <a:cs typeface="+mn-cs"/>
            </a:defRPr>
          </a:pPr>
          <a:endParaRPr lang="es-CO"/>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200">
          <a:latin typeface="ITC Kabel" panose="02000503000000000000" pitchFamily="50" charset="0"/>
        </a:defRPr>
      </a:pPr>
      <a:endParaRPr lang="es-CO"/>
    </a:p>
  </c:txPr>
  <c:externalData r:id="rId3">
    <c:autoUpdate val="0"/>
  </c:externalData>
</c:chartSpace>
</file>

<file path=ppt/charts/chart4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MX"/>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Exportaciones!$D$49</c:f>
              <c:strCache>
                <c:ptCount val="1"/>
                <c:pt idx="0">
                  <c:v>2023</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rgbClr val="056BB0"/>
                    </a:solidFill>
                    <a:latin typeface="ITC Kabel" panose="02000503000000000000" pitchFamily="50" charset="0"/>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Exportaciones!$B$50:$B$54</c:f>
              <c:strCache>
                <c:ptCount val="5"/>
                <c:pt idx="0">
                  <c:v>Puertas y ventanas</c:v>
                </c:pt>
                <c:pt idx="1">
                  <c:v>Aceite de palma </c:v>
                </c:pt>
                <c:pt idx="2">
                  <c:v>Desperdicios y desechos de aluminio</c:v>
                </c:pt>
                <c:pt idx="3">
                  <c:v>Inserticidas</c:v>
                </c:pt>
                <c:pt idx="4">
                  <c:v>Ganado</c:v>
                </c:pt>
              </c:strCache>
            </c:strRef>
          </c:cat>
          <c:val>
            <c:numRef>
              <c:f>Exportaciones!$D$50:$D$54</c:f>
              <c:numCache>
                <c:formatCode>#,##0</c:formatCode>
                <c:ptCount val="5"/>
                <c:pt idx="0">
                  <c:v>645991102.40999997</c:v>
                </c:pt>
                <c:pt idx="1">
                  <c:v>120315785.52</c:v>
                </c:pt>
                <c:pt idx="2">
                  <c:v>118909121.12</c:v>
                </c:pt>
                <c:pt idx="3">
                  <c:v>101730923.04000001</c:v>
                </c:pt>
                <c:pt idx="4">
                  <c:v>87610433.25</c:v>
                </c:pt>
              </c:numCache>
            </c:numRef>
          </c:val>
          <c:extLst>
            <c:ext xmlns:c16="http://schemas.microsoft.com/office/drawing/2014/chart" uri="{C3380CC4-5D6E-409C-BE32-E72D297353CC}">
              <c16:uniqueId val="{00000000-D11A-47FB-A61A-7A18242E224A}"/>
            </c:ext>
          </c:extLst>
        </c:ser>
        <c:dLbls>
          <c:showLegendKey val="0"/>
          <c:showVal val="0"/>
          <c:showCatName val="0"/>
          <c:showSerName val="0"/>
          <c:showPercent val="0"/>
          <c:showBubbleSize val="0"/>
        </c:dLbls>
        <c:gapWidth val="219"/>
        <c:axId val="1388439920"/>
        <c:axId val="1388442800"/>
      </c:barChart>
      <c:catAx>
        <c:axId val="13884399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ITC Kabel" panose="02000503000000000000" pitchFamily="50" charset="0"/>
                <a:ea typeface="+mn-ea"/>
                <a:cs typeface="+mn-cs"/>
              </a:defRPr>
            </a:pPr>
            <a:endParaRPr lang="es-CO"/>
          </a:p>
        </c:txPr>
        <c:crossAx val="1388442800"/>
        <c:crosses val="autoZero"/>
        <c:auto val="1"/>
        <c:lblAlgn val="ctr"/>
        <c:lblOffset val="100"/>
        <c:noMultiLvlLbl val="0"/>
      </c:catAx>
      <c:valAx>
        <c:axId val="1388442800"/>
        <c:scaling>
          <c:orientation val="minMax"/>
        </c:scaling>
        <c:delete val="0"/>
        <c:axPos val="l"/>
        <c:numFmt formatCode="#,##0" sourceLinked="1"/>
        <c:majorTickMark val="none"/>
        <c:minorTickMark val="none"/>
        <c:tickLblPos val="nextTo"/>
        <c:spPr>
          <a:noFill/>
          <a:ln>
            <a:solidFill>
              <a:schemeClr val="bg1">
                <a:lumMod val="85000"/>
              </a:schemeClr>
            </a:solid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ITC Kabel" panose="02000503000000000000" pitchFamily="50" charset="0"/>
                <a:ea typeface="+mn-ea"/>
                <a:cs typeface="+mn-cs"/>
              </a:defRPr>
            </a:pPr>
            <a:endParaRPr lang="es-CO"/>
          </a:p>
        </c:txPr>
        <c:crossAx val="1388439920"/>
        <c:crosses val="autoZero"/>
        <c:crossBetween val="between"/>
        <c:dispUnits>
          <c:builtInUnit val="millions"/>
        </c:dispUnits>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200">
          <a:latin typeface="ITC Kabel" panose="02000503000000000000" pitchFamily="50" charset="0"/>
        </a:defRPr>
      </a:pPr>
      <a:endParaRPr lang="es-CO"/>
    </a:p>
  </c:txPr>
  <c:externalData r:id="rId3">
    <c:autoUpdate val="0"/>
  </c:externalData>
</c:chartSpace>
</file>

<file path=ppt/charts/chart4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MX"/>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1"/>
          <c:tx>
            <c:strRef>
              <c:f>Importacion!$B$78</c:f>
              <c:strCache>
                <c:ptCount val="1"/>
                <c:pt idx="0">
                  <c:v>Bienes no durables</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rgbClr val="156082"/>
                    </a:solidFill>
                    <a:latin typeface="ITC Kabel" panose="02000503000000000000" pitchFamily="50" charset="0"/>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Importacion!$C$75:$H$75</c:f>
              <c:strCache>
                <c:ptCount val="6"/>
                <c:pt idx="0">
                  <c:v>2019</c:v>
                </c:pt>
                <c:pt idx="1">
                  <c:v>2020</c:v>
                </c:pt>
                <c:pt idx="2">
                  <c:v>2021</c:v>
                </c:pt>
                <c:pt idx="3">
                  <c:v>2022</c:v>
                </c:pt>
                <c:pt idx="4">
                  <c:v>2023</c:v>
                </c:pt>
                <c:pt idx="5">
                  <c:v>2024*</c:v>
                </c:pt>
              </c:strCache>
            </c:strRef>
          </c:cat>
          <c:val>
            <c:numRef>
              <c:f>Importacion!$C$78:$H$78</c:f>
              <c:numCache>
                <c:formatCode>0.0</c:formatCode>
                <c:ptCount val="6"/>
                <c:pt idx="0">
                  <c:v>91.588664865159998</c:v>
                </c:pt>
                <c:pt idx="1">
                  <c:v>4.122011178686269</c:v>
                </c:pt>
                <c:pt idx="2">
                  <c:v>-3.5220566539831966</c:v>
                </c:pt>
                <c:pt idx="3">
                  <c:v>24.291807058430436</c:v>
                </c:pt>
                <c:pt idx="4">
                  <c:v>-25.370991592556425</c:v>
                </c:pt>
                <c:pt idx="5">
                  <c:v>1.525237546886915</c:v>
                </c:pt>
              </c:numCache>
            </c:numRef>
          </c:val>
          <c:extLst>
            <c:ext xmlns:c16="http://schemas.microsoft.com/office/drawing/2014/chart" uri="{C3380CC4-5D6E-409C-BE32-E72D297353CC}">
              <c16:uniqueId val="{00000000-EC58-45A8-9067-ADBCF1B090A3}"/>
            </c:ext>
          </c:extLst>
        </c:ser>
        <c:ser>
          <c:idx val="1"/>
          <c:order val="2"/>
          <c:tx>
            <c:strRef>
              <c:f>Importacion!$B$79</c:f>
              <c:strCache>
                <c:ptCount val="1"/>
                <c:pt idx="0">
                  <c:v>Bienes durables</c:v>
                </c:pt>
              </c:strCache>
            </c:strRef>
          </c:tx>
          <c:spPr>
            <a:solidFill>
              <a:schemeClr val="tx2">
                <a:lumMod val="25000"/>
                <a:lumOff val="75000"/>
              </a:schemeClr>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rgbClr val="0C94D1"/>
                    </a:solidFill>
                    <a:latin typeface="ITC Kabel" panose="02000503000000000000" pitchFamily="50" charset="0"/>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Importacion!$C$75:$H$75</c:f>
              <c:strCache>
                <c:ptCount val="6"/>
                <c:pt idx="0">
                  <c:v>2019</c:v>
                </c:pt>
                <c:pt idx="1">
                  <c:v>2020</c:v>
                </c:pt>
                <c:pt idx="2">
                  <c:v>2021</c:v>
                </c:pt>
                <c:pt idx="3">
                  <c:v>2022</c:v>
                </c:pt>
                <c:pt idx="4">
                  <c:v>2023</c:v>
                </c:pt>
                <c:pt idx="5">
                  <c:v>2024*</c:v>
                </c:pt>
              </c:strCache>
            </c:strRef>
          </c:cat>
          <c:val>
            <c:numRef>
              <c:f>Importacion!$C$79:$H$79</c:f>
              <c:numCache>
                <c:formatCode>0.0</c:formatCode>
                <c:ptCount val="6"/>
                <c:pt idx="0">
                  <c:v>99.696140092112401</c:v>
                </c:pt>
                <c:pt idx="1">
                  <c:v>-26.753089507642038</c:v>
                </c:pt>
                <c:pt idx="2">
                  <c:v>37.824730090613116</c:v>
                </c:pt>
                <c:pt idx="3">
                  <c:v>0.19363893349688688</c:v>
                </c:pt>
                <c:pt idx="4">
                  <c:v>-35.811698399599521</c:v>
                </c:pt>
                <c:pt idx="5">
                  <c:v>80.059475264286391</c:v>
                </c:pt>
              </c:numCache>
            </c:numRef>
          </c:val>
          <c:extLst>
            <c:ext xmlns:c16="http://schemas.microsoft.com/office/drawing/2014/chart" uri="{C3380CC4-5D6E-409C-BE32-E72D297353CC}">
              <c16:uniqueId val="{00000001-EC58-45A8-9067-ADBCF1B090A3}"/>
            </c:ext>
          </c:extLst>
        </c:ser>
        <c:dLbls>
          <c:showLegendKey val="0"/>
          <c:showVal val="0"/>
          <c:showCatName val="0"/>
          <c:showSerName val="0"/>
          <c:showPercent val="0"/>
          <c:showBubbleSize val="0"/>
        </c:dLbls>
        <c:gapWidth val="80"/>
        <c:overlap val="-27"/>
        <c:axId val="1506809744"/>
        <c:axId val="1506808304"/>
      </c:barChart>
      <c:lineChart>
        <c:grouping val="standard"/>
        <c:varyColors val="0"/>
        <c:ser>
          <c:idx val="2"/>
          <c:order val="0"/>
          <c:tx>
            <c:strRef>
              <c:f>Importacion!$B$77</c:f>
              <c:strCache>
                <c:ptCount val="1"/>
                <c:pt idx="0">
                  <c:v>Bienes de Consumo</c:v>
                </c:pt>
              </c:strCache>
            </c:strRef>
          </c:tx>
          <c:spPr>
            <a:ln w="38100" cap="rnd">
              <a:solidFill>
                <a:srgbClr val="00B0F0"/>
              </a:solidFill>
              <a:round/>
            </a:ln>
            <a:effectLst/>
          </c:spPr>
          <c:marker>
            <c:symbol val="none"/>
          </c:marker>
          <c:dLbls>
            <c:numFmt formatCode="#,##0.0" sourceLinked="0"/>
            <c:spPr>
              <a:noFill/>
              <a:ln>
                <a:noFill/>
              </a:ln>
              <a:effectLst/>
            </c:spPr>
            <c:txPr>
              <a:bodyPr rot="0" spcFirstLastPara="1" vertOverflow="ellipsis" vert="horz" wrap="square" anchor="ctr" anchorCtr="1"/>
              <a:lstStyle/>
              <a:p>
                <a:pPr>
                  <a:defRPr sz="1400" b="0" i="0" u="none" strike="noStrike" kern="1200" baseline="0">
                    <a:solidFill>
                      <a:srgbClr val="00B0F0"/>
                    </a:solidFill>
                    <a:latin typeface="ITC Kabel" panose="02000503000000000000" pitchFamily="50" charset="0"/>
                    <a:ea typeface="+mn-ea"/>
                    <a:cs typeface="+mn-cs"/>
                  </a:defRPr>
                </a:pPr>
                <a:endParaRPr lang="es-CO"/>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Importacion!$C$75:$H$75</c:f>
              <c:strCache>
                <c:ptCount val="6"/>
                <c:pt idx="0">
                  <c:v>2019</c:v>
                </c:pt>
                <c:pt idx="1">
                  <c:v>2020</c:v>
                </c:pt>
                <c:pt idx="2">
                  <c:v>2021</c:v>
                </c:pt>
                <c:pt idx="3">
                  <c:v>2022</c:v>
                </c:pt>
                <c:pt idx="4">
                  <c:v>2023</c:v>
                </c:pt>
                <c:pt idx="5">
                  <c:v>2024*</c:v>
                </c:pt>
              </c:strCache>
            </c:strRef>
          </c:cat>
          <c:val>
            <c:numRef>
              <c:f>Importacion!$C$77:$H$77</c:f>
              <c:numCache>
                <c:formatCode>0.0</c:formatCode>
                <c:ptCount val="6"/>
                <c:pt idx="0">
                  <c:v>94.333776823134883</c:v>
                </c:pt>
                <c:pt idx="1">
                  <c:v>-6.6204599018977124</c:v>
                </c:pt>
                <c:pt idx="2">
                  <c:v>7.7622571597646406</c:v>
                </c:pt>
                <c:pt idx="3">
                  <c:v>15.880221003217532</c:v>
                </c:pt>
                <c:pt idx="4">
                  <c:v>-28.522036537700856</c:v>
                </c:pt>
                <c:pt idx="5">
                  <c:v>20.874586286089915</c:v>
                </c:pt>
              </c:numCache>
            </c:numRef>
          </c:val>
          <c:smooth val="1"/>
          <c:extLst>
            <c:ext xmlns:c16="http://schemas.microsoft.com/office/drawing/2014/chart" uri="{C3380CC4-5D6E-409C-BE32-E72D297353CC}">
              <c16:uniqueId val="{00000002-EC58-45A8-9067-ADBCF1B090A3}"/>
            </c:ext>
          </c:extLst>
        </c:ser>
        <c:dLbls>
          <c:showLegendKey val="0"/>
          <c:showVal val="0"/>
          <c:showCatName val="0"/>
          <c:showSerName val="0"/>
          <c:showPercent val="0"/>
          <c:showBubbleSize val="0"/>
        </c:dLbls>
        <c:marker val="1"/>
        <c:smooth val="0"/>
        <c:axId val="1144634095"/>
        <c:axId val="1144637935"/>
      </c:lineChart>
      <c:catAx>
        <c:axId val="1506809744"/>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ITC Kabel" panose="02000503000000000000" pitchFamily="50" charset="0"/>
                <a:ea typeface="+mn-ea"/>
                <a:cs typeface="+mn-cs"/>
              </a:defRPr>
            </a:pPr>
            <a:endParaRPr lang="es-CO"/>
          </a:p>
        </c:txPr>
        <c:crossAx val="1506808304"/>
        <c:crosses val="autoZero"/>
        <c:auto val="1"/>
        <c:lblAlgn val="ctr"/>
        <c:lblOffset val="100"/>
        <c:noMultiLvlLbl val="0"/>
      </c:catAx>
      <c:valAx>
        <c:axId val="1506808304"/>
        <c:scaling>
          <c:orientation val="minMax"/>
          <c:max val="300"/>
          <c:min val="-60"/>
        </c:scaling>
        <c:delete val="0"/>
        <c:axPos val="l"/>
        <c:numFmt formatCode="0" sourceLinked="0"/>
        <c:majorTickMark val="none"/>
        <c:minorTickMark val="none"/>
        <c:tickLblPos val="nextTo"/>
        <c:spPr>
          <a:noFill/>
          <a:ln>
            <a:solidFill>
              <a:schemeClr val="bg1">
                <a:lumMod val="85000"/>
              </a:schemeClr>
            </a:solid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ITC Kabel" panose="02000503000000000000" pitchFamily="50" charset="0"/>
                <a:ea typeface="+mn-ea"/>
                <a:cs typeface="+mn-cs"/>
              </a:defRPr>
            </a:pPr>
            <a:endParaRPr lang="es-CO"/>
          </a:p>
        </c:txPr>
        <c:crossAx val="1506809744"/>
        <c:crosses val="autoZero"/>
        <c:crossBetween val="between"/>
      </c:valAx>
      <c:valAx>
        <c:axId val="1144637935"/>
        <c:scaling>
          <c:orientation val="minMax"/>
          <c:min val="-300"/>
        </c:scaling>
        <c:delete val="0"/>
        <c:axPos val="r"/>
        <c:numFmt formatCode="#,##0" sourceLinked="0"/>
        <c:majorTickMark val="out"/>
        <c:minorTickMark val="none"/>
        <c:tickLblPos val="nextTo"/>
        <c:spPr>
          <a:noFill/>
          <a:ln>
            <a:solidFill>
              <a:schemeClr val="bg1">
                <a:lumMod val="85000"/>
              </a:schemeClr>
            </a:solid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ITC Kabel" panose="02000503000000000000" pitchFamily="50" charset="0"/>
                <a:ea typeface="+mn-ea"/>
                <a:cs typeface="+mn-cs"/>
              </a:defRPr>
            </a:pPr>
            <a:endParaRPr lang="es-CO"/>
          </a:p>
        </c:txPr>
        <c:crossAx val="1144634095"/>
        <c:crosses val="max"/>
        <c:crossBetween val="between"/>
      </c:valAx>
      <c:catAx>
        <c:axId val="1144634095"/>
        <c:scaling>
          <c:orientation val="minMax"/>
        </c:scaling>
        <c:delete val="1"/>
        <c:axPos val="b"/>
        <c:numFmt formatCode="General" sourceLinked="1"/>
        <c:majorTickMark val="out"/>
        <c:minorTickMark val="none"/>
        <c:tickLblPos val="nextTo"/>
        <c:crossAx val="1144637935"/>
        <c:crosses val="autoZero"/>
        <c:auto val="1"/>
        <c:lblAlgn val="ctr"/>
        <c:lblOffset val="100"/>
        <c:noMultiLvlLbl val="0"/>
      </c:cat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ITC Kabel" panose="02000503000000000000" pitchFamily="50" charset="0"/>
              <a:ea typeface="+mn-ea"/>
              <a:cs typeface="+mn-cs"/>
            </a:defRPr>
          </a:pPr>
          <a:endParaRPr lang="es-CO"/>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noFill/>
      <a:round/>
    </a:ln>
    <a:effectLst/>
  </c:spPr>
  <c:txPr>
    <a:bodyPr/>
    <a:lstStyle/>
    <a:p>
      <a:pPr>
        <a:defRPr sz="1400">
          <a:latin typeface="ITC Kabel" panose="02000503000000000000" pitchFamily="50" charset="0"/>
        </a:defRPr>
      </a:pPr>
      <a:endParaRPr lang="es-CO"/>
    </a:p>
  </c:txPr>
  <c:externalData r:id="rId4">
    <c:autoUpdate val="0"/>
  </c:externalData>
</c:chartSpace>
</file>

<file path=ppt/charts/chart4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MX"/>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v>Productos intermedios</c:v>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rgbClr val="156082"/>
                    </a:solidFill>
                    <a:latin typeface="ITC Kabel" panose="02000503000000000000" pitchFamily="50" charset="0"/>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Importacion!$C$75:$H$75</c:f>
              <c:strCache>
                <c:ptCount val="6"/>
                <c:pt idx="0">
                  <c:v>2019</c:v>
                </c:pt>
                <c:pt idx="1">
                  <c:v>2020</c:v>
                </c:pt>
                <c:pt idx="2">
                  <c:v>2021</c:v>
                </c:pt>
                <c:pt idx="3">
                  <c:v>2022</c:v>
                </c:pt>
                <c:pt idx="4">
                  <c:v>2023</c:v>
                </c:pt>
                <c:pt idx="5">
                  <c:v>2024*</c:v>
                </c:pt>
              </c:strCache>
            </c:strRef>
          </c:cat>
          <c:val>
            <c:numRef>
              <c:f>Importacion!$C$80:$H$80</c:f>
              <c:numCache>
                <c:formatCode>0.0</c:formatCode>
                <c:ptCount val="6"/>
                <c:pt idx="0">
                  <c:v>82.789461145412901</c:v>
                </c:pt>
                <c:pt idx="1">
                  <c:v>-7.3639919050111029</c:v>
                </c:pt>
                <c:pt idx="2">
                  <c:v>43.774053988834098</c:v>
                </c:pt>
                <c:pt idx="3">
                  <c:v>23.356371818447808</c:v>
                </c:pt>
                <c:pt idx="4">
                  <c:v>-24.864405931737434</c:v>
                </c:pt>
                <c:pt idx="5">
                  <c:v>-4.5484130247710368</c:v>
                </c:pt>
              </c:numCache>
            </c:numRef>
          </c:val>
          <c:extLst>
            <c:ext xmlns:c16="http://schemas.microsoft.com/office/drawing/2014/chart" uri="{C3380CC4-5D6E-409C-BE32-E72D297353CC}">
              <c16:uniqueId val="{00000000-6BC8-4D40-83EC-1D16A2A799C1}"/>
            </c:ext>
          </c:extLst>
        </c:ser>
        <c:ser>
          <c:idx val="1"/>
          <c:order val="1"/>
          <c:tx>
            <c:v>Bienes de capital</c:v>
          </c:tx>
          <c:spPr>
            <a:solidFill>
              <a:schemeClr val="tx2">
                <a:lumMod val="25000"/>
                <a:lumOff val="75000"/>
              </a:schemeClr>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rgbClr val="0C94D1"/>
                    </a:solidFill>
                    <a:latin typeface="ITC Kabel" panose="02000503000000000000" pitchFamily="50" charset="0"/>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Importacion!$C$75:$H$75</c:f>
              <c:strCache>
                <c:ptCount val="6"/>
                <c:pt idx="0">
                  <c:v>2019</c:v>
                </c:pt>
                <c:pt idx="1">
                  <c:v>2020</c:v>
                </c:pt>
                <c:pt idx="2">
                  <c:v>2021</c:v>
                </c:pt>
                <c:pt idx="3">
                  <c:v>2022</c:v>
                </c:pt>
                <c:pt idx="4">
                  <c:v>2023</c:v>
                </c:pt>
                <c:pt idx="5">
                  <c:v>2024*</c:v>
                </c:pt>
              </c:strCache>
            </c:strRef>
          </c:cat>
          <c:val>
            <c:numRef>
              <c:f>Importacion!$C$84:$H$84</c:f>
              <c:numCache>
                <c:formatCode>0.0</c:formatCode>
                <c:ptCount val="6"/>
                <c:pt idx="0">
                  <c:v>115.59591275313718</c:v>
                </c:pt>
                <c:pt idx="1">
                  <c:v>-24.648207763536679</c:v>
                </c:pt>
                <c:pt idx="2">
                  <c:v>31.081934254589939</c:v>
                </c:pt>
                <c:pt idx="3">
                  <c:v>31.638442206537309</c:v>
                </c:pt>
                <c:pt idx="4">
                  <c:v>0.60302487929673187</c:v>
                </c:pt>
                <c:pt idx="5">
                  <c:v>-8.5829041621620199</c:v>
                </c:pt>
              </c:numCache>
            </c:numRef>
          </c:val>
          <c:extLst>
            <c:ext xmlns:c16="http://schemas.microsoft.com/office/drawing/2014/chart" uri="{C3380CC4-5D6E-409C-BE32-E72D297353CC}">
              <c16:uniqueId val="{00000001-6BC8-4D40-83EC-1D16A2A799C1}"/>
            </c:ext>
          </c:extLst>
        </c:ser>
        <c:dLbls>
          <c:showLegendKey val="0"/>
          <c:showVal val="0"/>
          <c:showCatName val="0"/>
          <c:showSerName val="0"/>
          <c:showPercent val="0"/>
          <c:showBubbleSize val="0"/>
        </c:dLbls>
        <c:gapWidth val="80"/>
        <c:overlap val="-27"/>
        <c:axId val="1506809744"/>
        <c:axId val="1506808304"/>
      </c:barChart>
      <c:catAx>
        <c:axId val="1506809744"/>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ITC Kabel" panose="02000503000000000000" pitchFamily="50" charset="0"/>
                <a:ea typeface="+mn-ea"/>
                <a:cs typeface="+mn-cs"/>
              </a:defRPr>
            </a:pPr>
            <a:endParaRPr lang="es-CO"/>
          </a:p>
        </c:txPr>
        <c:crossAx val="1506808304"/>
        <c:crosses val="autoZero"/>
        <c:auto val="1"/>
        <c:lblAlgn val="ctr"/>
        <c:lblOffset val="100"/>
        <c:noMultiLvlLbl val="0"/>
      </c:catAx>
      <c:valAx>
        <c:axId val="1506808304"/>
        <c:scaling>
          <c:orientation val="minMax"/>
        </c:scaling>
        <c:delete val="0"/>
        <c:axPos val="l"/>
        <c:numFmt formatCode="0" sourceLinked="0"/>
        <c:majorTickMark val="none"/>
        <c:minorTickMark val="none"/>
        <c:tickLblPos val="nextTo"/>
        <c:spPr>
          <a:noFill/>
          <a:ln>
            <a:solidFill>
              <a:schemeClr val="bg1">
                <a:lumMod val="85000"/>
              </a:schemeClr>
            </a:solid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ITC Kabel" panose="02000503000000000000" pitchFamily="50" charset="0"/>
                <a:ea typeface="+mn-ea"/>
                <a:cs typeface="+mn-cs"/>
              </a:defRPr>
            </a:pPr>
            <a:endParaRPr lang="es-CO"/>
          </a:p>
        </c:txPr>
        <c:crossAx val="1506809744"/>
        <c:crosses val="autoZero"/>
        <c:crossBetween val="between"/>
        <c:majorUnit val="40"/>
      </c:valAx>
      <c:spPr>
        <a:noFill/>
        <a:ln>
          <a:noFill/>
        </a:ln>
        <a:effectLst/>
      </c:spPr>
    </c:plotArea>
    <c:legend>
      <c:legendPos val="b"/>
      <c:layout>
        <c:manualLayout>
          <c:xMode val="edge"/>
          <c:yMode val="edge"/>
          <c:x val="0.21963277856296967"/>
          <c:y val="0.91605035589541195"/>
          <c:w val="0.56395292700858124"/>
          <c:h val="6.535153563054491E-2"/>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ITC Kabel" panose="02000503000000000000" pitchFamily="50" charset="0"/>
              <a:ea typeface="+mn-ea"/>
              <a:cs typeface="+mn-cs"/>
            </a:defRPr>
          </a:pPr>
          <a:endParaRPr lang="es-CO"/>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noFill/>
      <a:round/>
    </a:ln>
    <a:effectLst/>
  </c:spPr>
  <c:txPr>
    <a:bodyPr/>
    <a:lstStyle/>
    <a:p>
      <a:pPr>
        <a:defRPr sz="1600">
          <a:latin typeface="ITC Kabel" panose="02000503000000000000" pitchFamily="50" charset="0"/>
        </a:defRPr>
      </a:pPr>
      <a:endParaRPr lang="es-CO"/>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MX"/>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1192050380898495E-2"/>
          <c:y val="0.12179035260955516"/>
          <c:w val="0.86087487272563512"/>
          <c:h val="0.59015387020868226"/>
        </c:manualLayout>
      </c:layout>
      <c:lineChart>
        <c:grouping val="standard"/>
        <c:varyColors val="0"/>
        <c:ser>
          <c:idx val="0"/>
          <c:order val="0"/>
          <c:tx>
            <c:strRef>
              <c:f>'ÍND GAST'!$AA$1</c:f>
              <c:strCache>
                <c:ptCount val="1"/>
                <c:pt idx="0">
                  <c:v>TOTAL</c:v>
                </c:pt>
              </c:strCache>
            </c:strRef>
          </c:tx>
          <c:spPr>
            <a:ln w="38100" cap="rnd">
              <a:solidFill>
                <a:srgbClr val="004D98"/>
              </a:solidFill>
              <a:prstDash val="sysDot"/>
              <a:round/>
            </a:ln>
            <a:effectLst/>
          </c:spPr>
          <c:marker>
            <c:symbol val="none"/>
          </c:marker>
          <c:cat>
            <c:numRef>
              <c:f>'ÍND GAST'!$Z$2:$Z$68</c:f>
              <c:numCache>
                <c:formatCode>mmm\-yy</c:formatCode>
                <c:ptCount val="67"/>
                <c:pt idx="0">
                  <c:v>43466</c:v>
                </c:pt>
                <c:pt idx="1">
                  <c:v>43497</c:v>
                </c:pt>
                <c:pt idx="2">
                  <c:v>43525</c:v>
                </c:pt>
                <c:pt idx="3">
                  <c:v>43556</c:v>
                </c:pt>
                <c:pt idx="4">
                  <c:v>43586</c:v>
                </c:pt>
                <c:pt idx="5">
                  <c:v>43617</c:v>
                </c:pt>
                <c:pt idx="6">
                  <c:v>43647</c:v>
                </c:pt>
                <c:pt idx="7">
                  <c:v>43678</c:v>
                </c:pt>
                <c:pt idx="8">
                  <c:v>43709</c:v>
                </c:pt>
                <c:pt idx="9">
                  <c:v>43739</c:v>
                </c:pt>
                <c:pt idx="10">
                  <c:v>43770</c:v>
                </c:pt>
                <c:pt idx="11">
                  <c:v>43800</c:v>
                </c:pt>
                <c:pt idx="12">
                  <c:v>43831</c:v>
                </c:pt>
                <c:pt idx="13">
                  <c:v>43862</c:v>
                </c:pt>
                <c:pt idx="14">
                  <c:v>43891</c:v>
                </c:pt>
                <c:pt idx="15">
                  <c:v>43922</c:v>
                </c:pt>
                <c:pt idx="16">
                  <c:v>43952</c:v>
                </c:pt>
                <c:pt idx="17">
                  <c:v>43983</c:v>
                </c:pt>
                <c:pt idx="18">
                  <c:v>44013</c:v>
                </c:pt>
                <c:pt idx="19">
                  <c:v>44044</c:v>
                </c:pt>
                <c:pt idx="20">
                  <c:v>44075</c:v>
                </c:pt>
                <c:pt idx="21">
                  <c:v>44105</c:v>
                </c:pt>
                <c:pt idx="22">
                  <c:v>44136</c:v>
                </c:pt>
                <c:pt idx="23">
                  <c:v>44166</c:v>
                </c:pt>
                <c:pt idx="24">
                  <c:v>44197</c:v>
                </c:pt>
                <c:pt idx="25">
                  <c:v>44228</c:v>
                </c:pt>
                <c:pt idx="26">
                  <c:v>44256</c:v>
                </c:pt>
                <c:pt idx="27">
                  <c:v>44287</c:v>
                </c:pt>
                <c:pt idx="28">
                  <c:v>44317</c:v>
                </c:pt>
                <c:pt idx="29">
                  <c:v>44348</c:v>
                </c:pt>
                <c:pt idx="30">
                  <c:v>44378</c:v>
                </c:pt>
                <c:pt idx="31">
                  <c:v>44409</c:v>
                </c:pt>
                <c:pt idx="32">
                  <c:v>44440</c:v>
                </c:pt>
                <c:pt idx="33">
                  <c:v>44470</c:v>
                </c:pt>
                <c:pt idx="34">
                  <c:v>44501</c:v>
                </c:pt>
                <c:pt idx="35">
                  <c:v>44531</c:v>
                </c:pt>
                <c:pt idx="36">
                  <c:v>44562</c:v>
                </c:pt>
                <c:pt idx="37">
                  <c:v>44593</c:v>
                </c:pt>
                <c:pt idx="38">
                  <c:v>44621</c:v>
                </c:pt>
                <c:pt idx="39">
                  <c:v>44652</c:v>
                </c:pt>
                <c:pt idx="40">
                  <c:v>44682</c:v>
                </c:pt>
                <c:pt idx="41">
                  <c:v>44713</c:v>
                </c:pt>
                <c:pt idx="42">
                  <c:v>44743</c:v>
                </c:pt>
                <c:pt idx="43">
                  <c:v>44774</c:v>
                </c:pt>
                <c:pt idx="44">
                  <c:v>44805</c:v>
                </c:pt>
                <c:pt idx="45">
                  <c:v>44835</c:v>
                </c:pt>
                <c:pt idx="46">
                  <c:v>44866</c:v>
                </c:pt>
                <c:pt idx="47">
                  <c:v>44896</c:v>
                </c:pt>
                <c:pt idx="48">
                  <c:v>44927</c:v>
                </c:pt>
                <c:pt idx="49">
                  <c:v>44958</c:v>
                </c:pt>
                <c:pt idx="50">
                  <c:v>44986</c:v>
                </c:pt>
                <c:pt idx="51">
                  <c:v>45017</c:v>
                </c:pt>
                <c:pt idx="52">
                  <c:v>45047</c:v>
                </c:pt>
                <c:pt idx="53">
                  <c:v>45078</c:v>
                </c:pt>
                <c:pt idx="54">
                  <c:v>45108</c:v>
                </c:pt>
                <c:pt idx="55">
                  <c:v>45139</c:v>
                </c:pt>
                <c:pt idx="56">
                  <c:v>45170</c:v>
                </c:pt>
                <c:pt idx="57">
                  <c:v>45200</c:v>
                </c:pt>
                <c:pt idx="58">
                  <c:v>45231</c:v>
                </c:pt>
                <c:pt idx="59">
                  <c:v>45261</c:v>
                </c:pt>
                <c:pt idx="60">
                  <c:v>45292</c:v>
                </c:pt>
                <c:pt idx="61">
                  <c:v>45323</c:v>
                </c:pt>
                <c:pt idx="62">
                  <c:v>45352</c:v>
                </c:pt>
                <c:pt idx="63">
                  <c:v>45383</c:v>
                </c:pt>
                <c:pt idx="64">
                  <c:v>45413</c:v>
                </c:pt>
                <c:pt idx="65">
                  <c:v>45444</c:v>
                </c:pt>
                <c:pt idx="66">
                  <c:v>45474</c:v>
                </c:pt>
              </c:numCache>
            </c:numRef>
          </c:cat>
          <c:val>
            <c:numRef>
              <c:f>'ÍND GAST'!$AA$2:$AA$68</c:f>
              <c:numCache>
                <c:formatCode>0.00</c:formatCode>
                <c:ptCount val="67"/>
                <c:pt idx="0" formatCode="General">
                  <c:v>100</c:v>
                </c:pt>
                <c:pt idx="1">
                  <c:v>100.3145336227502</c:v>
                </c:pt>
                <c:pt idx="2">
                  <c:v>100.6088693551105</c:v>
                </c:pt>
                <c:pt idx="3">
                  <c:v>101.01041597536738</c:v>
                </c:pt>
                <c:pt idx="4">
                  <c:v>101.44731248754812</c:v>
                </c:pt>
                <c:pt idx="5">
                  <c:v>101.87976228061815</c:v>
                </c:pt>
                <c:pt idx="6">
                  <c:v>102.37826519751287</c:v>
                </c:pt>
                <c:pt idx="7">
                  <c:v>102.84611680232997</c:v>
                </c:pt>
                <c:pt idx="8">
                  <c:v>103.35446844825778</c:v>
                </c:pt>
                <c:pt idx="9">
                  <c:v>103.91235035523539</c:v>
                </c:pt>
                <c:pt idx="10">
                  <c:v>104.47521849770717</c:v>
                </c:pt>
                <c:pt idx="11">
                  <c:v>105.27843663037594</c:v>
                </c:pt>
                <c:pt idx="12">
                  <c:v>105.88013505121428</c:v>
                </c:pt>
                <c:pt idx="13">
                  <c:v>106.48382632490264</c:v>
                </c:pt>
                <c:pt idx="14">
                  <c:v>107.01773427096316</c:v>
                </c:pt>
                <c:pt idx="15">
                  <c:v>107.02191652892752</c:v>
                </c:pt>
                <c:pt idx="16">
                  <c:v>107.28019503013071</c:v>
                </c:pt>
                <c:pt idx="17">
                  <c:v>107.54624950906766</c:v>
                </c:pt>
                <c:pt idx="18">
                  <c:v>107.80374876942955</c:v>
                </c:pt>
                <c:pt idx="19">
                  <c:v>107.96382741268441</c:v>
                </c:pt>
                <c:pt idx="20">
                  <c:v>108.14011186131437</c:v>
                </c:pt>
                <c:pt idx="21">
                  <c:v>108.4061623133985</c:v>
                </c:pt>
                <c:pt idx="22">
                  <c:v>108.79210238641171</c:v>
                </c:pt>
                <c:pt idx="23">
                  <c:v>109.11716150951234</c:v>
                </c:pt>
                <c:pt idx="24">
                  <c:v>109.28826093447697</c:v>
                </c:pt>
                <c:pt idx="25">
                  <c:v>109.46990851268949</c:v>
                </c:pt>
                <c:pt idx="26">
                  <c:v>109.597365517467</c:v>
                </c:pt>
                <c:pt idx="27">
                  <c:v>110.04568650575055</c:v>
                </c:pt>
                <c:pt idx="28">
                  <c:v>109.89883197462356</c:v>
                </c:pt>
                <c:pt idx="29">
                  <c:v>110.37615442822683</c:v>
                </c:pt>
                <c:pt idx="30">
                  <c:v>110.88547340128675</c:v>
                </c:pt>
                <c:pt idx="31">
                  <c:v>111.34821185346172</c:v>
                </c:pt>
                <c:pt idx="32">
                  <c:v>111.71575220456945</c:v>
                </c:pt>
                <c:pt idx="33">
                  <c:v>112.00991464470955</c:v>
                </c:pt>
                <c:pt idx="34">
                  <c:v>112.71076958828165</c:v>
                </c:pt>
                <c:pt idx="35">
                  <c:v>113.25309881094822</c:v>
                </c:pt>
                <c:pt idx="36">
                  <c:v>113.44650678806731</c:v>
                </c:pt>
                <c:pt idx="37">
                  <c:v>113.76341589388001</c:v>
                </c:pt>
                <c:pt idx="38">
                  <c:v>113.97754167407105</c:v>
                </c:pt>
                <c:pt idx="39">
                  <c:v>114.2334321212243</c:v>
                </c:pt>
                <c:pt idx="40">
                  <c:v>115.01090669274784</c:v>
                </c:pt>
                <c:pt idx="41">
                  <c:v>115.4327837032633</c:v>
                </c:pt>
                <c:pt idx="42">
                  <c:v>115.59608704608689</c:v>
                </c:pt>
                <c:pt idx="43">
                  <c:v>115.9598888962943</c:v>
                </c:pt>
                <c:pt idx="44">
                  <c:v>116.30699144341159</c:v>
                </c:pt>
                <c:pt idx="45">
                  <c:v>116.64123126155751</c:v>
                </c:pt>
                <c:pt idx="46">
                  <c:v>116.55158672032231</c:v>
                </c:pt>
                <c:pt idx="47">
                  <c:v>116.34918461192579</c:v>
                </c:pt>
                <c:pt idx="48">
                  <c:v>116.17356378858426</c:v>
                </c:pt>
                <c:pt idx="49">
                  <c:v>115.89371888938528</c:v>
                </c:pt>
                <c:pt idx="50">
                  <c:v>115.58607751785381</c:v>
                </c:pt>
                <c:pt idx="51">
                  <c:v>115.29814161561113</c:v>
                </c:pt>
                <c:pt idx="52">
                  <c:v>115.0397004296437</c:v>
                </c:pt>
                <c:pt idx="53">
                  <c:v>114.64383953489553</c:v>
                </c:pt>
                <c:pt idx="54">
                  <c:v>114.46981506064645</c:v>
                </c:pt>
                <c:pt idx="55">
                  <c:v>114.13479949159428</c:v>
                </c:pt>
                <c:pt idx="56">
                  <c:v>113.82631297175354</c:v>
                </c:pt>
                <c:pt idx="57">
                  <c:v>113.56326942131805</c:v>
                </c:pt>
                <c:pt idx="58">
                  <c:v>113.32599022449675</c:v>
                </c:pt>
                <c:pt idx="59">
                  <c:v>113.24328777428681</c:v>
                </c:pt>
                <c:pt idx="60">
                  <c:v>113.23452953883341</c:v>
                </c:pt>
                <c:pt idx="61">
                  <c:v>113.24526478652975</c:v>
                </c:pt>
                <c:pt idx="62">
                  <c:v>113.17070614975596</c:v>
                </c:pt>
                <c:pt idx="63">
                  <c:v>113.08465558101601</c:v>
                </c:pt>
                <c:pt idx="64">
                  <c:v>112.97667601726971</c:v>
                </c:pt>
                <c:pt idx="65">
                  <c:v>112.66869167785681</c:v>
                </c:pt>
                <c:pt idx="66">
                  <c:v>112.24067813195458</c:v>
                </c:pt>
              </c:numCache>
            </c:numRef>
          </c:val>
          <c:smooth val="1"/>
          <c:extLst>
            <c:ext xmlns:c16="http://schemas.microsoft.com/office/drawing/2014/chart" uri="{C3380CC4-5D6E-409C-BE32-E72D297353CC}">
              <c16:uniqueId val="{00000043-9DCC-45DA-ADF8-C93F86ECCCCC}"/>
            </c:ext>
          </c:extLst>
        </c:ser>
        <c:ser>
          <c:idx val="1"/>
          <c:order val="1"/>
          <c:tx>
            <c:strRef>
              <c:f>'ÍND GAST'!$AB$1</c:f>
              <c:strCache>
                <c:ptCount val="1"/>
                <c:pt idx="0">
                  <c:v>ALIMENTOS PARA EL HOGAR </c:v>
                </c:pt>
              </c:strCache>
            </c:strRef>
          </c:tx>
          <c:spPr>
            <a:ln w="38100" cap="rnd">
              <a:solidFill>
                <a:schemeClr val="accent2"/>
              </a:solidFill>
              <a:round/>
            </a:ln>
            <a:effectLst/>
          </c:spPr>
          <c:marker>
            <c:symbol val="none"/>
          </c:marker>
          <c:cat>
            <c:numRef>
              <c:f>'ÍND GAST'!$Z$2:$Z$68</c:f>
              <c:numCache>
                <c:formatCode>mmm\-yy</c:formatCode>
                <c:ptCount val="67"/>
                <c:pt idx="0">
                  <c:v>43466</c:v>
                </c:pt>
                <c:pt idx="1">
                  <c:v>43497</c:v>
                </c:pt>
                <c:pt idx="2">
                  <c:v>43525</c:v>
                </c:pt>
                <c:pt idx="3">
                  <c:v>43556</c:v>
                </c:pt>
                <c:pt idx="4">
                  <c:v>43586</c:v>
                </c:pt>
                <c:pt idx="5">
                  <c:v>43617</c:v>
                </c:pt>
                <c:pt idx="6">
                  <c:v>43647</c:v>
                </c:pt>
                <c:pt idx="7">
                  <c:v>43678</c:v>
                </c:pt>
                <c:pt idx="8">
                  <c:v>43709</c:v>
                </c:pt>
                <c:pt idx="9">
                  <c:v>43739</c:v>
                </c:pt>
                <c:pt idx="10">
                  <c:v>43770</c:v>
                </c:pt>
                <c:pt idx="11">
                  <c:v>43800</c:v>
                </c:pt>
                <c:pt idx="12">
                  <c:v>43831</c:v>
                </c:pt>
                <c:pt idx="13">
                  <c:v>43862</c:v>
                </c:pt>
                <c:pt idx="14">
                  <c:v>43891</c:v>
                </c:pt>
                <c:pt idx="15">
                  <c:v>43922</c:v>
                </c:pt>
                <c:pt idx="16">
                  <c:v>43952</c:v>
                </c:pt>
                <c:pt idx="17">
                  <c:v>43983</c:v>
                </c:pt>
                <c:pt idx="18">
                  <c:v>44013</c:v>
                </c:pt>
                <c:pt idx="19">
                  <c:v>44044</c:v>
                </c:pt>
                <c:pt idx="20">
                  <c:v>44075</c:v>
                </c:pt>
                <c:pt idx="21">
                  <c:v>44105</c:v>
                </c:pt>
                <c:pt idx="22">
                  <c:v>44136</c:v>
                </c:pt>
                <c:pt idx="23">
                  <c:v>44166</c:v>
                </c:pt>
                <c:pt idx="24">
                  <c:v>44197</c:v>
                </c:pt>
                <c:pt idx="25">
                  <c:v>44228</c:v>
                </c:pt>
                <c:pt idx="26">
                  <c:v>44256</c:v>
                </c:pt>
                <c:pt idx="27">
                  <c:v>44287</c:v>
                </c:pt>
                <c:pt idx="28">
                  <c:v>44317</c:v>
                </c:pt>
                <c:pt idx="29">
                  <c:v>44348</c:v>
                </c:pt>
                <c:pt idx="30">
                  <c:v>44378</c:v>
                </c:pt>
                <c:pt idx="31">
                  <c:v>44409</c:v>
                </c:pt>
                <c:pt idx="32">
                  <c:v>44440</c:v>
                </c:pt>
                <c:pt idx="33">
                  <c:v>44470</c:v>
                </c:pt>
                <c:pt idx="34">
                  <c:v>44501</c:v>
                </c:pt>
                <c:pt idx="35">
                  <c:v>44531</c:v>
                </c:pt>
                <c:pt idx="36">
                  <c:v>44562</c:v>
                </c:pt>
                <c:pt idx="37">
                  <c:v>44593</c:v>
                </c:pt>
                <c:pt idx="38">
                  <c:v>44621</c:v>
                </c:pt>
                <c:pt idx="39">
                  <c:v>44652</c:v>
                </c:pt>
                <c:pt idx="40">
                  <c:v>44682</c:v>
                </c:pt>
                <c:pt idx="41">
                  <c:v>44713</c:v>
                </c:pt>
                <c:pt idx="42">
                  <c:v>44743</c:v>
                </c:pt>
                <c:pt idx="43">
                  <c:v>44774</c:v>
                </c:pt>
                <c:pt idx="44">
                  <c:v>44805</c:v>
                </c:pt>
                <c:pt idx="45">
                  <c:v>44835</c:v>
                </c:pt>
                <c:pt idx="46">
                  <c:v>44866</c:v>
                </c:pt>
                <c:pt idx="47">
                  <c:v>44896</c:v>
                </c:pt>
                <c:pt idx="48">
                  <c:v>44927</c:v>
                </c:pt>
                <c:pt idx="49">
                  <c:v>44958</c:v>
                </c:pt>
                <c:pt idx="50">
                  <c:v>44986</c:v>
                </c:pt>
                <c:pt idx="51">
                  <c:v>45017</c:v>
                </c:pt>
                <c:pt idx="52">
                  <c:v>45047</c:v>
                </c:pt>
                <c:pt idx="53">
                  <c:v>45078</c:v>
                </c:pt>
                <c:pt idx="54">
                  <c:v>45108</c:v>
                </c:pt>
                <c:pt idx="55">
                  <c:v>45139</c:v>
                </c:pt>
                <c:pt idx="56">
                  <c:v>45170</c:v>
                </c:pt>
                <c:pt idx="57">
                  <c:v>45200</c:v>
                </c:pt>
                <c:pt idx="58">
                  <c:v>45231</c:v>
                </c:pt>
                <c:pt idx="59">
                  <c:v>45261</c:v>
                </c:pt>
                <c:pt idx="60">
                  <c:v>45292</c:v>
                </c:pt>
                <c:pt idx="61">
                  <c:v>45323</c:v>
                </c:pt>
                <c:pt idx="62">
                  <c:v>45352</c:v>
                </c:pt>
                <c:pt idx="63">
                  <c:v>45383</c:v>
                </c:pt>
                <c:pt idx="64">
                  <c:v>45413</c:v>
                </c:pt>
                <c:pt idx="65">
                  <c:v>45444</c:v>
                </c:pt>
                <c:pt idx="66">
                  <c:v>45474</c:v>
                </c:pt>
              </c:numCache>
            </c:numRef>
          </c:cat>
          <c:val>
            <c:numRef>
              <c:f>'ÍND GAST'!$AB$2:$AB$68</c:f>
              <c:numCache>
                <c:formatCode>0.00</c:formatCode>
                <c:ptCount val="67"/>
                <c:pt idx="0" formatCode="General">
                  <c:v>100</c:v>
                </c:pt>
                <c:pt idx="1">
                  <c:v>100.33844934095694</c:v>
                </c:pt>
                <c:pt idx="2">
                  <c:v>100.66977383912817</c:v>
                </c:pt>
                <c:pt idx="3">
                  <c:v>101.10546855465358</c:v>
                </c:pt>
                <c:pt idx="4">
                  <c:v>101.53315518512885</c:v>
                </c:pt>
                <c:pt idx="5">
                  <c:v>101.94018840653035</c:v>
                </c:pt>
                <c:pt idx="6">
                  <c:v>102.39509360046891</c:v>
                </c:pt>
                <c:pt idx="7">
                  <c:v>102.8422593882698</c:v>
                </c:pt>
                <c:pt idx="8">
                  <c:v>103.36822011533202</c:v>
                </c:pt>
                <c:pt idx="9">
                  <c:v>103.93397107347377</c:v>
                </c:pt>
                <c:pt idx="10">
                  <c:v>104.52915729029337</c:v>
                </c:pt>
                <c:pt idx="11">
                  <c:v>105.37087814278102</c:v>
                </c:pt>
                <c:pt idx="12">
                  <c:v>105.96284101756257</c:v>
                </c:pt>
                <c:pt idx="13">
                  <c:v>106.51936169994366</c:v>
                </c:pt>
                <c:pt idx="14">
                  <c:v>108.1766619588513</c:v>
                </c:pt>
                <c:pt idx="15">
                  <c:v>109.96047919425175</c:v>
                </c:pt>
                <c:pt idx="16">
                  <c:v>111.94687890627749</c:v>
                </c:pt>
                <c:pt idx="17">
                  <c:v>113.04588453622391</c:v>
                </c:pt>
                <c:pt idx="18">
                  <c:v>114.32542983347744</c:v>
                </c:pt>
                <c:pt idx="19">
                  <c:v>115.03407745306843</c:v>
                </c:pt>
                <c:pt idx="20">
                  <c:v>115.65982002514828</c:v>
                </c:pt>
                <c:pt idx="21">
                  <c:v>116.25162545206906</c:v>
                </c:pt>
                <c:pt idx="22">
                  <c:v>116.68524383486388</c:v>
                </c:pt>
                <c:pt idx="23">
                  <c:v>117.15458944511491</c:v>
                </c:pt>
                <c:pt idx="24">
                  <c:v>117.64386375367663</c:v>
                </c:pt>
                <c:pt idx="25">
                  <c:v>117.98466032397809</c:v>
                </c:pt>
                <c:pt idx="26">
                  <c:v>117.36901498676467</c:v>
                </c:pt>
                <c:pt idx="27">
                  <c:v>116.31520472492632</c:v>
                </c:pt>
                <c:pt idx="28">
                  <c:v>114.81605647370574</c:v>
                </c:pt>
                <c:pt idx="29">
                  <c:v>114.66941218798587</c:v>
                </c:pt>
                <c:pt idx="30">
                  <c:v>114.50134241782372</c:v>
                </c:pt>
                <c:pt idx="31">
                  <c:v>114.69006345174567</c:v>
                </c:pt>
                <c:pt idx="32">
                  <c:v>114.82123129987617</c:v>
                </c:pt>
                <c:pt idx="33">
                  <c:v>114.93401579588759</c:v>
                </c:pt>
                <c:pt idx="34">
                  <c:v>115.62735368006811</c:v>
                </c:pt>
                <c:pt idx="35">
                  <c:v>115.99258001741137</c:v>
                </c:pt>
                <c:pt idx="36">
                  <c:v>115.77937104840828</c:v>
                </c:pt>
                <c:pt idx="37">
                  <c:v>115.80365469196248</c:v>
                </c:pt>
                <c:pt idx="38">
                  <c:v>115.36563281099784</c:v>
                </c:pt>
                <c:pt idx="39">
                  <c:v>115.04546368370903</c:v>
                </c:pt>
                <c:pt idx="40">
                  <c:v>115.1351338413041</c:v>
                </c:pt>
                <c:pt idx="41">
                  <c:v>115.05649119970309</c:v>
                </c:pt>
                <c:pt idx="42">
                  <c:v>114.52909792487424</c:v>
                </c:pt>
                <c:pt idx="43">
                  <c:v>114.26170111998205</c:v>
                </c:pt>
                <c:pt idx="44">
                  <c:v>114.0058758561502</c:v>
                </c:pt>
                <c:pt idx="45">
                  <c:v>113.79918486772142</c:v>
                </c:pt>
                <c:pt idx="46">
                  <c:v>113.18637068527602</c:v>
                </c:pt>
                <c:pt idx="47">
                  <c:v>112.36257750505476</c:v>
                </c:pt>
                <c:pt idx="48">
                  <c:v>111.75365915248386</c:v>
                </c:pt>
                <c:pt idx="49">
                  <c:v>111.11003727832859</c:v>
                </c:pt>
                <c:pt idx="50">
                  <c:v>110.58518496003542</c:v>
                </c:pt>
                <c:pt idx="51">
                  <c:v>110.13254091710849</c:v>
                </c:pt>
                <c:pt idx="52">
                  <c:v>109.75339982992121</c:v>
                </c:pt>
                <c:pt idx="53">
                  <c:v>109.25421705864517</c:v>
                </c:pt>
                <c:pt idx="54">
                  <c:v>108.95890978573463</c:v>
                </c:pt>
                <c:pt idx="55">
                  <c:v>108.5943798722009</c:v>
                </c:pt>
                <c:pt idx="56">
                  <c:v>108.2880754681178</c:v>
                </c:pt>
                <c:pt idx="57">
                  <c:v>108.04582539015281</c:v>
                </c:pt>
                <c:pt idx="58">
                  <c:v>107.95537627853679</c:v>
                </c:pt>
                <c:pt idx="59">
                  <c:v>108.14522582065133</c:v>
                </c:pt>
                <c:pt idx="60">
                  <c:v>108.39621621264779</c:v>
                </c:pt>
                <c:pt idx="61">
                  <c:v>108.69300694940615</c:v>
                </c:pt>
                <c:pt idx="62">
                  <c:v>108.86660360318801</c:v>
                </c:pt>
                <c:pt idx="63">
                  <c:v>109.00796231794961</c:v>
                </c:pt>
                <c:pt idx="64">
                  <c:v>109.10243382839674</c:v>
                </c:pt>
                <c:pt idx="65">
                  <c:v>109.00443950738496</c:v>
                </c:pt>
                <c:pt idx="66">
                  <c:v>108.84084250610432</c:v>
                </c:pt>
              </c:numCache>
            </c:numRef>
          </c:val>
          <c:smooth val="1"/>
          <c:extLst>
            <c:ext xmlns:c16="http://schemas.microsoft.com/office/drawing/2014/chart" uri="{C3380CC4-5D6E-409C-BE32-E72D297353CC}">
              <c16:uniqueId val="{00000045-9DCC-45DA-ADF8-C93F86ECCCCC}"/>
            </c:ext>
          </c:extLst>
        </c:ser>
        <c:ser>
          <c:idx val="2"/>
          <c:order val="2"/>
          <c:tx>
            <c:strRef>
              <c:f>'ÍND GAST'!$AC$1</c:f>
              <c:strCache>
                <c:ptCount val="1"/>
                <c:pt idx="0">
                  <c:v>COMIDAS FUERA DEL HOGAR</c:v>
                </c:pt>
              </c:strCache>
            </c:strRef>
          </c:tx>
          <c:spPr>
            <a:ln w="38100" cap="rnd">
              <a:solidFill>
                <a:schemeClr val="accent6"/>
              </a:solidFill>
              <a:round/>
            </a:ln>
            <a:effectLst/>
          </c:spPr>
          <c:marker>
            <c:symbol val="none"/>
          </c:marker>
          <c:cat>
            <c:numRef>
              <c:f>'ÍND GAST'!$Z$2:$Z$68</c:f>
              <c:numCache>
                <c:formatCode>mmm\-yy</c:formatCode>
                <c:ptCount val="67"/>
                <c:pt idx="0">
                  <c:v>43466</c:v>
                </c:pt>
                <c:pt idx="1">
                  <c:v>43497</c:v>
                </c:pt>
                <c:pt idx="2">
                  <c:v>43525</c:v>
                </c:pt>
                <c:pt idx="3">
                  <c:v>43556</c:v>
                </c:pt>
                <c:pt idx="4">
                  <c:v>43586</c:v>
                </c:pt>
                <c:pt idx="5">
                  <c:v>43617</c:v>
                </c:pt>
                <c:pt idx="6">
                  <c:v>43647</c:v>
                </c:pt>
                <c:pt idx="7">
                  <c:v>43678</c:v>
                </c:pt>
                <c:pt idx="8">
                  <c:v>43709</c:v>
                </c:pt>
                <c:pt idx="9">
                  <c:v>43739</c:v>
                </c:pt>
                <c:pt idx="10">
                  <c:v>43770</c:v>
                </c:pt>
                <c:pt idx="11">
                  <c:v>43800</c:v>
                </c:pt>
                <c:pt idx="12">
                  <c:v>43831</c:v>
                </c:pt>
                <c:pt idx="13">
                  <c:v>43862</c:v>
                </c:pt>
                <c:pt idx="14">
                  <c:v>43891</c:v>
                </c:pt>
                <c:pt idx="15">
                  <c:v>43922</c:v>
                </c:pt>
                <c:pt idx="16">
                  <c:v>43952</c:v>
                </c:pt>
                <c:pt idx="17">
                  <c:v>43983</c:v>
                </c:pt>
                <c:pt idx="18">
                  <c:v>44013</c:v>
                </c:pt>
                <c:pt idx="19">
                  <c:v>44044</c:v>
                </c:pt>
                <c:pt idx="20">
                  <c:v>44075</c:v>
                </c:pt>
                <c:pt idx="21">
                  <c:v>44105</c:v>
                </c:pt>
                <c:pt idx="22">
                  <c:v>44136</c:v>
                </c:pt>
                <c:pt idx="23">
                  <c:v>44166</c:v>
                </c:pt>
                <c:pt idx="24">
                  <c:v>44197</c:v>
                </c:pt>
                <c:pt idx="25">
                  <c:v>44228</c:v>
                </c:pt>
                <c:pt idx="26">
                  <c:v>44256</c:v>
                </c:pt>
                <c:pt idx="27">
                  <c:v>44287</c:v>
                </c:pt>
                <c:pt idx="28">
                  <c:v>44317</c:v>
                </c:pt>
                <c:pt idx="29">
                  <c:v>44348</c:v>
                </c:pt>
                <c:pt idx="30">
                  <c:v>44378</c:v>
                </c:pt>
                <c:pt idx="31">
                  <c:v>44409</c:v>
                </c:pt>
                <c:pt idx="32">
                  <c:v>44440</c:v>
                </c:pt>
                <c:pt idx="33">
                  <c:v>44470</c:v>
                </c:pt>
                <c:pt idx="34">
                  <c:v>44501</c:v>
                </c:pt>
                <c:pt idx="35">
                  <c:v>44531</c:v>
                </c:pt>
                <c:pt idx="36">
                  <c:v>44562</c:v>
                </c:pt>
                <c:pt idx="37">
                  <c:v>44593</c:v>
                </c:pt>
                <c:pt idx="38">
                  <c:v>44621</c:v>
                </c:pt>
                <c:pt idx="39">
                  <c:v>44652</c:v>
                </c:pt>
                <c:pt idx="40">
                  <c:v>44682</c:v>
                </c:pt>
                <c:pt idx="41">
                  <c:v>44713</c:v>
                </c:pt>
                <c:pt idx="42">
                  <c:v>44743</c:v>
                </c:pt>
                <c:pt idx="43">
                  <c:v>44774</c:v>
                </c:pt>
                <c:pt idx="44">
                  <c:v>44805</c:v>
                </c:pt>
                <c:pt idx="45">
                  <c:v>44835</c:v>
                </c:pt>
                <c:pt idx="46">
                  <c:v>44866</c:v>
                </c:pt>
                <c:pt idx="47">
                  <c:v>44896</c:v>
                </c:pt>
                <c:pt idx="48">
                  <c:v>44927</c:v>
                </c:pt>
                <c:pt idx="49">
                  <c:v>44958</c:v>
                </c:pt>
                <c:pt idx="50">
                  <c:v>44986</c:v>
                </c:pt>
                <c:pt idx="51">
                  <c:v>45017</c:v>
                </c:pt>
                <c:pt idx="52">
                  <c:v>45047</c:v>
                </c:pt>
                <c:pt idx="53">
                  <c:v>45078</c:v>
                </c:pt>
                <c:pt idx="54">
                  <c:v>45108</c:v>
                </c:pt>
                <c:pt idx="55">
                  <c:v>45139</c:v>
                </c:pt>
                <c:pt idx="56">
                  <c:v>45170</c:v>
                </c:pt>
                <c:pt idx="57">
                  <c:v>45200</c:v>
                </c:pt>
                <c:pt idx="58">
                  <c:v>45231</c:v>
                </c:pt>
                <c:pt idx="59">
                  <c:v>45261</c:v>
                </c:pt>
                <c:pt idx="60">
                  <c:v>45292</c:v>
                </c:pt>
                <c:pt idx="61">
                  <c:v>45323</c:v>
                </c:pt>
                <c:pt idx="62">
                  <c:v>45352</c:v>
                </c:pt>
                <c:pt idx="63">
                  <c:v>45383</c:v>
                </c:pt>
                <c:pt idx="64">
                  <c:v>45413</c:v>
                </c:pt>
                <c:pt idx="65">
                  <c:v>45444</c:v>
                </c:pt>
                <c:pt idx="66">
                  <c:v>45474</c:v>
                </c:pt>
              </c:numCache>
            </c:numRef>
          </c:cat>
          <c:val>
            <c:numRef>
              <c:f>'ÍND GAST'!$AC$2:$AC$68</c:f>
              <c:numCache>
                <c:formatCode>0.00</c:formatCode>
                <c:ptCount val="67"/>
                <c:pt idx="0" formatCode="General">
                  <c:v>100</c:v>
                </c:pt>
                <c:pt idx="1">
                  <c:v>100.34325501349282</c:v>
                </c:pt>
                <c:pt idx="2">
                  <c:v>100.64855515978505</c:v>
                </c:pt>
                <c:pt idx="3">
                  <c:v>101.0444686981166</c:v>
                </c:pt>
                <c:pt idx="4">
                  <c:v>101.44626640119056</c:v>
                </c:pt>
                <c:pt idx="5">
                  <c:v>101.82168869643164</c:v>
                </c:pt>
                <c:pt idx="6">
                  <c:v>102.23698373931408</c:v>
                </c:pt>
                <c:pt idx="7">
                  <c:v>102.64721123191734</c:v>
                </c:pt>
                <c:pt idx="8">
                  <c:v>103.10802077177881</c:v>
                </c:pt>
                <c:pt idx="9">
                  <c:v>103.61735908603022</c:v>
                </c:pt>
                <c:pt idx="10">
                  <c:v>104.15472363122052</c:v>
                </c:pt>
                <c:pt idx="11">
                  <c:v>104.94889509417514</c:v>
                </c:pt>
                <c:pt idx="12">
                  <c:v>105.54414282677601</c:v>
                </c:pt>
                <c:pt idx="13">
                  <c:v>106.13391691896913</c:v>
                </c:pt>
                <c:pt idx="14">
                  <c:v>104.20730400703275</c:v>
                </c:pt>
                <c:pt idx="15">
                  <c:v>98.961362130687434</c:v>
                </c:pt>
                <c:pt idx="16">
                  <c:v>94.287382312784288</c:v>
                </c:pt>
                <c:pt idx="17">
                  <c:v>92.335836733493508</c:v>
                </c:pt>
                <c:pt idx="18">
                  <c:v>90.553468536953147</c:v>
                </c:pt>
                <c:pt idx="19">
                  <c:v>89.178260522519224</c:v>
                </c:pt>
                <c:pt idx="20">
                  <c:v>87.364276612880744</c:v>
                </c:pt>
                <c:pt idx="21">
                  <c:v>86.079307499163164</c:v>
                </c:pt>
                <c:pt idx="22">
                  <c:v>85.545655264124676</c:v>
                </c:pt>
                <c:pt idx="23">
                  <c:v>84.18926128223201</c:v>
                </c:pt>
                <c:pt idx="24">
                  <c:v>83.179729675126808</c:v>
                </c:pt>
                <c:pt idx="25">
                  <c:v>82.027810144080902</c:v>
                </c:pt>
                <c:pt idx="26">
                  <c:v>82.582454322200348</c:v>
                </c:pt>
                <c:pt idx="27">
                  <c:v>86.371985295965644</c:v>
                </c:pt>
                <c:pt idx="28">
                  <c:v>89.196900848705923</c:v>
                </c:pt>
                <c:pt idx="29">
                  <c:v>90.641644873654073</c:v>
                </c:pt>
                <c:pt idx="30">
                  <c:v>91.643018698999015</c:v>
                </c:pt>
                <c:pt idx="31">
                  <c:v>92.318437102626675</c:v>
                </c:pt>
                <c:pt idx="32">
                  <c:v>93.536450151726285</c:v>
                </c:pt>
                <c:pt idx="33">
                  <c:v>94.367387632461927</c:v>
                </c:pt>
                <c:pt idx="34">
                  <c:v>95.01429008334766</c:v>
                </c:pt>
                <c:pt idx="35">
                  <c:v>96.17512109684381</c:v>
                </c:pt>
                <c:pt idx="36">
                  <c:v>96.846622574317948</c:v>
                </c:pt>
                <c:pt idx="37">
                  <c:v>97.918104309731277</c:v>
                </c:pt>
                <c:pt idx="38">
                  <c:v>99.729585910774276</c:v>
                </c:pt>
                <c:pt idx="39">
                  <c:v>101.45389999995528</c:v>
                </c:pt>
                <c:pt idx="40">
                  <c:v>103.75358876815602</c:v>
                </c:pt>
                <c:pt idx="41">
                  <c:v>104.99112528016761</c:v>
                </c:pt>
                <c:pt idx="42">
                  <c:v>106.20470092330017</c:v>
                </c:pt>
                <c:pt idx="43">
                  <c:v>107.4604842165856</c:v>
                </c:pt>
                <c:pt idx="44">
                  <c:v>108.52664669378815</c:v>
                </c:pt>
                <c:pt idx="45">
                  <c:v>109.45080541762132</c:v>
                </c:pt>
                <c:pt idx="46">
                  <c:v>109.8013745118696</c:v>
                </c:pt>
                <c:pt idx="47">
                  <c:v>109.93403351372629</c:v>
                </c:pt>
                <c:pt idx="48">
                  <c:v>109.87374603441101</c:v>
                </c:pt>
                <c:pt idx="49">
                  <c:v>109.59446853256483</c:v>
                </c:pt>
                <c:pt idx="50">
                  <c:v>109.20362679300348</c:v>
                </c:pt>
                <c:pt idx="51">
                  <c:v>108.87951546054792</c:v>
                </c:pt>
                <c:pt idx="52">
                  <c:v>108.59244049365384</c:v>
                </c:pt>
                <c:pt idx="53">
                  <c:v>108.20450385610864</c:v>
                </c:pt>
                <c:pt idx="54">
                  <c:v>108.0233742766264</c:v>
                </c:pt>
                <c:pt idx="55">
                  <c:v>107.69966994502313</c:v>
                </c:pt>
                <c:pt idx="56">
                  <c:v>107.42956732404717</c:v>
                </c:pt>
                <c:pt idx="57">
                  <c:v>107.19795975871837</c:v>
                </c:pt>
                <c:pt idx="58">
                  <c:v>107.10451192032301</c:v>
                </c:pt>
                <c:pt idx="59">
                  <c:v>107.23462179192703</c:v>
                </c:pt>
                <c:pt idx="60">
                  <c:v>107.40423342486714</c:v>
                </c:pt>
                <c:pt idx="61">
                  <c:v>107.60995748552126</c:v>
                </c:pt>
                <c:pt idx="62">
                  <c:v>107.69808891705574</c:v>
                </c:pt>
                <c:pt idx="63">
                  <c:v>107.76381916719323</c:v>
                </c:pt>
                <c:pt idx="64">
                  <c:v>107.76532389133355</c:v>
                </c:pt>
                <c:pt idx="65">
                  <c:v>107.54469314138298</c:v>
                </c:pt>
                <c:pt idx="66">
                  <c:v>107.22067941580204</c:v>
                </c:pt>
              </c:numCache>
            </c:numRef>
          </c:val>
          <c:smooth val="1"/>
          <c:extLst>
            <c:ext xmlns:c16="http://schemas.microsoft.com/office/drawing/2014/chart" uri="{C3380CC4-5D6E-409C-BE32-E72D297353CC}">
              <c16:uniqueId val="{00000089-9DCC-45DA-ADF8-C93F86ECCCCC}"/>
            </c:ext>
          </c:extLst>
        </c:ser>
        <c:ser>
          <c:idx val="3"/>
          <c:order val="3"/>
          <c:tx>
            <c:strRef>
              <c:f>'ÍND GAST'!$AD$1</c:f>
              <c:strCache>
                <c:ptCount val="1"/>
                <c:pt idx="0">
                  <c:v>VIVIENDA </c:v>
                </c:pt>
              </c:strCache>
            </c:strRef>
          </c:tx>
          <c:spPr>
            <a:ln w="38100" cap="rnd">
              <a:solidFill>
                <a:schemeClr val="accent4"/>
              </a:solidFill>
              <a:round/>
            </a:ln>
            <a:effectLst/>
          </c:spPr>
          <c:marker>
            <c:symbol val="none"/>
          </c:marker>
          <c:cat>
            <c:numRef>
              <c:f>'ÍND GAST'!$Z$2:$Z$68</c:f>
              <c:numCache>
                <c:formatCode>mmm\-yy</c:formatCode>
                <c:ptCount val="67"/>
                <c:pt idx="0">
                  <c:v>43466</c:v>
                </c:pt>
                <c:pt idx="1">
                  <c:v>43497</c:v>
                </c:pt>
                <c:pt idx="2">
                  <c:v>43525</c:v>
                </c:pt>
                <c:pt idx="3">
                  <c:v>43556</c:v>
                </c:pt>
                <c:pt idx="4">
                  <c:v>43586</c:v>
                </c:pt>
                <c:pt idx="5">
                  <c:v>43617</c:v>
                </c:pt>
                <c:pt idx="6">
                  <c:v>43647</c:v>
                </c:pt>
                <c:pt idx="7">
                  <c:v>43678</c:v>
                </c:pt>
                <c:pt idx="8">
                  <c:v>43709</c:v>
                </c:pt>
                <c:pt idx="9">
                  <c:v>43739</c:v>
                </c:pt>
                <c:pt idx="10">
                  <c:v>43770</c:v>
                </c:pt>
                <c:pt idx="11">
                  <c:v>43800</c:v>
                </c:pt>
                <c:pt idx="12">
                  <c:v>43831</c:v>
                </c:pt>
                <c:pt idx="13">
                  <c:v>43862</c:v>
                </c:pt>
                <c:pt idx="14">
                  <c:v>43891</c:v>
                </c:pt>
                <c:pt idx="15">
                  <c:v>43922</c:v>
                </c:pt>
                <c:pt idx="16">
                  <c:v>43952</c:v>
                </c:pt>
                <c:pt idx="17">
                  <c:v>43983</c:v>
                </c:pt>
                <c:pt idx="18">
                  <c:v>44013</c:v>
                </c:pt>
                <c:pt idx="19">
                  <c:v>44044</c:v>
                </c:pt>
                <c:pt idx="20">
                  <c:v>44075</c:v>
                </c:pt>
                <c:pt idx="21">
                  <c:v>44105</c:v>
                </c:pt>
                <c:pt idx="22">
                  <c:v>44136</c:v>
                </c:pt>
                <c:pt idx="23">
                  <c:v>44166</c:v>
                </c:pt>
                <c:pt idx="24">
                  <c:v>44197</c:v>
                </c:pt>
                <c:pt idx="25">
                  <c:v>44228</c:v>
                </c:pt>
                <c:pt idx="26">
                  <c:v>44256</c:v>
                </c:pt>
                <c:pt idx="27">
                  <c:v>44287</c:v>
                </c:pt>
                <c:pt idx="28">
                  <c:v>44317</c:v>
                </c:pt>
                <c:pt idx="29">
                  <c:v>44348</c:v>
                </c:pt>
                <c:pt idx="30">
                  <c:v>44378</c:v>
                </c:pt>
                <c:pt idx="31">
                  <c:v>44409</c:v>
                </c:pt>
                <c:pt idx="32">
                  <c:v>44440</c:v>
                </c:pt>
                <c:pt idx="33">
                  <c:v>44470</c:v>
                </c:pt>
                <c:pt idx="34">
                  <c:v>44501</c:v>
                </c:pt>
                <c:pt idx="35">
                  <c:v>44531</c:v>
                </c:pt>
                <c:pt idx="36">
                  <c:v>44562</c:v>
                </c:pt>
                <c:pt idx="37">
                  <c:v>44593</c:v>
                </c:pt>
                <c:pt idx="38">
                  <c:v>44621</c:v>
                </c:pt>
                <c:pt idx="39">
                  <c:v>44652</c:v>
                </c:pt>
                <c:pt idx="40">
                  <c:v>44682</c:v>
                </c:pt>
                <c:pt idx="41">
                  <c:v>44713</c:v>
                </c:pt>
                <c:pt idx="42">
                  <c:v>44743</c:v>
                </c:pt>
                <c:pt idx="43">
                  <c:v>44774</c:v>
                </c:pt>
                <c:pt idx="44">
                  <c:v>44805</c:v>
                </c:pt>
                <c:pt idx="45">
                  <c:v>44835</c:v>
                </c:pt>
                <c:pt idx="46">
                  <c:v>44866</c:v>
                </c:pt>
                <c:pt idx="47">
                  <c:v>44896</c:v>
                </c:pt>
                <c:pt idx="48">
                  <c:v>44927</c:v>
                </c:pt>
                <c:pt idx="49">
                  <c:v>44958</c:v>
                </c:pt>
                <c:pt idx="50">
                  <c:v>44986</c:v>
                </c:pt>
                <c:pt idx="51">
                  <c:v>45017</c:v>
                </c:pt>
                <c:pt idx="52">
                  <c:v>45047</c:v>
                </c:pt>
                <c:pt idx="53">
                  <c:v>45078</c:v>
                </c:pt>
                <c:pt idx="54">
                  <c:v>45108</c:v>
                </c:pt>
                <c:pt idx="55">
                  <c:v>45139</c:v>
                </c:pt>
                <c:pt idx="56">
                  <c:v>45170</c:v>
                </c:pt>
                <c:pt idx="57">
                  <c:v>45200</c:v>
                </c:pt>
                <c:pt idx="58">
                  <c:v>45231</c:v>
                </c:pt>
                <c:pt idx="59">
                  <c:v>45261</c:v>
                </c:pt>
                <c:pt idx="60">
                  <c:v>45292</c:v>
                </c:pt>
                <c:pt idx="61">
                  <c:v>45323</c:v>
                </c:pt>
                <c:pt idx="62">
                  <c:v>45352</c:v>
                </c:pt>
                <c:pt idx="63">
                  <c:v>45383</c:v>
                </c:pt>
                <c:pt idx="64">
                  <c:v>45413</c:v>
                </c:pt>
                <c:pt idx="65">
                  <c:v>45444</c:v>
                </c:pt>
                <c:pt idx="66">
                  <c:v>45474</c:v>
                </c:pt>
              </c:numCache>
            </c:numRef>
          </c:cat>
          <c:val>
            <c:numRef>
              <c:f>'ÍND GAST'!$AD$2:$AD$68</c:f>
              <c:numCache>
                <c:formatCode>0.00</c:formatCode>
                <c:ptCount val="67"/>
                <c:pt idx="0" formatCode="General">
                  <c:v>100</c:v>
                </c:pt>
                <c:pt idx="1">
                  <c:v>100.3519954185664</c:v>
                </c:pt>
                <c:pt idx="2">
                  <c:v>100.6752256257567</c:v>
                </c:pt>
                <c:pt idx="3">
                  <c:v>101.07684683510705</c:v>
                </c:pt>
                <c:pt idx="4">
                  <c:v>101.51094439598491</c:v>
                </c:pt>
                <c:pt idx="5">
                  <c:v>101.919794438781</c:v>
                </c:pt>
                <c:pt idx="6">
                  <c:v>102.37921763567979</c:v>
                </c:pt>
                <c:pt idx="7">
                  <c:v>102.8087367928991</c:v>
                </c:pt>
                <c:pt idx="8">
                  <c:v>103.30071699306333</c:v>
                </c:pt>
                <c:pt idx="9">
                  <c:v>103.84032738861413</c:v>
                </c:pt>
                <c:pt idx="10">
                  <c:v>104.40486649518091</c:v>
                </c:pt>
                <c:pt idx="11">
                  <c:v>105.20217181398218</c:v>
                </c:pt>
                <c:pt idx="12">
                  <c:v>105.80931759463803</c:v>
                </c:pt>
                <c:pt idx="13">
                  <c:v>106.42623963059448</c:v>
                </c:pt>
                <c:pt idx="14">
                  <c:v>107.31673292837414</c:v>
                </c:pt>
                <c:pt idx="15">
                  <c:v>108.71338699945849</c:v>
                </c:pt>
                <c:pt idx="16">
                  <c:v>109.73415913024949</c:v>
                </c:pt>
                <c:pt idx="17">
                  <c:v>110.5343929476025</c:v>
                </c:pt>
                <c:pt idx="18">
                  <c:v>110.803044466751</c:v>
                </c:pt>
                <c:pt idx="19">
                  <c:v>110.96994716141192</c:v>
                </c:pt>
                <c:pt idx="20">
                  <c:v>111.12409111871362</c:v>
                </c:pt>
                <c:pt idx="21">
                  <c:v>111.49373058820628</c:v>
                </c:pt>
                <c:pt idx="22">
                  <c:v>112.00098748145292</c:v>
                </c:pt>
                <c:pt idx="23">
                  <c:v>112.36880444494963</c:v>
                </c:pt>
                <c:pt idx="24">
                  <c:v>112.67286051348142</c:v>
                </c:pt>
                <c:pt idx="25">
                  <c:v>112.7969919030599</c:v>
                </c:pt>
                <c:pt idx="26">
                  <c:v>112.78777954047258</c:v>
                </c:pt>
                <c:pt idx="27">
                  <c:v>111.9208245513889</c:v>
                </c:pt>
                <c:pt idx="28">
                  <c:v>111.11673547959776</c:v>
                </c:pt>
                <c:pt idx="29">
                  <c:v>111.05652198888286</c:v>
                </c:pt>
                <c:pt idx="30">
                  <c:v>111.67427050990095</c:v>
                </c:pt>
                <c:pt idx="31">
                  <c:v>112.20863198244074</c:v>
                </c:pt>
                <c:pt idx="32">
                  <c:v>112.61336147304287</c:v>
                </c:pt>
                <c:pt idx="33">
                  <c:v>112.74546718346994</c:v>
                </c:pt>
                <c:pt idx="34">
                  <c:v>113.15851901840772</c:v>
                </c:pt>
                <c:pt idx="35">
                  <c:v>113.34973626076915</c:v>
                </c:pt>
                <c:pt idx="36">
                  <c:v>113.06618886516513</c:v>
                </c:pt>
                <c:pt idx="37">
                  <c:v>113.00535827387439</c:v>
                </c:pt>
                <c:pt idx="38">
                  <c:v>112.53803739266178</c:v>
                </c:pt>
                <c:pt idx="39">
                  <c:v>112.26328036682307</c:v>
                </c:pt>
                <c:pt idx="40">
                  <c:v>112.45962870582353</c:v>
                </c:pt>
                <c:pt idx="41">
                  <c:v>112.41177447702566</c:v>
                </c:pt>
                <c:pt idx="42">
                  <c:v>111.92968025470013</c:v>
                </c:pt>
                <c:pt idx="43">
                  <c:v>111.7930285737724</c:v>
                </c:pt>
                <c:pt idx="44">
                  <c:v>111.73575933867602</c:v>
                </c:pt>
                <c:pt idx="45">
                  <c:v>111.65160576841402</c:v>
                </c:pt>
                <c:pt idx="46">
                  <c:v>111.1963663407579</c:v>
                </c:pt>
                <c:pt idx="47">
                  <c:v>110.63091794993824</c:v>
                </c:pt>
                <c:pt idx="48">
                  <c:v>110.22682516422475</c:v>
                </c:pt>
                <c:pt idx="49">
                  <c:v>109.86653593991939</c:v>
                </c:pt>
                <c:pt idx="50">
                  <c:v>109.55804576891595</c:v>
                </c:pt>
                <c:pt idx="51">
                  <c:v>109.29984335078187</c:v>
                </c:pt>
                <c:pt idx="52">
                  <c:v>109.06273146694835</c:v>
                </c:pt>
                <c:pt idx="53">
                  <c:v>108.66423189061798</c:v>
                </c:pt>
                <c:pt idx="54">
                  <c:v>108.49532239985578</c:v>
                </c:pt>
                <c:pt idx="55">
                  <c:v>108.1820079140181</c:v>
                </c:pt>
                <c:pt idx="56">
                  <c:v>107.88048570362592</c:v>
                </c:pt>
                <c:pt idx="57">
                  <c:v>107.69965653392603</c:v>
                </c:pt>
                <c:pt idx="58">
                  <c:v>107.58762191772027</c:v>
                </c:pt>
                <c:pt idx="59">
                  <c:v>107.66897234023625</c:v>
                </c:pt>
                <c:pt idx="60">
                  <c:v>107.81786498820824</c:v>
                </c:pt>
                <c:pt idx="61">
                  <c:v>107.94744001653341</c:v>
                </c:pt>
                <c:pt idx="62">
                  <c:v>107.99846022637433</c:v>
                </c:pt>
                <c:pt idx="63">
                  <c:v>108.01602394974157</c:v>
                </c:pt>
                <c:pt idx="64">
                  <c:v>108.00752740790473</c:v>
                </c:pt>
                <c:pt idx="65">
                  <c:v>107.83615559538973</c:v>
                </c:pt>
                <c:pt idx="66">
                  <c:v>107.53183104700442</c:v>
                </c:pt>
              </c:numCache>
            </c:numRef>
          </c:val>
          <c:smooth val="1"/>
          <c:extLst>
            <c:ext xmlns:c16="http://schemas.microsoft.com/office/drawing/2014/chart" uri="{C3380CC4-5D6E-409C-BE32-E72D297353CC}">
              <c16:uniqueId val="{0000008B-9DCC-45DA-ADF8-C93F86ECCCCC}"/>
            </c:ext>
          </c:extLst>
        </c:ser>
        <c:ser>
          <c:idx val="7"/>
          <c:order val="4"/>
          <c:tx>
            <c:strRef>
              <c:f>'ÍND GAST'!$AH$1</c:f>
              <c:strCache>
                <c:ptCount val="1"/>
                <c:pt idx="0">
                  <c:v>TRANSPORTE Y COMUNICACIONES </c:v>
                </c:pt>
              </c:strCache>
            </c:strRef>
          </c:tx>
          <c:spPr>
            <a:ln w="38100" cap="rnd">
              <a:solidFill>
                <a:srgbClr val="FFC000"/>
              </a:solidFill>
              <a:round/>
            </a:ln>
            <a:effectLst/>
          </c:spPr>
          <c:marker>
            <c:symbol val="none"/>
          </c:marker>
          <c:cat>
            <c:numRef>
              <c:f>'ÍND GAST'!$Z$2:$Z$68</c:f>
              <c:numCache>
                <c:formatCode>mmm\-yy</c:formatCode>
                <c:ptCount val="67"/>
                <c:pt idx="0">
                  <c:v>43466</c:v>
                </c:pt>
                <c:pt idx="1">
                  <c:v>43497</c:v>
                </c:pt>
                <c:pt idx="2">
                  <c:v>43525</c:v>
                </c:pt>
                <c:pt idx="3">
                  <c:v>43556</c:v>
                </c:pt>
                <c:pt idx="4">
                  <c:v>43586</c:v>
                </c:pt>
                <c:pt idx="5">
                  <c:v>43617</c:v>
                </c:pt>
                <c:pt idx="6">
                  <c:v>43647</c:v>
                </c:pt>
                <c:pt idx="7">
                  <c:v>43678</c:v>
                </c:pt>
                <c:pt idx="8">
                  <c:v>43709</c:v>
                </c:pt>
                <c:pt idx="9">
                  <c:v>43739</c:v>
                </c:pt>
                <c:pt idx="10">
                  <c:v>43770</c:v>
                </c:pt>
                <c:pt idx="11">
                  <c:v>43800</c:v>
                </c:pt>
                <c:pt idx="12">
                  <c:v>43831</c:v>
                </c:pt>
                <c:pt idx="13">
                  <c:v>43862</c:v>
                </c:pt>
                <c:pt idx="14">
                  <c:v>43891</c:v>
                </c:pt>
                <c:pt idx="15">
                  <c:v>43922</c:v>
                </c:pt>
                <c:pt idx="16">
                  <c:v>43952</c:v>
                </c:pt>
                <c:pt idx="17">
                  <c:v>43983</c:v>
                </c:pt>
                <c:pt idx="18">
                  <c:v>44013</c:v>
                </c:pt>
                <c:pt idx="19">
                  <c:v>44044</c:v>
                </c:pt>
                <c:pt idx="20">
                  <c:v>44075</c:v>
                </c:pt>
                <c:pt idx="21">
                  <c:v>44105</c:v>
                </c:pt>
                <c:pt idx="22">
                  <c:v>44136</c:v>
                </c:pt>
                <c:pt idx="23">
                  <c:v>44166</c:v>
                </c:pt>
                <c:pt idx="24">
                  <c:v>44197</c:v>
                </c:pt>
                <c:pt idx="25">
                  <c:v>44228</c:v>
                </c:pt>
                <c:pt idx="26">
                  <c:v>44256</c:v>
                </c:pt>
                <c:pt idx="27">
                  <c:v>44287</c:v>
                </c:pt>
                <c:pt idx="28">
                  <c:v>44317</c:v>
                </c:pt>
                <c:pt idx="29">
                  <c:v>44348</c:v>
                </c:pt>
                <c:pt idx="30">
                  <c:v>44378</c:v>
                </c:pt>
                <c:pt idx="31">
                  <c:v>44409</c:v>
                </c:pt>
                <c:pt idx="32">
                  <c:v>44440</c:v>
                </c:pt>
                <c:pt idx="33">
                  <c:v>44470</c:v>
                </c:pt>
                <c:pt idx="34">
                  <c:v>44501</c:v>
                </c:pt>
                <c:pt idx="35">
                  <c:v>44531</c:v>
                </c:pt>
                <c:pt idx="36">
                  <c:v>44562</c:v>
                </c:pt>
                <c:pt idx="37">
                  <c:v>44593</c:v>
                </c:pt>
                <c:pt idx="38">
                  <c:v>44621</c:v>
                </c:pt>
                <c:pt idx="39">
                  <c:v>44652</c:v>
                </c:pt>
                <c:pt idx="40">
                  <c:v>44682</c:v>
                </c:pt>
                <c:pt idx="41">
                  <c:v>44713</c:v>
                </c:pt>
                <c:pt idx="42">
                  <c:v>44743</c:v>
                </c:pt>
                <c:pt idx="43">
                  <c:v>44774</c:v>
                </c:pt>
                <c:pt idx="44">
                  <c:v>44805</c:v>
                </c:pt>
                <c:pt idx="45">
                  <c:v>44835</c:v>
                </c:pt>
                <c:pt idx="46">
                  <c:v>44866</c:v>
                </c:pt>
                <c:pt idx="47">
                  <c:v>44896</c:v>
                </c:pt>
                <c:pt idx="48">
                  <c:v>44927</c:v>
                </c:pt>
                <c:pt idx="49">
                  <c:v>44958</c:v>
                </c:pt>
                <c:pt idx="50">
                  <c:v>44986</c:v>
                </c:pt>
                <c:pt idx="51">
                  <c:v>45017</c:v>
                </c:pt>
                <c:pt idx="52">
                  <c:v>45047</c:v>
                </c:pt>
                <c:pt idx="53">
                  <c:v>45078</c:v>
                </c:pt>
                <c:pt idx="54">
                  <c:v>45108</c:v>
                </c:pt>
                <c:pt idx="55">
                  <c:v>45139</c:v>
                </c:pt>
                <c:pt idx="56">
                  <c:v>45170</c:v>
                </c:pt>
                <c:pt idx="57">
                  <c:v>45200</c:v>
                </c:pt>
                <c:pt idx="58">
                  <c:v>45231</c:v>
                </c:pt>
                <c:pt idx="59">
                  <c:v>45261</c:v>
                </c:pt>
                <c:pt idx="60">
                  <c:v>45292</c:v>
                </c:pt>
                <c:pt idx="61">
                  <c:v>45323</c:v>
                </c:pt>
                <c:pt idx="62">
                  <c:v>45352</c:v>
                </c:pt>
                <c:pt idx="63">
                  <c:v>45383</c:v>
                </c:pt>
                <c:pt idx="64">
                  <c:v>45413</c:v>
                </c:pt>
                <c:pt idx="65">
                  <c:v>45444</c:v>
                </c:pt>
                <c:pt idx="66">
                  <c:v>45474</c:v>
                </c:pt>
              </c:numCache>
            </c:numRef>
          </c:cat>
          <c:val>
            <c:numRef>
              <c:f>'ÍND GAST'!$AH$2:$AH$68</c:f>
              <c:numCache>
                <c:formatCode>0.00</c:formatCode>
                <c:ptCount val="67"/>
                <c:pt idx="0" formatCode="General">
                  <c:v>100</c:v>
                </c:pt>
                <c:pt idx="1">
                  <c:v>100.23069405226346</c:v>
                </c:pt>
                <c:pt idx="2">
                  <c:v>100.44578445952735</c:v>
                </c:pt>
                <c:pt idx="3">
                  <c:v>100.76992687708115</c:v>
                </c:pt>
                <c:pt idx="4">
                  <c:v>101.10338304556915</c:v>
                </c:pt>
                <c:pt idx="5">
                  <c:v>101.45565464545096</c:v>
                </c:pt>
                <c:pt idx="6">
                  <c:v>101.81020705833575</c:v>
                </c:pt>
                <c:pt idx="7">
                  <c:v>102.16219368337525</c:v>
                </c:pt>
                <c:pt idx="8">
                  <c:v>102.57240312552463</c:v>
                </c:pt>
                <c:pt idx="9">
                  <c:v>103.0769336631197</c:v>
                </c:pt>
                <c:pt idx="10">
                  <c:v>103.62150467369048</c:v>
                </c:pt>
                <c:pt idx="11">
                  <c:v>104.4292538730045</c:v>
                </c:pt>
                <c:pt idx="12">
                  <c:v>105.03622797471002</c:v>
                </c:pt>
                <c:pt idx="13">
                  <c:v>105.61756024025148</c:v>
                </c:pt>
                <c:pt idx="14">
                  <c:v>105.45891527592907</c:v>
                </c:pt>
                <c:pt idx="15">
                  <c:v>102.09790278997453</c:v>
                </c:pt>
                <c:pt idx="16">
                  <c:v>100.14793739393706</c:v>
                </c:pt>
                <c:pt idx="17">
                  <c:v>99.561273310169085</c:v>
                </c:pt>
                <c:pt idx="18">
                  <c:v>99.329157297546843</c:v>
                </c:pt>
                <c:pt idx="19">
                  <c:v>99.320962075791201</c:v>
                </c:pt>
                <c:pt idx="20">
                  <c:v>99.603661834347918</c:v>
                </c:pt>
                <c:pt idx="21">
                  <c:v>99.947995949796308</c:v>
                </c:pt>
                <c:pt idx="22">
                  <c:v>100.49353617480305</c:v>
                </c:pt>
                <c:pt idx="23">
                  <c:v>101.53662038108951</c:v>
                </c:pt>
                <c:pt idx="24">
                  <c:v>101.56322754085353</c:v>
                </c:pt>
                <c:pt idx="25">
                  <c:v>102.31786905875342</c:v>
                </c:pt>
                <c:pt idx="26">
                  <c:v>102.89916256572484</c:v>
                </c:pt>
                <c:pt idx="27">
                  <c:v>106.79290199355873</c:v>
                </c:pt>
                <c:pt idx="28">
                  <c:v>108.62129937135076</c:v>
                </c:pt>
                <c:pt idx="29">
                  <c:v>109.90012474032045</c:v>
                </c:pt>
                <c:pt idx="30">
                  <c:v>110.50955101431516</c:v>
                </c:pt>
                <c:pt idx="31">
                  <c:v>110.79394424776018</c:v>
                </c:pt>
                <c:pt idx="32">
                  <c:v>110.77813159293164</c:v>
                </c:pt>
                <c:pt idx="33">
                  <c:v>110.75184565303671</c:v>
                </c:pt>
                <c:pt idx="34">
                  <c:v>111.08228724189746</c:v>
                </c:pt>
                <c:pt idx="35">
                  <c:v>110.56786348218661</c:v>
                </c:pt>
                <c:pt idx="36">
                  <c:v>110.69727908139916</c:v>
                </c:pt>
                <c:pt idx="37">
                  <c:v>110.31384423663668</c:v>
                </c:pt>
                <c:pt idx="38">
                  <c:v>110.66317495651155</c:v>
                </c:pt>
                <c:pt idx="39">
                  <c:v>110.75689857518771</c:v>
                </c:pt>
                <c:pt idx="40">
                  <c:v>111.72242207633408</c:v>
                </c:pt>
                <c:pt idx="41">
                  <c:v>112.17440051558501</c:v>
                </c:pt>
                <c:pt idx="42">
                  <c:v>112.74218823375175</c:v>
                </c:pt>
                <c:pt idx="43">
                  <c:v>113.46992828361225</c:v>
                </c:pt>
                <c:pt idx="44">
                  <c:v>114.15352128772089</c:v>
                </c:pt>
                <c:pt idx="45">
                  <c:v>114.77411483171602</c:v>
                </c:pt>
                <c:pt idx="46">
                  <c:v>114.86571650499667</c:v>
                </c:pt>
                <c:pt idx="47">
                  <c:v>114.80771171499951</c:v>
                </c:pt>
                <c:pt idx="48">
                  <c:v>114.72478465262519</c:v>
                </c:pt>
                <c:pt idx="49">
                  <c:v>114.50040801562733</c:v>
                </c:pt>
                <c:pt idx="50">
                  <c:v>114.13944084142375</c:v>
                </c:pt>
                <c:pt idx="51">
                  <c:v>113.74654878462056</c:v>
                </c:pt>
                <c:pt idx="52">
                  <c:v>113.30940889572143</c:v>
                </c:pt>
                <c:pt idx="53">
                  <c:v>112.63806521348306</c:v>
                </c:pt>
                <c:pt idx="54">
                  <c:v>112.02022737302312</c:v>
                </c:pt>
                <c:pt idx="55">
                  <c:v>111.24113135254247</c:v>
                </c:pt>
                <c:pt idx="56">
                  <c:v>110.40440081374733</c:v>
                </c:pt>
                <c:pt idx="57">
                  <c:v>109.59238514051297</c:v>
                </c:pt>
                <c:pt idx="58">
                  <c:v>108.79716124049524</c:v>
                </c:pt>
                <c:pt idx="59">
                  <c:v>108.05476288345142</c:v>
                </c:pt>
                <c:pt idx="60">
                  <c:v>107.47606467554851</c:v>
                </c:pt>
                <c:pt idx="61">
                  <c:v>106.88957945870379</c:v>
                </c:pt>
                <c:pt idx="62">
                  <c:v>106.32534221007982</c:v>
                </c:pt>
                <c:pt idx="63">
                  <c:v>105.78460647223679</c:v>
                </c:pt>
                <c:pt idx="64">
                  <c:v>105.21854445842</c:v>
                </c:pt>
                <c:pt idx="65">
                  <c:v>104.5437824414328</c:v>
                </c:pt>
                <c:pt idx="66">
                  <c:v>103.78093552225366</c:v>
                </c:pt>
              </c:numCache>
            </c:numRef>
          </c:val>
          <c:smooth val="1"/>
          <c:extLst>
            <c:ext xmlns:c16="http://schemas.microsoft.com/office/drawing/2014/chart" uri="{C3380CC4-5D6E-409C-BE32-E72D297353CC}">
              <c16:uniqueId val="{000000D5-9DCC-45DA-ADF8-C93F86ECCCCC}"/>
            </c:ext>
          </c:extLst>
        </c:ser>
        <c:dLbls>
          <c:showLegendKey val="0"/>
          <c:showVal val="0"/>
          <c:showCatName val="0"/>
          <c:showSerName val="0"/>
          <c:showPercent val="0"/>
          <c:showBubbleSize val="0"/>
        </c:dLbls>
        <c:smooth val="0"/>
        <c:axId val="177606128"/>
        <c:axId val="178278912"/>
      </c:lineChart>
      <c:dateAx>
        <c:axId val="177606128"/>
        <c:scaling>
          <c:orientation val="minMax"/>
        </c:scaling>
        <c:delete val="0"/>
        <c:axPos val="b"/>
        <c:numFmt formatCode="mmm\-yy" sourceLinked="1"/>
        <c:majorTickMark val="none"/>
        <c:minorTickMark val="none"/>
        <c:tickLblPos val="low"/>
        <c:spPr>
          <a:noFill/>
          <a:ln w="9525" cap="flat" cmpd="sng" algn="ctr">
            <a:solidFill>
              <a:schemeClr val="tx1">
                <a:lumMod val="15000"/>
                <a:lumOff val="85000"/>
              </a:schemeClr>
            </a:solidFill>
            <a:round/>
          </a:ln>
          <a:effectLst/>
        </c:spPr>
        <c:txPr>
          <a:bodyPr rot="0" spcFirstLastPara="1" vertOverflow="ellipsis" wrap="square" anchor="ctr" anchorCtr="1"/>
          <a:lstStyle/>
          <a:p>
            <a:pPr>
              <a:defRPr sz="1400" b="0" i="0" u="none" strike="noStrike" kern="1200" baseline="0">
                <a:solidFill>
                  <a:schemeClr val="tx1">
                    <a:lumMod val="65000"/>
                    <a:lumOff val="35000"/>
                  </a:schemeClr>
                </a:solidFill>
                <a:latin typeface="ITC Kabel" panose="02000503000000000000" pitchFamily="50" charset="0"/>
                <a:ea typeface="+mn-ea"/>
                <a:cs typeface="+mn-cs"/>
              </a:defRPr>
            </a:pPr>
            <a:endParaRPr lang="es-CO"/>
          </a:p>
        </c:txPr>
        <c:crossAx val="178278912"/>
        <c:crossesAt val="100"/>
        <c:auto val="1"/>
        <c:lblOffset val="100"/>
        <c:baseTimeUnit val="months"/>
        <c:majorUnit val="6"/>
        <c:majorTimeUnit val="months"/>
      </c:dateAx>
      <c:valAx>
        <c:axId val="178278912"/>
        <c:scaling>
          <c:orientation val="minMax"/>
          <c:min val="80"/>
        </c:scaling>
        <c:delete val="0"/>
        <c:axPos val="l"/>
        <c:numFmt formatCode="General" sourceLinked="1"/>
        <c:majorTickMark val="none"/>
        <c:minorTickMark val="none"/>
        <c:tickLblPos val="nextTo"/>
        <c:spPr>
          <a:noFill/>
          <a:ln>
            <a:solidFill>
              <a:schemeClr val="bg1">
                <a:lumMod val="85000"/>
              </a:schemeClr>
            </a:solid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ITC Kabel" panose="02000503000000000000" pitchFamily="50" charset="0"/>
                <a:ea typeface="+mn-ea"/>
                <a:cs typeface="+mn-cs"/>
              </a:defRPr>
            </a:pPr>
            <a:endParaRPr lang="es-CO"/>
          </a:p>
        </c:txPr>
        <c:crossAx val="177606128"/>
        <c:crosses val="autoZero"/>
        <c:crossBetween val="between"/>
      </c:valAx>
      <c:spPr>
        <a:noFill/>
        <a:ln w="25400">
          <a:noFill/>
        </a:ln>
        <a:effectLst/>
      </c:spPr>
    </c:plotArea>
    <c:legend>
      <c:legendPos val="b"/>
      <c:legendEntry>
        <c:idx val="0"/>
        <c:txPr>
          <a:bodyPr rot="0" spcFirstLastPara="1" vertOverflow="ellipsis" vert="horz" wrap="square" anchor="ctr" anchorCtr="1"/>
          <a:lstStyle/>
          <a:p>
            <a:pPr>
              <a:defRPr sz="900" b="0" i="0" u="none" strike="noStrike" kern="1200" baseline="0">
                <a:solidFill>
                  <a:schemeClr val="bg1"/>
                </a:solidFill>
                <a:latin typeface="ITC Kabel" panose="02000503000000000000" pitchFamily="50" charset="0"/>
                <a:ea typeface="+mn-ea"/>
                <a:cs typeface="+mn-cs"/>
              </a:defRPr>
            </a:pPr>
            <a:endParaRPr lang="es-CO"/>
          </a:p>
        </c:txPr>
      </c:legendEntry>
      <c:legendEntry>
        <c:idx val="1"/>
        <c:txPr>
          <a:bodyPr rot="0" spcFirstLastPara="1" vertOverflow="ellipsis" vert="horz" wrap="square" anchor="ctr" anchorCtr="1"/>
          <a:lstStyle/>
          <a:p>
            <a:pPr>
              <a:defRPr sz="900" b="0" i="0" u="none" strike="noStrike" kern="1200" baseline="0">
                <a:solidFill>
                  <a:schemeClr val="bg1"/>
                </a:solidFill>
                <a:latin typeface="ITC Kabel" panose="02000503000000000000" pitchFamily="50" charset="0"/>
                <a:ea typeface="+mn-ea"/>
                <a:cs typeface="+mn-cs"/>
              </a:defRPr>
            </a:pPr>
            <a:endParaRPr lang="es-CO"/>
          </a:p>
        </c:txPr>
      </c:legendEntry>
      <c:legendEntry>
        <c:idx val="2"/>
        <c:txPr>
          <a:bodyPr rot="0" spcFirstLastPara="1" vertOverflow="ellipsis" vert="horz" wrap="square" anchor="ctr" anchorCtr="1"/>
          <a:lstStyle/>
          <a:p>
            <a:pPr>
              <a:defRPr sz="900" b="0" i="0" u="none" strike="noStrike" kern="1200" baseline="0">
                <a:solidFill>
                  <a:schemeClr val="bg1"/>
                </a:solidFill>
                <a:latin typeface="ITC Kabel" panose="02000503000000000000" pitchFamily="50" charset="0"/>
                <a:ea typeface="+mn-ea"/>
                <a:cs typeface="+mn-cs"/>
              </a:defRPr>
            </a:pPr>
            <a:endParaRPr lang="es-CO"/>
          </a:p>
        </c:txPr>
      </c:legendEntry>
      <c:legendEntry>
        <c:idx val="3"/>
        <c:txPr>
          <a:bodyPr rot="0" spcFirstLastPara="1" vertOverflow="ellipsis" vert="horz" wrap="square" anchor="ctr" anchorCtr="1"/>
          <a:lstStyle/>
          <a:p>
            <a:pPr>
              <a:defRPr sz="900" b="0" i="0" u="none" strike="noStrike" kern="1200" baseline="0">
                <a:solidFill>
                  <a:schemeClr val="bg1"/>
                </a:solidFill>
                <a:latin typeface="ITC Kabel" panose="02000503000000000000" pitchFamily="50" charset="0"/>
                <a:ea typeface="+mn-ea"/>
                <a:cs typeface="+mn-cs"/>
              </a:defRPr>
            </a:pPr>
            <a:endParaRPr lang="es-CO"/>
          </a:p>
        </c:txPr>
      </c:legendEntry>
      <c:layout>
        <c:manualLayout>
          <c:xMode val="edge"/>
          <c:yMode val="edge"/>
          <c:x val="7.0912722084822424E-2"/>
          <c:y val="0.8500743506761147"/>
          <c:w val="0.88395345437784822"/>
          <c:h val="8.4136916582716603E-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50000"/>
                  <a:lumOff val="50000"/>
                </a:schemeClr>
              </a:solidFill>
              <a:latin typeface="ITC Kabel" panose="02000503000000000000" pitchFamily="50" charset="0"/>
              <a:ea typeface="+mn-ea"/>
              <a:cs typeface="+mn-cs"/>
            </a:defRPr>
          </a:pPr>
          <a:endParaRPr lang="es-CO"/>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lumMod val="65000"/>
              <a:lumOff val="35000"/>
            </a:schemeClr>
          </a:solidFill>
          <a:latin typeface="ITC Kabel" panose="02000503000000000000" pitchFamily="50" charset="0"/>
        </a:defRPr>
      </a:pPr>
      <a:endParaRPr lang="es-CO"/>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MX"/>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8487399794561504E-2"/>
          <c:y val="2.6445706765587083E-2"/>
          <c:w val="0.91198741096705738"/>
          <c:h val="0.75609290235653848"/>
        </c:manualLayout>
      </c:layout>
      <c:lineChart>
        <c:grouping val="standard"/>
        <c:varyColors val="0"/>
        <c:ser>
          <c:idx val="0"/>
          <c:order val="0"/>
          <c:tx>
            <c:strRef>
              <c:f>BARR!$N$2</c:f>
              <c:strCache>
                <c:ptCount val="1"/>
                <c:pt idx="0">
                  <c:v>Ocupados Barranquilla</c:v>
                </c:pt>
              </c:strCache>
            </c:strRef>
          </c:tx>
          <c:spPr>
            <a:ln w="38100" cap="rnd">
              <a:solidFill>
                <a:schemeClr val="bg1">
                  <a:lumMod val="75000"/>
                </a:schemeClr>
              </a:solidFill>
              <a:round/>
            </a:ln>
            <a:effectLst/>
          </c:spPr>
          <c:marker>
            <c:symbol val="none"/>
          </c:marker>
          <c:dLbls>
            <c:dLbl>
              <c:idx val="3"/>
              <c:delete val="1"/>
              <c:extLst>
                <c:ext xmlns:c15="http://schemas.microsoft.com/office/drawing/2012/chart" uri="{CE6537A1-D6FC-4f65-9D91-7224C49458BB}"/>
                <c:ext xmlns:c16="http://schemas.microsoft.com/office/drawing/2014/chart" uri="{C3380CC4-5D6E-409C-BE32-E72D297353CC}">
                  <c16:uniqueId val="{00000016-8DEA-4A8E-915C-D773B850F47E}"/>
                </c:ext>
              </c:extLst>
            </c:dLbl>
            <c:dLbl>
              <c:idx val="5"/>
              <c:layout>
                <c:manualLayout>
                  <c:x val="-3.3975776268662064E-2"/>
                  <c:y val="-4.836733263882679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69BB-4341-9C44-B5CE88193EAF}"/>
                </c:ext>
              </c:extLst>
            </c:dLbl>
            <c:dLbl>
              <c:idx val="25"/>
              <c:layout>
                <c:manualLayout>
                  <c:x val="-2.7798362401632644E-2"/>
                  <c:y val="2.400289903033598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69BB-4341-9C44-B5CE88193EAF}"/>
                </c:ext>
              </c:extLst>
            </c:dLbl>
            <c:dLbl>
              <c:idx val="37"/>
              <c:layout>
                <c:manualLayout>
                  <c:x val="-6.0229785203537271E-2"/>
                  <c:y val="-1.888316418101971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69BB-4341-9C44-B5CE88193EAF}"/>
                </c:ext>
              </c:extLst>
            </c:dLbl>
            <c:dLbl>
              <c:idx val="48"/>
              <c:delete val="1"/>
              <c:extLst>
                <c:ext xmlns:c15="http://schemas.microsoft.com/office/drawing/2012/chart" uri="{CE6537A1-D6FC-4f65-9D91-7224C49458BB}"/>
                <c:ext xmlns:c16="http://schemas.microsoft.com/office/drawing/2014/chart" uri="{C3380CC4-5D6E-409C-BE32-E72D297353CC}">
                  <c16:uniqueId val="{00000003-69BB-4341-9C44-B5CE88193EAF}"/>
                </c:ext>
              </c:extLst>
            </c:dLbl>
            <c:dLbl>
              <c:idx val="49"/>
              <c:layout>
                <c:manualLayout>
                  <c:x val="-6.6407199070566858E-2"/>
                  <c:y val="-8.1616483781807615E-3"/>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69BB-4341-9C44-B5CE88193EAF}"/>
                </c:ext>
              </c:extLst>
            </c:dLbl>
            <c:dLbl>
              <c:idx val="61"/>
              <c:layout>
                <c:manualLayout>
                  <c:x val="-1.1453752207392968E-3"/>
                  <c:y val="2.068577178873717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8DEA-4A8E-915C-D773B850F47E}"/>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bg1">
                        <a:lumMod val="50000"/>
                      </a:schemeClr>
                    </a:solidFill>
                    <a:latin typeface="ITC Kabel" panose="02000503000000000000" pitchFamily="50" charset="0"/>
                    <a:ea typeface="+mn-ea"/>
                    <a:cs typeface="+mn-cs"/>
                  </a:defRPr>
                </a:pPr>
                <a:endParaRPr lang="es-CO"/>
              </a:p>
            </c:txPr>
            <c:dLblPos val="t"/>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BARR!$M$3:$M$64</c:f>
              <c:numCache>
                <c:formatCode>mmm\-yy</c:formatCode>
                <c:ptCount val="62"/>
                <c:pt idx="0">
                  <c:v>43466</c:v>
                </c:pt>
                <c:pt idx="1">
                  <c:v>43497</c:v>
                </c:pt>
                <c:pt idx="2">
                  <c:v>43525</c:v>
                </c:pt>
                <c:pt idx="3">
                  <c:v>43556</c:v>
                </c:pt>
                <c:pt idx="4">
                  <c:v>43586</c:v>
                </c:pt>
                <c:pt idx="5">
                  <c:v>43617</c:v>
                </c:pt>
                <c:pt idx="6">
                  <c:v>43647</c:v>
                </c:pt>
                <c:pt idx="7">
                  <c:v>43678</c:v>
                </c:pt>
                <c:pt idx="8">
                  <c:v>43709</c:v>
                </c:pt>
                <c:pt idx="9">
                  <c:v>43739</c:v>
                </c:pt>
                <c:pt idx="10">
                  <c:v>43770</c:v>
                </c:pt>
                <c:pt idx="11">
                  <c:v>43800</c:v>
                </c:pt>
                <c:pt idx="12">
                  <c:v>43831</c:v>
                </c:pt>
                <c:pt idx="13">
                  <c:v>43862</c:v>
                </c:pt>
                <c:pt idx="14">
                  <c:v>44013</c:v>
                </c:pt>
                <c:pt idx="15">
                  <c:v>44044</c:v>
                </c:pt>
                <c:pt idx="16">
                  <c:v>44075</c:v>
                </c:pt>
                <c:pt idx="17">
                  <c:v>44105</c:v>
                </c:pt>
                <c:pt idx="18">
                  <c:v>44136</c:v>
                </c:pt>
                <c:pt idx="19">
                  <c:v>44166</c:v>
                </c:pt>
                <c:pt idx="20">
                  <c:v>44197</c:v>
                </c:pt>
                <c:pt idx="21">
                  <c:v>44228</c:v>
                </c:pt>
                <c:pt idx="22">
                  <c:v>44256</c:v>
                </c:pt>
                <c:pt idx="23">
                  <c:v>44287</c:v>
                </c:pt>
                <c:pt idx="24">
                  <c:v>44317</c:v>
                </c:pt>
                <c:pt idx="25">
                  <c:v>44348</c:v>
                </c:pt>
                <c:pt idx="26">
                  <c:v>44378</c:v>
                </c:pt>
                <c:pt idx="27">
                  <c:v>44409</c:v>
                </c:pt>
                <c:pt idx="28">
                  <c:v>44440</c:v>
                </c:pt>
                <c:pt idx="29">
                  <c:v>44470</c:v>
                </c:pt>
                <c:pt idx="30">
                  <c:v>44501</c:v>
                </c:pt>
                <c:pt idx="31">
                  <c:v>44531</c:v>
                </c:pt>
                <c:pt idx="32">
                  <c:v>44562</c:v>
                </c:pt>
                <c:pt idx="33">
                  <c:v>44593</c:v>
                </c:pt>
                <c:pt idx="34">
                  <c:v>44621</c:v>
                </c:pt>
                <c:pt idx="35">
                  <c:v>44652</c:v>
                </c:pt>
                <c:pt idx="36">
                  <c:v>44682</c:v>
                </c:pt>
                <c:pt idx="37">
                  <c:v>44713</c:v>
                </c:pt>
                <c:pt idx="38">
                  <c:v>44743</c:v>
                </c:pt>
                <c:pt idx="39">
                  <c:v>44774</c:v>
                </c:pt>
                <c:pt idx="40">
                  <c:v>44805</c:v>
                </c:pt>
                <c:pt idx="41">
                  <c:v>44835</c:v>
                </c:pt>
                <c:pt idx="42">
                  <c:v>44866</c:v>
                </c:pt>
                <c:pt idx="43">
                  <c:v>44896</c:v>
                </c:pt>
                <c:pt idx="44">
                  <c:v>44927</c:v>
                </c:pt>
                <c:pt idx="45">
                  <c:v>44958</c:v>
                </c:pt>
                <c:pt idx="46">
                  <c:v>44986</c:v>
                </c:pt>
                <c:pt idx="47">
                  <c:v>45017</c:v>
                </c:pt>
                <c:pt idx="48">
                  <c:v>45047</c:v>
                </c:pt>
                <c:pt idx="49">
                  <c:v>45078</c:v>
                </c:pt>
                <c:pt idx="50">
                  <c:v>45108</c:v>
                </c:pt>
                <c:pt idx="51">
                  <c:v>45139</c:v>
                </c:pt>
                <c:pt idx="52">
                  <c:v>45170</c:v>
                </c:pt>
                <c:pt idx="53">
                  <c:v>45200</c:v>
                </c:pt>
                <c:pt idx="54">
                  <c:v>45231</c:v>
                </c:pt>
                <c:pt idx="55">
                  <c:v>45261</c:v>
                </c:pt>
                <c:pt idx="56">
                  <c:v>45292</c:v>
                </c:pt>
                <c:pt idx="57">
                  <c:v>45323</c:v>
                </c:pt>
                <c:pt idx="58">
                  <c:v>45352</c:v>
                </c:pt>
                <c:pt idx="59">
                  <c:v>45383</c:v>
                </c:pt>
                <c:pt idx="60">
                  <c:v>45413</c:v>
                </c:pt>
                <c:pt idx="61">
                  <c:v>45444</c:v>
                </c:pt>
              </c:numCache>
            </c:numRef>
          </c:cat>
          <c:val>
            <c:numRef>
              <c:f>BARR!$N$3:$N$64</c:f>
              <c:numCache>
                <c:formatCode>0.00</c:formatCode>
                <c:ptCount val="62"/>
                <c:pt idx="0" formatCode="General">
                  <c:v>100</c:v>
                </c:pt>
                <c:pt idx="1">
                  <c:v>101.27489448748936</c:v>
                </c:pt>
                <c:pt idx="2">
                  <c:v>102.54560328622155</c:v>
                </c:pt>
                <c:pt idx="3">
                  <c:v>101.7015446434788</c:v>
                </c:pt>
                <c:pt idx="4">
                  <c:v>101.27278092187932</c:v>
                </c:pt>
                <c:pt idx="5">
                  <c:v>101.41153028780964</c:v>
                </c:pt>
                <c:pt idx="6">
                  <c:v>103.49774387231746</c:v>
                </c:pt>
                <c:pt idx="7">
                  <c:v>103.78705370611661</c:v>
                </c:pt>
                <c:pt idx="8">
                  <c:v>103.41054893028719</c:v>
                </c:pt>
                <c:pt idx="9">
                  <c:v>103.50512063072117</c:v>
                </c:pt>
                <c:pt idx="10">
                  <c:v>104.01059435122657</c:v>
                </c:pt>
                <c:pt idx="11">
                  <c:v>103.51747048467793</c:v>
                </c:pt>
                <c:pt idx="12">
                  <c:v>103.29774254615866</c:v>
                </c:pt>
                <c:pt idx="13">
                  <c:v>102.93876793215374</c:v>
                </c:pt>
                <c:pt idx="14">
                  <c:v>84.063259433133453</c:v>
                </c:pt>
                <c:pt idx="15">
                  <c:v>85.787680316156283</c:v>
                </c:pt>
                <c:pt idx="16">
                  <c:v>89.994256074636269</c:v>
                </c:pt>
                <c:pt idx="17">
                  <c:v>93.847949261163819</c:v>
                </c:pt>
                <c:pt idx="18">
                  <c:v>95.060182744684653</c:v>
                </c:pt>
                <c:pt idx="19">
                  <c:v>95.27676105602032</c:v>
                </c:pt>
                <c:pt idx="20">
                  <c:v>94.629739111407332</c:v>
                </c:pt>
                <c:pt idx="21">
                  <c:v>95.778786307741825</c:v>
                </c:pt>
                <c:pt idx="22">
                  <c:v>96.187016988094456</c:v>
                </c:pt>
                <c:pt idx="23">
                  <c:v>96.419584257500318</c:v>
                </c:pt>
                <c:pt idx="24">
                  <c:v>96.427455921796465</c:v>
                </c:pt>
                <c:pt idx="25">
                  <c:v>95.71006272731195</c:v>
                </c:pt>
                <c:pt idx="26">
                  <c:v>97.082016416188466</c:v>
                </c:pt>
                <c:pt idx="27">
                  <c:v>97.101832254171654</c:v>
                </c:pt>
                <c:pt idx="28">
                  <c:v>97.061377033581721</c:v>
                </c:pt>
                <c:pt idx="29">
                  <c:v>98.172843872980565</c:v>
                </c:pt>
                <c:pt idx="30">
                  <c:v>100.20470251771258</c:v>
                </c:pt>
                <c:pt idx="31">
                  <c:v>103.85140398775961</c:v>
                </c:pt>
                <c:pt idx="32">
                  <c:v>104.44288292006915</c:v>
                </c:pt>
                <c:pt idx="33">
                  <c:v>105.08288637637055</c:v>
                </c:pt>
                <c:pt idx="34">
                  <c:v>104.8748448394188</c:v>
                </c:pt>
                <c:pt idx="35">
                  <c:v>105.30980532817463</c:v>
                </c:pt>
                <c:pt idx="36">
                  <c:v>103.05090601512489</c:v>
                </c:pt>
                <c:pt idx="37">
                  <c:v>105.91350129134719</c:v>
                </c:pt>
                <c:pt idx="38">
                  <c:v>106.93882847959212</c:v>
                </c:pt>
                <c:pt idx="39">
                  <c:v>110.6455257888159</c:v>
                </c:pt>
                <c:pt idx="40">
                  <c:v>110.12926451232173</c:v>
                </c:pt>
                <c:pt idx="41">
                  <c:v>111.27958046965921</c:v>
                </c:pt>
                <c:pt idx="42">
                  <c:v>111.49383622104422</c:v>
                </c:pt>
                <c:pt idx="43">
                  <c:v>113.14129981798474</c:v>
                </c:pt>
                <c:pt idx="44">
                  <c:v>112.22298448725734</c:v>
                </c:pt>
                <c:pt idx="45">
                  <c:v>110.75490173163193</c:v>
                </c:pt>
                <c:pt idx="46">
                  <c:v>110.01378243701579</c:v>
                </c:pt>
                <c:pt idx="47">
                  <c:v>111.44606876796537</c:v>
                </c:pt>
                <c:pt idx="48">
                  <c:v>111.11169585044912</c:v>
                </c:pt>
                <c:pt idx="49">
                  <c:v>113.69419171449135</c:v>
                </c:pt>
                <c:pt idx="50">
                  <c:v>113.20969818392491</c:v>
                </c:pt>
                <c:pt idx="51">
                  <c:v>116.49500772065767</c:v>
                </c:pt>
                <c:pt idx="52">
                  <c:v>114.2265544951629</c:v>
                </c:pt>
                <c:pt idx="53">
                  <c:v>116.49787787223347</c:v>
                </c:pt>
                <c:pt idx="54">
                  <c:v>116.45214570133908</c:v>
                </c:pt>
                <c:pt idx="55">
                  <c:v>116.0132746236638</c:v>
                </c:pt>
                <c:pt idx="56">
                  <c:v>111.83841171734603</c:v>
                </c:pt>
                <c:pt idx="57">
                  <c:v>109.41975928458614</c:v>
                </c:pt>
                <c:pt idx="58">
                  <c:v>108.43104967162532</c:v>
                </c:pt>
                <c:pt idx="59">
                  <c:v>109.07090935876441</c:v>
                </c:pt>
                <c:pt idx="60">
                  <c:v>109.56075844460047</c:v>
                </c:pt>
                <c:pt idx="61">
                  <c:v>109.8011148067867</c:v>
                </c:pt>
              </c:numCache>
            </c:numRef>
          </c:val>
          <c:smooth val="1"/>
          <c:extLst>
            <c:ext xmlns:c16="http://schemas.microsoft.com/office/drawing/2014/chart" uri="{C3380CC4-5D6E-409C-BE32-E72D297353CC}">
              <c16:uniqueId val="{00000001-8DEA-4A8E-915C-D773B850F47E}"/>
            </c:ext>
          </c:extLst>
        </c:ser>
        <c:ser>
          <c:idx val="1"/>
          <c:order val="1"/>
          <c:tx>
            <c:strRef>
              <c:f>BARR!$O$2</c:f>
              <c:strCache>
                <c:ptCount val="1"/>
                <c:pt idx="0">
                  <c:v>Formales Barranquilla</c:v>
                </c:pt>
              </c:strCache>
            </c:strRef>
          </c:tx>
          <c:spPr>
            <a:ln w="38100" cap="rnd">
              <a:solidFill>
                <a:srgbClr val="A6CAEC"/>
              </a:solidFill>
              <a:round/>
            </a:ln>
            <a:effectLst/>
          </c:spPr>
          <c:marker>
            <c:symbol val="none"/>
          </c:marker>
          <c:dLbls>
            <c:dLbl>
              <c:idx val="3"/>
              <c:delete val="1"/>
              <c:extLst>
                <c:ext xmlns:c15="http://schemas.microsoft.com/office/drawing/2012/chart" uri="{CE6537A1-D6FC-4f65-9D91-7224C49458BB}"/>
                <c:ext xmlns:c16="http://schemas.microsoft.com/office/drawing/2014/chart" uri="{C3380CC4-5D6E-409C-BE32-E72D297353CC}">
                  <c16:uniqueId val="{00000015-8DEA-4A8E-915C-D773B850F47E}"/>
                </c:ext>
              </c:extLst>
            </c:dLbl>
            <c:dLbl>
              <c:idx val="5"/>
              <c:dLblPos val="b"/>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2-69BB-4341-9C44-B5CE88193EAF}"/>
                </c:ext>
              </c:extLst>
            </c:dLbl>
            <c:dLbl>
              <c:idx val="25"/>
              <c:dLblPos val="b"/>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69BB-4341-9C44-B5CE88193EAF}"/>
                </c:ext>
              </c:extLst>
            </c:dLbl>
            <c:dLbl>
              <c:idx val="37"/>
              <c:layout>
                <c:manualLayout>
                  <c:x val="-6.9495906004081467E-2"/>
                  <c:y val="8.1618594316414227E-3"/>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69BB-4341-9C44-B5CE88193EAF}"/>
                </c:ext>
              </c:extLst>
            </c:dLbl>
            <c:dLbl>
              <c:idx val="47"/>
              <c:delete val="1"/>
              <c:extLst>
                <c:ext xmlns:c15="http://schemas.microsoft.com/office/drawing/2012/chart" uri="{CE6537A1-D6FC-4f65-9D91-7224C49458BB}"/>
                <c:ext xmlns:c16="http://schemas.microsoft.com/office/drawing/2014/chart" uri="{C3380CC4-5D6E-409C-BE32-E72D297353CC}">
                  <c16:uniqueId val="{00000006-8DEA-4A8E-915C-D773B850F47E}"/>
                </c:ext>
              </c:extLst>
            </c:dLbl>
            <c:dLbl>
              <c:idx val="49"/>
              <c:layout>
                <c:manualLayout>
                  <c:x val="-1.544353466757366E-2"/>
                  <c:y val="4.032640684015823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69BB-4341-9C44-B5CE88193EAF}"/>
                </c:ext>
              </c:extLst>
            </c:dLbl>
            <c:dLbl>
              <c:idx val="61"/>
              <c:dLblPos val="b"/>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8DEA-4A8E-915C-D773B850F47E}"/>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rgbClr val="0C94D1"/>
                    </a:solidFill>
                    <a:latin typeface="ITC Kabel" panose="02000503000000000000" pitchFamily="50" charset="0"/>
                    <a:ea typeface="+mn-ea"/>
                    <a:cs typeface="+mn-cs"/>
                  </a:defRPr>
                </a:pPr>
                <a:endParaRPr lang="es-CO"/>
              </a:p>
            </c:txPr>
            <c:dLblPos val="b"/>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BARR!$M$3:$M$64</c:f>
              <c:numCache>
                <c:formatCode>mmm\-yy</c:formatCode>
                <c:ptCount val="62"/>
                <c:pt idx="0">
                  <c:v>43466</c:v>
                </c:pt>
                <c:pt idx="1">
                  <c:v>43497</c:v>
                </c:pt>
                <c:pt idx="2">
                  <c:v>43525</c:v>
                </c:pt>
                <c:pt idx="3">
                  <c:v>43556</c:v>
                </c:pt>
                <c:pt idx="4">
                  <c:v>43586</c:v>
                </c:pt>
                <c:pt idx="5">
                  <c:v>43617</c:v>
                </c:pt>
                <c:pt idx="6">
                  <c:v>43647</c:v>
                </c:pt>
                <c:pt idx="7">
                  <c:v>43678</c:v>
                </c:pt>
                <c:pt idx="8">
                  <c:v>43709</c:v>
                </c:pt>
                <c:pt idx="9">
                  <c:v>43739</c:v>
                </c:pt>
                <c:pt idx="10">
                  <c:v>43770</c:v>
                </c:pt>
                <c:pt idx="11">
                  <c:v>43800</c:v>
                </c:pt>
                <c:pt idx="12">
                  <c:v>43831</c:v>
                </c:pt>
                <c:pt idx="13">
                  <c:v>43862</c:v>
                </c:pt>
                <c:pt idx="14">
                  <c:v>44013</c:v>
                </c:pt>
                <c:pt idx="15">
                  <c:v>44044</c:v>
                </c:pt>
                <c:pt idx="16">
                  <c:v>44075</c:v>
                </c:pt>
                <c:pt idx="17">
                  <c:v>44105</c:v>
                </c:pt>
                <c:pt idx="18">
                  <c:v>44136</c:v>
                </c:pt>
                <c:pt idx="19">
                  <c:v>44166</c:v>
                </c:pt>
                <c:pt idx="20">
                  <c:v>44197</c:v>
                </c:pt>
                <c:pt idx="21">
                  <c:v>44228</c:v>
                </c:pt>
                <c:pt idx="22">
                  <c:v>44256</c:v>
                </c:pt>
                <c:pt idx="23">
                  <c:v>44287</c:v>
                </c:pt>
                <c:pt idx="24">
                  <c:v>44317</c:v>
                </c:pt>
                <c:pt idx="25">
                  <c:v>44348</c:v>
                </c:pt>
                <c:pt idx="26">
                  <c:v>44378</c:v>
                </c:pt>
                <c:pt idx="27">
                  <c:v>44409</c:v>
                </c:pt>
                <c:pt idx="28">
                  <c:v>44440</c:v>
                </c:pt>
                <c:pt idx="29">
                  <c:v>44470</c:v>
                </c:pt>
                <c:pt idx="30">
                  <c:v>44501</c:v>
                </c:pt>
                <c:pt idx="31">
                  <c:v>44531</c:v>
                </c:pt>
                <c:pt idx="32">
                  <c:v>44562</c:v>
                </c:pt>
                <c:pt idx="33">
                  <c:v>44593</c:v>
                </c:pt>
                <c:pt idx="34">
                  <c:v>44621</c:v>
                </c:pt>
                <c:pt idx="35">
                  <c:v>44652</c:v>
                </c:pt>
                <c:pt idx="36">
                  <c:v>44682</c:v>
                </c:pt>
                <c:pt idx="37">
                  <c:v>44713</c:v>
                </c:pt>
                <c:pt idx="38">
                  <c:v>44743</c:v>
                </c:pt>
                <c:pt idx="39">
                  <c:v>44774</c:v>
                </c:pt>
                <c:pt idx="40">
                  <c:v>44805</c:v>
                </c:pt>
                <c:pt idx="41">
                  <c:v>44835</c:v>
                </c:pt>
                <c:pt idx="42">
                  <c:v>44866</c:v>
                </c:pt>
                <c:pt idx="43">
                  <c:v>44896</c:v>
                </c:pt>
                <c:pt idx="44">
                  <c:v>44927</c:v>
                </c:pt>
                <c:pt idx="45">
                  <c:v>44958</c:v>
                </c:pt>
                <c:pt idx="46">
                  <c:v>44986</c:v>
                </c:pt>
                <c:pt idx="47">
                  <c:v>45017</c:v>
                </c:pt>
                <c:pt idx="48">
                  <c:v>45047</c:v>
                </c:pt>
                <c:pt idx="49">
                  <c:v>45078</c:v>
                </c:pt>
                <c:pt idx="50">
                  <c:v>45108</c:v>
                </c:pt>
                <c:pt idx="51">
                  <c:v>45139</c:v>
                </c:pt>
                <c:pt idx="52">
                  <c:v>45170</c:v>
                </c:pt>
                <c:pt idx="53">
                  <c:v>45200</c:v>
                </c:pt>
                <c:pt idx="54">
                  <c:v>45231</c:v>
                </c:pt>
                <c:pt idx="55">
                  <c:v>45261</c:v>
                </c:pt>
                <c:pt idx="56">
                  <c:v>45292</c:v>
                </c:pt>
                <c:pt idx="57">
                  <c:v>45323</c:v>
                </c:pt>
                <c:pt idx="58">
                  <c:v>45352</c:v>
                </c:pt>
                <c:pt idx="59">
                  <c:v>45383</c:v>
                </c:pt>
                <c:pt idx="60">
                  <c:v>45413</c:v>
                </c:pt>
                <c:pt idx="61">
                  <c:v>45444</c:v>
                </c:pt>
              </c:numCache>
            </c:numRef>
          </c:cat>
          <c:val>
            <c:numRef>
              <c:f>BARR!$O$3:$O$64</c:f>
              <c:numCache>
                <c:formatCode>0.00</c:formatCode>
                <c:ptCount val="62"/>
                <c:pt idx="0" formatCode="General">
                  <c:v>100</c:v>
                </c:pt>
                <c:pt idx="1">
                  <c:v>99.144564977848162</c:v>
                </c:pt>
                <c:pt idx="2">
                  <c:v>99.180970044591163</c:v>
                </c:pt>
                <c:pt idx="3">
                  <c:v>95.855961576921558</c:v>
                </c:pt>
                <c:pt idx="4">
                  <c:v>92.589912056861536</c:v>
                </c:pt>
                <c:pt idx="5">
                  <c:v>92.255881635184423</c:v>
                </c:pt>
                <c:pt idx="6">
                  <c:v>96.123054061048208</c:v>
                </c:pt>
                <c:pt idx="7">
                  <c:v>97.013258685370886</c:v>
                </c:pt>
                <c:pt idx="8">
                  <c:v>95.810334680891813</c:v>
                </c:pt>
                <c:pt idx="9">
                  <c:v>96.11651628825804</c:v>
                </c:pt>
                <c:pt idx="10">
                  <c:v>98.529300441027914</c:v>
                </c:pt>
                <c:pt idx="11">
                  <c:v>99.140194712206437</c:v>
                </c:pt>
                <c:pt idx="12">
                  <c:v>99.717030513595404</c:v>
                </c:pt>
                <c:pt idx="13">
                  <c:v>98.467290948169889</c:v>
                </c:pt>
                <c:pt idx="14">
                  <c:v>78.91813259252713</c:v>
                </c:pt>
                <c:pt idx="15">
                  <c:v>80.678853200003445</c:v>
                </c:pt>
                <c:pt idx="16">
                  <c:v>82.702338729321141</c:v>
                </c:pt>
                <c:pt idx="17">
                  <c:v>84.698767331676109</c:v>
                </c:pt>
                <c:pt idx="18">
                  <c:v>83.528948896445769</c:v>
                </c:pt>
                <c:pt idx="19">
                  <c:v>81.747301517281272</c:v>
                </c:pt>
                <c:pt idx="20">
                  <c:v>79.562368123587703</c:v>
                </c:pt>
                <c:pt idx="21">
                  <c:v>81.95873764231581</c:v>
                </c:pt>
                <c:pt idx="22">
                  <c:v>87.746858552967012</c:v>
                </c:pt>
                <c:pt idx="23">
                  <c:v>83.576605961338828</c:v>
                </c:pt>
                <c:pt idx="24">
                  <c:v>83.609312052737309</c:v>
                </c:pt>
                <c:pt idx="25">
                  <c:v>81.303248467194862</c:v>
                </c:pt>
                <c:pt idx="26">
                  <c:v>83.13533666412313</c:v>
                </c:pt>
                <c:pt idx="27">
                  <c:v>82.007570835573546</c:v>
                </c:pt>
                <c:pt idx="28">
                  <c:v>81.808028658268427</c:v>
                </c:pt>
                <c:pt idx="29">
                  <c:v>83.588034900258279</c:v>
                </c:pt>
                <c:pt idx="30">
                  <c:v>84.340672135714385</c:v>
                </c:pt>
                <c:pt idx="31">
                  <c:v>88.470418107643994</c:v>
                </c:pt>
                <c:pt idx="32">
                  <c:v>87.989215798130473</c:v>
                </c:pt>
                <c:pt idx="33">
                  <c:v>92.031994015600262</c:v>
                </c:pt>
                <c:pt idx="34">
                  <c:v>92.18614375128287</c:v>
                </c:pt>
                <c:pt idx="35">
                  <c:v>93.050557771450784</c:v>
                </c:pt>
                <c:pt idx="36">
                  <c:v>94.421265720645039</c:v>
                </c:pt>
                <c:pt idx="37">
                  <c:v>101.5942223632763</c:v>
                </c:pt>
                <c:pt idx="38">
                  <c:v>104.06196906169804</c:v>
                </c:pt>
                <c:pt idx="39">
                  <c:v>103.50737499395139</c:v>
                </c:pt>
                <c:pt idx="40">
                  <c:v>98.750213254441007</c:v>
                </c:pt>
                <c:pt idx="41">
                  <c:v>96.456932640694006</c:v>
                </c:pt>
                <c:pt idx="42">
                  <c:v>98.256013258528839</c:v>
                </c:pt>
                <c:pt idx="43">
                  <c:v>97.74742836017613</c:v>
                </c:pt>
                <c:pt idx="44">
                  <c:v>100.74056518982971</c:v>
                </c:pt>
                <c:pt idx="45">
                  <c:v>98.492194353473153</c:v>
                </c:pt>
                <c:pt idx="46">
                  <c:v>98.968951005999372</c:v>
                </c:pt>
                <c:pt idx="47">
                  <c:v>102.1034434201848</c:v>
                </c:pt>
                <c:pt idx="48">
                  <c:v>103.2517673734677</c:v>
                </c:pt>
                <c:pt idx="49">
                  <c:v>112.03076080831391</c:v>
                </c:pt>
                <c:pt idx="50">
                  <c:v>110.77298243287521</c:v>
                </c:pt>
                <c:pt idx="51">
                  <c:v>114.69493553486349</c:v>
                </c:pt>
                <c:pt idx="52">
                  <c:v>109.82257060368366</c:v>
                </c:pt>
                <c:pt idx="53">
                  <c:v>109.68297610932483</c:v>
                </c:pt>
                <c:pt idx="54">
                  <c:v>108.78508679152752</c:v>
                </c:pt>
                <c:pt idx="55">
                  <c:v>105.83978143327458</c:v>
                </c:pt>
                <c:pt idx="56">
                  <c:v>106.37476557050401</c:v>
                </c:pt>
                <c:pt idx="57">
                  <c:v>105.08530734429293</c:v>
                </c:pt>
                <c:pt idx="58">
                  <c:v>107.43703590502101</c:v>
                </c:pt>
                <c:pt idx="59">
                  <c:v>104.43642607436814</c:v>
                </c:pt>
                <c:pt idx="60">
                  <c:v>103.89181556793694</c:v>
                </c:pt>
                <c:pt idx="61">
                  <c:v>103.68331228243085</c:v>
                </c:pt>
              </c:numCache>
            </c:numRef>
          </c:val>
          <c:smooth val="1"/>
          <c:extLst>
            <c:ext xmlns:c16="http://schemas.microsoft.com/office/drawing/2014/chart" uri="{C3380CC4-5D6E-409C-BE32-E72D297353CC}">
              <c16:uniqueId val="{00000003-8DEA-4A8E-915C-D773B850F47E}"/>
            </c:ext>
          </c:extLst>
        </c:ser>
        <c:ser>
          <c:idx val="2"/>
          <c:order val="2"/>
          <c:tx>
            <c:strRef>
              <c:f>BARR!$P$2</c:f>
              <c:strCache>
                <c:ptCount val="1"/>
                <c:pt idx="0">
                  <c:v>Informales Barranquilla</c:v>
                </c:pt>
              </c:strCache>
            </c:strRef>
          </c:tx>
          <c:spPr>
            <a:ln w="38100" cap="rnd">
              <a:solidFill>
                <a:srgbClr val="2168A0"/>
              </a:solidFill>
              <a:round/>
            </a:ln>
            <a:effectLst/>
          </c:spPr>
          <c:marker>
            <c:symbol val="none"/>
          </c:marker>
          <c:dLbls>
            <c:dLbl>
              <c:idx val="3"/>
              <c:delete val="1"/>
              <c:extLst>
                <c:ext xmlns:c15="http://schemas.microsoft.com/office/drawing/2012/chart" uri="{CE6537A1-D6FC-4f65-9D91-7224C49458BB}"/>
                <c:ext xmlns:c16="http://schemas.microsoft.com/office/drawing/2014/chart" uri="{C3380CC4-5D6E-409C-BE32-E72D297353CC}">
                  <c16:uniqueId val="{00000017-8DEA-4A8E-915C-D773B850F47E}"/>
                </c:ext>
              </c:extLst>
            </c:dLbl>
            <c:dLbl>
              <c:idx val="5"/>
              <c:dLblPos val="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69BB-4341-9C44-B5CE88193EAF}"/>
                </c:ext>
              </c:extLst>
            </c:dLbl>
            <c:dLbl>
              <c:idx val="25"/>
              <c:dLblPos val="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69BB-4341-9C44-B5CE88193EAF}"/>
                </c:ext>
              </c:extLst>
            </c:dLbl>
            <c:dLbl>
              <c:idx val="37"/>
              <c:layout>
                <c:manualLayout>
                  <c:x val="-8.4939440671655125E-2"/>
                  <c:y val="-2.692430103314890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69BB-4341-9C44-B5CE88193EAF}"/>
                </c:ext>
              </c:extLst>
            </c:dLbl>
            <c:dLbl>
              <c:idx val="49"/>
              <c:layout>
                <c:manualLayout>
                  <c:x val="-6.9495906004081578E-2"/>
                  <c:y val="-2.156354313172946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69BB-4341-9C44-B5CE88193EAF}"/>
                </c:ext>
              </c:extLst>
            </c:dLbl>
            <c:dLbl>
              <c:idx val="61"/>
              <c:dLblPos val="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8DEA-4A8E-915C-D773B850F47E}"/>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rgbClr val="004D98"/>
                    </a:solidFill>
                    <a:latin typeface="ITC Kabel" panose="02000503000000000000" pitchFamily="50" charset="0"/>
                    <a:ea typeface="+mn-ea"/>
                    <a:cs typeface="+mn-cs"/>
                  </a:defRPr>
                </a:pPr>
                <a:endParaRPr lang="es-CO"/>
              </a:p>
            </c:txPr>
            <c:dLblPos val="t"/>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BARR!$M$3:$M$64</c:f>
              <c:numCache>
                <c:formatCode>mmm\-yy</c:formatCode>
                <c:ptCount val="62"/>
                <c:pt idx="0">
                  <c:v>43466</c:v>
                </c:pt>
                <c:pt idx="1">
                  <c:v>43497</c:v>
                </c:pt>
                <c:pt idx="2">
                  <c:v>43525</c:v>
                </c:pt>
                <c:pt idx="3">
                  <c:v>43556</c:v>
                </c:pt>
                <c:pt idx="4">
                  <c:v>43586</c:v>
                </c:pt>
                <c:pt idx="5">
                  <c:v>43617</c:v>
                </c:pt>
                <c:pt idx="6">
                  <c:v>43647</c:v>
                </c:pt>
                <c:pt idx="7">
                  <c:v>43678</c:v>
                </c:pt>
                <c:pt idx="8">
                  <c:v>43709</c:v>
                </c:pt>
                <c:pt idx="9">
                  <c:v>43739</c:v>
                </c:pt>
                <c:pt idx="10">
                  <c:v>43770</c:v>
                </c:pt>
                <c:pt idx="11">
                  <c:v>43800</c:v>
                </c:pt>
                <c:pt idx="12">
                  <c:v>43831</c:v>
                </c:pt>
                <c:pt idx="13">
                  <c:v>43862</c:v>
                </c:pt>
                <c:pt idx="14">
                  <c:v>44013</c:v>
                </c:pt>
                <c:pt idx="15">
                  <c:v>44044</c:v>
                </c:pt>
                <c:pt idx="16">
                  <c:v>44075</c:v>
                </c:pt>
                <c:pt idx="17">
                  <c:v>44105</c:v>
                </c:pt>
                <c:pt idx="18">
                  <c:v>44136</c:v>
                </c:pt>
                <c:pt idx="19">
                  <c:v>44166</c:v>
                </c:pt>
                <c:pt idx="20">
                  <c:v>44197</c:v>
                </c:pt>
                <c:pt idx="21">
                  <c:v>44228</c:v>
                </c:pt>
                <c:pt idx="22">
                  <c:v>44256</c:v>
                </c:pt>
                <c:pt idx="23">
                  <c:v>44287</c:v>
                </c:pt>
                <c:pt idx="24">
                  <c:v>44317</c:v>
                </c:pt>
                <c:pt idx="25">
                  <c:v>44348</c:v>
                </c:pt>
                <c:pt idx="26">
                  <c:v>44378</c:v>
                </c:pt>
                <c:pt idx="27">
                  <c:v>44409</c:v>
                </c:pt>
                <c:pt idx="28">
                  <c:v>44440</c:v>
                </c:pt>
                <c:pt idx="29">
                  <c:v>44470</c:v>
                </c:pt>
                <c:pt idx="30">
                  <c:v>44501</c:v>
                </c:pt>
                <c:pt idx="31">
                  <c:v>44531</c:v>
                </c:pt>
                <c:pt idx="32">
                  <c:v>44562</c:v>
                </c:pt>
                <c:pt idx="33">
                  <c:v>44593</c:v>
                </c:pt>
                <c:pt idx="34">
                  <c:v>44621</c:v>
                </c:pt>
                <c:pt idx="35">
                  <c:v>44652</c:v>
                </c:pt>
                <c:pt idx="36">
                  <c:v>44682</c:v>
                </c:pt>
                <c:pt idx="37">
                  <c:v>44713</c:v>
                </c:pt>
                <c:pt idx="38">
                  <c:v>44743</c:v>
                </c:pt>
                <c:pt idx="39">
                  <c:v>44774</c:v>
                </c:pt>
                <c:pt idx="40">
                  <c:v>44805</c:v>
                </c:pt>
                <c:pt idx="41">
                  <c:v>44835</c:v>
                </c:pt>
                <c:pt idx="42">
                  <c:v>44866</c:v>
                </c:pt>
                <c:pt idx="43">
                  <c:v>44896</c:v>
                </c:pt>
                <c:pt idx="44">
                  <c:v>44927</c:v>
                </c:pt>
                <c:pt idx="45">
                  <c:v>44958</c:v>
                </c:pt>
                <c:pt idx="46">
                  <c:v>44986</c:v>
                </c:pt>
                <c:pt idx="47">
                  <c:v>45017</c:v>
                </c:pt>
                <c:pt idx="48">
                  <c:v>45047</c:v>
                </c:pt>
                <c:pt idx="49">
                  <c:v>45078</c:v>
                </c:pt>
                <c:pt idx="50">
                  <c:v>45108</c:v>
                </c:pt>
                <c:pt idx="51">
                  <c:v>45139</c:v>
                </c:pt>
                <c:pt idx="52">
                  <c:v>45170</c:v>
                </c:pt>
                <c:pt idx="53">
                  <c:v>45200</c:v>
                </c:pt>
                <c:pt idx="54">
                  <c:v>45231</c:v>
                </c:pt>
                <c:pt idx="55">
                  <c:v>45261</c:v>
                </c:pt>
                <c:pt idx="56">
                  <c:v>45292</c:v>
                </c:pt>
                <c:pt idx="57">
                  <c:v>45323</c:v>
                </c:pt>
                <c:pt idx="58">
                  <c:v>45352</c:v>
                </c:pt>
                <c:pt idx="59">
                  <c:v>45383</c:v>
                </c:pt>
                <c:pt idx="60">
                  <c:v>45413</c:v>
                </c:pt>
                <c:pt idx="61">
                  <c:v>45444</c:v>
                </c:pt>
              </c:numCache>
            </c:numRef>
          </c:cat>
          <c:val>
            <c:numRef>
              <c:f>BARR!$P$3:$P$64</c:f>
              <c:numCache>
                <c:formatCode>0.00</c:formatCode>
                <c:ptCount val="62"/>
                <c:pt idx="0" formatCode="General">
                  <c:v>100</c:v>
                </c:pt>
                <c:pt idx="1">
                  <c:v>103.14209419284566</c:v>
                </c:pt>
                <c:pt idx="2">
                  <c:v>105.49458052627743</c:v>
                </c:pt>
                <c:pt idx="3">
                  <c:v>106.82503580514967</c:v>
                </c:pt>
                <c:pt idx="4">
                  <c:v>108.88317822387923</c:v>
                </c:pt>
                <c:pt idx="5">
                  <c:v>109.43631215325107</c:v>
                </c:pt>
                <c:pt idx="6">
                  <c:v>109.96147170894854</c:v>
                </c:pt>
                <c:pt idx="7">
                  <c:v>109.7240365873826</c:v>
                </c:pt>
                <c:pt idx="8">
                  <c:v>110.07187596146416</c:v>
                </c:pt>
                <c:pt idx="9">
                  <c:v>109.98104432910918</c:v>
                </c:pt>
                <c:pt idx="10">
                  <c:v>108.81479022950784</c:v>
                </c:pt>
                <c:pt idx="11">
                  <c:v>107.35401224073574</c:v>
                </c:pt>
                <c:pt idx="12">
                  <c:v>106.43603831003665</c:v>
                </c:pt>
                <c:pt idx="13">
                  <c:v>106.85780540818946</c:v>
                </c:pt>
                <c:pt idx="14">
                  <c:v>88.572823928638016</c:v>
                </c:pt>
                <c:pt idx="15">
                  <c:v>90.265427488250452</c:v>
                </c:pt>
                <c:pt idx="16">
                  <c:v>96.385515461610495</c:v>
                </c:pt>
                <c:pt idx="17">
                  <c:v>101.86706894935193</c:v>
                </c:pt>
                <c:pt idx="18">
                  <c:v>105.16713215038786</c:v>
                </c:pt>
                <c:pt idx="19">
                  <c:v>107.135053021419</c:v>
                </c:pt>
                <c:pt idx="20">
                  <c:v>107.83598661958702</c:v>
                </c:pt>
                <c:pt idx="21">
                  <c:v>107.89177470750164</c:v>
                </c:pt>
                <c:pt idx="22">
                  <c:v>103.58461628407275</c:v>
                </c:pt>
                <c:pt idx="23">
                  <c:v>107.67618554565455</c:v>
                </c:pt>
                <c:pt idx="24">
                  <c:v>107.66229014361446</c:v>
                </c:pt>
                <c:pt idx="25">
                  <c:v>108.33734195140948</c:v>
                </c:pt>
                <c:pt idx="26">
                  <c:v>109.30599406552184</c:v>
                </c:pt>
                <c:pt idx="27">
                  <c:v>110.33164709686112</c:v>
                </c:pt>
                <c:pt idx="28">
                  <c:v>110.4306291092544</c:v>
                </c:pt>
                <c:pt idx="29">
                  <c:v>110.95613103240839</c:v>
                </c:pt>
                <c:pt idx="30">
                  <c:v>114.10920563963842</c:v>
                </c:pt>
                <c:pt idx="31">
                  <c:v>117.33252371973718</c:v>
                </c:pt>
                <c:pt idx="32">
                  <c:v>118.86419025660894</c:v>
                </c:pt>
                <c:pt idx="33">
                  <c:v>116.52171493362314</c:v>
                </c:pt>
                <c:pt idx="34">
                  <c:v>115.99621860962827</c:v>
                </c:pt>
                <c:pt idx="35">
                  <c:v>116.0547697162658</c:v>
                </c:pt>
                <c:pt idx="36">
                  <c:v>110.61457859433773</c:v>
                </c:pt>
                <c:pt idx="37">
                  <c:v>109.69920823378406</c:v>
                </c:pt>
                <c:pt idx="38">
                  <c:v>109.46027671716104</c:v>
                </c:pt>
                <c:pt idx="39">
                  <c:v>116.90192598806122</c:v>
                </c:pt>
                <c:pt idx="40">
                  <c:v>120.10274726901196</c:v>
                </c:pt>
                <c:pt idx="41">
                  <c:v>124.271320443717</c:v>
                </c:pt>
                <c:pt idx="42">
                  <c:v>123.09650208109454</c:v>
                </c:pt>
                <c:pt idx="43">
                  <c:v>126.63370715413488</c:v>
                </c:pt>
                <c:pt idx="44">
                  <c:v>122.28706641098451</c:v>
                </c:pt>
                <c:pt idx="45">
                  <c:v>121.50289492440928</c:v>
                </c:pt>
                <c:pt idx="46">
                  <c:v>119.69432718441516</c:v>
                </c:pt>
                <c:pt idx="47">
                  <c:v>119.63465577936043</c:v>
                </c:pt>
                <c:pt idx="48">
                  <c:v>118.00072246785429</c:v>
                </c:pt>
                <c:pt idx="49">
                  <c:v>115.15208429263444</c:v>
                </c:pt>
                <c:pt idx="50">
                  <c:v>115.34536328328267</c:v>
                </c:pt>
                <c:pt idx="51">
                  <c:v>118.07266229252156</c:v>
                </c:pt>
                <c:pt idx="52">
                  <c:v>118.08649811666955</c:v>
                </c:pt>
                <c:pt idx="53">
                  <c:v>122.47095136748176</c:v>
                </c:pt>
                <c:pt idx="54">
                  <c:v>123.17212150927975</c:v>
                </c:pt>
                <c:pt idx="55">
                  <c:v>124.93010056363097</c:v>
                </c:pt>
                <c:pt idx="56">
                  <c:v>116.62713444932038</c:v>
                </c:pt>
                <c:pt idx="57">
                  <c:v>113.21876279439891</c:v>
                </c:pt>
                <c:pt idx="58">
                  <c:v>109.30221232555913</c:v>
                </c:pt>
                <c:pt idx="59">
                  <c:v>113.13288561037758</c:v>
                </c:pt>
                <c:pt idx="60">
                  <c:v>114.52942185413295</c:v>
                </c:pt>
                <c:pt idx="61">
                  <c:v>115.16319620978609</c:v>
                </c:pt>
              </c:numCache>
            </c:numRef>
          </c:val>
          <c:smooth val="1"/>
          <c:extLst>
            <c:ext xmlns:c16="http://schemas.microsoft.com/office/drawing/2014/chart" uri="{C3380CC4-5D6E-409C-BE32-E72D297353CC}">
              <c16:uniqueId val="{00000005-8DEA-4A8E-915C-D773B850F47E}"/>
            </c:ext>
          </c:extLst>
        </c:ser>
        <c:dLbls>
          <c:showLegendKey val="0"/>
          <c:showVal val="0"/>
          <c:showCatName val="0"/>
          <c:showSerName val="0"/>
          <c:showPercent val="0"/>
          <c:showBubbleSize val="0"/>
        </c:dLbls>
        <c:smooth val="0"/>
        <c:axId val="1615615648"/>
        <c:axId val="1615616128"/>
      </c:lineChart>
      <c:dateAx>
        <c:axId val="1615615648"/>
        <c:scaling>
          <c:orientation val="minMax"/>
        </c:scaling>
        <c:delete val="0"/>
        <c:axPos val="b"/>
        <c:numFmt formatCode="mmm\-yy" sourceLinked="1"/>
        <c:majorTickMark val="none"/>
        <c:minorTickMark val="none"/>
        <c:tickLblPos val="low"/>
        <c:spPr>
          <a:noFill/>
          <a:ln w="9525" cap="flat" cmpd="sng" algn="ctr">
            <a:solidFill>
              <a:schemeClr val="tx1">
                <a:lumMod val="15000"/>
                <a:lumOff val="85000"/>
              </a:schemeClr>
            </a:solidFill>
            <a:round/>
          </a:ln>
          <a:effectLst/>
        </c:spPr>
        <c:txPr>
          <a:bodyPr rot="0" spcFirstLastPara="1" vertOverflow="ellipsis" wrap="square" anchor="ctr" anchorCtr="1"/>
          <a:lstStyle/>
          <a:p>
            <a:pPr>
              <a:defRPr sz="1400" b="0" i="0" u="none" strike="noStrike" kern="1200" baseline="0">
                <a:solidFill>
                  <a:schemeClr val="tx1">
                    <a:lumMod val="65000"/>
                    <a:lumOff val="35000"/>
                  </a:schemeClr>
                </a:solidFill>
                <a:latin typeface="ITC Kabel" panose="02000503000000000000" pitchFamily="50" charset="0"/>
                <a:ea typeface="+mn-ea"/>
                <a:cs typeface="+mn-cs"/>
              </a:defRPr>
            </a:pPr>
            <a:endParaRPr lang="es-CO"/>
          </a:p>
        </c:txPr>
        <c:crossAx val="1615616128"/>
        <c:crossesAt val="100"/>
        <c:auto val="1"/>
        <c:lblOffset val="100"/>
        <c:baseTimeUnit val="months"/>
        <c:majorUnit val="6"/>
        <c:majorTimeUnit val="months"/>
      </c:dateAx>
      <c:valAx>
        <c:axId val="1615616128"/>
        <c:scaling>
          <c:orientation val="minMax"/>
          <c:max val="130"/>
          <c:min val="75"/>
        </c:scaling>
        <c:delete val="0"/>
        <c:axPos val="l"/>
        <c:numFmt formatCode="General" sourceLinked="1"/>
        <c:majorTickMark val="none"/>
        <c:minorTickMark val="none"/>
        <c:tickLblPos val="nextTo"/>
        <c:spPr>
          <a:noFill/>
          <a:ln>
            <a:solidFill>
              <a:schemeClr val="bg1">
                <a:lumMod val="85000"/>
              </a:schemeClr>
            </a:solid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ITC Kabel" panose="02000503000000000000" pitchFamily="50" charset="0"/>
                <a:ea typeface="+mn-ea"/>
                <a:cs typeface="+mn-cs"/>
              </a:defRPr>
            </a:pPr>
            <a:endParaRPr lang="es-CO"/>
          </a:p>
        </c:txPr>
        <c:crossAx val="1615615648"/>
        <c:crosses val="autoZero"/>
        <c:crossBetween val="between"/>
      </c:valAx>
      <c:spPr>
        <a:noFill/>
        <a:ln>
          <a:noFill/>
        </a:ln>
        <a:effectLst/>
      </c:spPr>
    </c:plotArea>
    <c:legend>
      <c:legendPos val="b"/>
      <c:layout>
        <c:manualLayout>
          <c:xMode val="edge"/>
          <c:yMode val="edge"/>
          <c:x val="2.0353849076051013E-2"/>
          <c:y val="0.9090038783183938"/>
          <c:w val="0.95929230184789793"/>
          <c:h val="6.6872711125218878E-2"/>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ITC Kabel" panose="02000503000000000000" pitchFamily="50" charset="0"/>
              <a:ea typeface="+mn-ea"/>
              <a:cs typeface="+mn-cs"/>
            </a:defRPr>
          </a:pPr>
          <a:endParaRPr lang="es-CO"/>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lumMod val="65000"/>
              <a:lumOff val="35000"/>
            </a:schemeClr>
          </a:solidFill>
          <a:latin typeface="ITC Kabel" panose="02000503000000000000" pitchFamily="50" charset="0"/>
        </a:defRPr>
      </a:pPr>
      <a:endParaRPr lang="es-CO"/>
    </a:p>
  </c:txPr>
  <c:externalData r:id="rId3">
    <c:autoUpdate val="0"/>
  </c:externalData>
  <c:userShapes r:id="rId4"/>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MX"/>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8397608084603517E-2"/>
          <c:y val="7.7727447717517731E-2"/>
          <c:w val="0.91375284912306609"/>
          <c:h val="0.73346594904766926"/>
        </c:manualLayout>
      </c:layout>
      <c:barChart>
        <c:barDir val="col"/>
        <c:grouping val="clustered"/>
        <c:varyColors val="0"/>
        <c:ser>
          <c:idx val="0"/>
          <c:order val="0"/>
          <c:tx>
            <c:strRef>
              <c:f>ELECTRIC!$V$17</c:f>
              <c:strCache>
                <c:ptCount val="1"/>
                <c:pt idx="0">
                  <c:v>BARRANQUILLA</c:v>
                </c:pt>
              </c:strCache>
            </c:strRef>
          </c:tx>
          <c:spPr>
            <a:solidFill>
              <a:srgbClr val="156082"/>
            </a:solidFill>
            <a:ln>
              <a:noFill/>
            </a:ln>
            <a:effectLst/>
          </c:spPr>
          <c:invertIfNegative val="0"/>
          <c:dLbls>
            <c:numFmt formatCode="0.0%" sourceLinked="0"/>
            <c:spPr>
              <a:noFill/>
              <a:ln>
                <a:noFill/>
              </a:ln>
              <a:effectLst/>
            </c:spPr>
            <c:txPr>
              <a:bodyPr rot="0" spcFirstLastPara="1" vertOverflow="ellipsis" vert="horz" wrap="square" anchor="ctr" anchorCtr="1"/>
              <a:lstStyle/>
              <a:p>
                <a:pPr>
                  <a:defRPr sz="1400" b="0" i="0" u="none" strike="noStrike" kern="1200" baseline="0">
                    <a:solidFill>
                      <a:schemeClr val="bg1"/>
                    </a:solidFill>
                    <a:latin typeface="ITC Kabel" panose="02000503000000000000" pitchFamily="50" charset="0"/>
                    <a:ea typeface="+mn-ea"/>
                    <a:cs typeface="+mn-cs"/>
                  </a:defRPr>
                </a:pPr>
                <a:endParaRPr lang="es-CO"/>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ELECTRIC!$U$18:$U$23</c:f>
              <c:strCache>
                <c:ptCount val="6"/>
                <c:pt idx="0">
                  <c:v>2019</c:v>
                </c:pt>
                <c:pt idx="1">
                  <c:v>2020</c:v>
                </c:pt>
                <c:pt idx="2">
                  <c:v>2021</c:v>
                </c:pt>
                <c:pt idx="3">
                  <c:v>2022</c:v>
                </c:pt>
                <c:pt idx="4">
                  <c:v>2023</c:v>
                </c:pt>
                <c:pt idx="5">
                  <c:v>2024</c:v>
                </c:pt>
              </c:strCache>
            </c:strRef>
          </c:cat>
          <c:val>
            <c:numRef>
              <c:f>ELECTRIC!$V$18:$V$23</c:f>
              <c:numCache>
                <c:formatCode>0.00%</c:formatCode>
                <c:ptCount val="6"/>
                <c:pt idx="0">
                  <c:v>2.8113592490593847E-2</c:v>
                </c:pt>
                <c:pt idx="1">
                  <c:v>3.3937056269089966E-2</c:v>
                </c:pt>
                <c:pt idx="2">
                  <c:v>2.9990079456776134E-2</c:v>
                </c:pt>
                <c:pt idx="3">
                  <c:v>3.3189433986741956E-2</c:v>
                </c:pt>
                <c:pt idx="4">
                  <c:v>3.4889501522849829E-2</c:v>
                </c:pt>
                <c:pt idx="5">
                  <c:v>4.1103127383359743E-2</c:v>
                </c:pt>
              </c:numCache>
            </c:numRef>
          </c:val>
          <c:extLst>
            <c:ext xmlns:c16="http://schemas.microsoft.com/office/drawing/2014/chart" uri="{C3380CC4-5D6E-409C-BE32-E72D297353CC}">
              <c16:uniqueId val="{00000000-D530-4727-A33A-4C7FC3F57716}"/>
            </c:ext>
          </c:extLst>
        </c:ser>
        <c:ser>
          <c:idx val="1"/>
          <c:order val="1"/>
          <c:tx>
            <c:strRef>
              <c:f>ELECTRIC!$W$17</c:f>
              <c:strCache>
                <c:ptCount val="1"/>
                <c:pt idx="0">
                  <c:v>NACIONAL</c:v>
                </c:pt>
              </c:strCache>
            </c:strRef>
          </c:tx>
          <c:spPr>
            <a:solidFill>
              <a:srgbClr val="A6CAEC"/>
            </a:solidFill>
            <a:ln>
              <a:solidFill>
                <a:srgbClr val="A6CAEC"/>
              </a:solidFill>
            </a:ln>
            <a:effectLst/>
          </c:spPr>
          <c:invertIfNegative val="0"/>
          <c:dLbls>
            <c:numFmt formatCode="0.0%" sourceLinked="0"/>
            <c:spPr>
              <a:noFill/>
              <a:ln>
                <a:noFill/>
              </a:ln>
              <a:effectLst/>
            </c:spPr>
            <c:txPr>
              <a:bodyPr rot="0" spcFirstLastPara="1" vertOverflow="ellipsis" vert="horz" wrap="square" anchor="ctr" anchorCtr="1"/>
              <a:lstStyle/>
              <a:p>
                <a:pPr>
                  <a:defRPr sz="1400" b="0" i="0" u="none" strike="noStrike" kern="1200" baseline="0">
                    <a:solidFill>
                      <a:srgbClr val="004D98"/>
                    </a:solidFill>
                    <a:latin typeface="ITC Kabel" panose="02000503000000000000" pitchFamily="50" charset="0"/>
                    <a:ea typeface="+mn-ea"/>
                    <a:cs typeface="+mn-cs"/>
                  </a:defRPr>
                </a:pPr>
                <a:endParaRPr lang="es-CO"/>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ELECTRIC!$U$18:$U$23</c:f>
              <c:strCache>
                <c:ptCount val="6"/>
                <c:pt idx="0">
                  <c:v>2019</c:v>
                </c:pt>
                <c:pt idx="1">
                  <c:v>2020</c:v>
                </c:pt>
                <c:pt idx="2">
                  <c:v>2021</c:v>
                </c:pt>
                <c:pt idx="3">
                  <c:v>2022</c:v>
                </c:pt>
                <c:pt idx="4">
                  <c:v>2023</c:v>
                </c:pt>
                <c:pt idx="5">
                  <c:v>2024</c:v>
                </c:pt>
              </c:strCache>
            </c:strRef>
          </c:cat>
          <c:val>
            <c:numRef>
              <c:f>ELECTRIC!$W$18:$W$23</c:f>
              <c:numCache>
                <c:formatCode>0.00%</c:formatCode>
                <c:ptCount val="6"/>
                <c:pt idx="0">
                  <c:v>2.0327137022829438E-2</c:v>
                </c:pt>
                <c:pt idx="1">
                  <c:v>2.4512016133838712E-2</c:v>
                </c:pt>
                <c:pt idx="2">
                  <c:v>2.1734045423998535E-2</c:v>
                </c:pt>
                <c:pt idx="3">
                  <c:v>2.2045859680143113E-2</c:v>
                </c:pt>
                <c:pt idx="4">
                  <c:v>2.2613842464845001E-2</c:v>
                </c:pt>
                <c:pt idx="5">
                  <c:v>2.4504741171476229E-2</c:v>
                </c:pt>
              </c:numCache>
            </c:numRef>
          </c:val>
          <c:extLst>
            <c:ext xmlns:c16="http://schemas.microsoft.com/office/drawing/2014/chart" uri="{C3380CC4-5D6E-409C-BE32-E72D297353CC}">
              <c16:uniqueId val="{00000001-D530-4727-A33A-4C7FC3F57716}"/>
            </c:ext>
          </c:extLst>
        </c:ser>
        <c:dLbls>
          <c:showLegendKey val="0"/>
          <c:showVal val="0"/>
          <c:showCatName val="0"/>
          <c:showSerName val="0"/>
          <c:showPercent val="0"/>
          <c:showBubbleSize val="0"/>
        </c:dLbls>
        <c:gapWidth val="50"/>
        <c:axId val="1925079935"/>
        <c:axId val="1925068895"/>
      </c:barChart>
      <c:catAx>
        <c:axId val="192507993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ITC Kabel" panose="02000503000000000000" pitchFamily="50" charset="0"/>
                <a:ea typeface="+mn-ea"/>
                <a:cs typeface="+mn-cs"/>
              </a:defRPr>
            </a:pPr>
            <a:endParaRPr lang="es-CO"/>
          </a:p>
        </c:txPr>
        <c:crossAx val="1925068895"/>
        <c:crosses val="autoZero"/>
        <c:auto val="1"/>
        <c:lblAlgn val="ctr"/>
        <c:lblOffset val="100"/>
        <c:noMultiLvlLbl val="0"/>
      </c:catAx>
      <c:valAx>
        <c:axId val="1925068895"/>
        <c:scaling>
          <c:orientation val="minMax"/>
        </c:scaling>
        <c:delete val="0"/>
        <c:axPos val="l"/>
        <c:numFmt formatCode="0%" sourceLinked="0"/>
        <c:majorTickMark val="none"/>
        <c:minorTickMark val="none"/>
        <c:tickLblPos val="nextTo"/>
        <c:spPr>
          <a:noFill/>
          <a:ln>
            <a:solidFill>
              <a:schemeClr val="bg1">
                <a:lumMod val="85000"/>
              </a:schemeClr>
            </a:solid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ITC Kabel" panose="02000503000000000000" pitchFamily="50" charset="0"/>
                <a:ea typeface="+mn-ea"/>
                <a:cs typeface="+mn-cs"/>
              </a:defRPr>
            </a:pPr>
            <a:endParaRPr lang="es-CO"/>
          </a:p>
        </c:txPr>
        <c:crossAx val="1925079935"/>
        <c:crosses val="autoZero"/>
        <c:crossBetween val="between"/>
        <c:majorUnit val="1.0000000000000002E-2"/>
      </c:valAx>
      <c:spPr>
        <a:noFill/>
        <a:ln w="25400">
          <a:noFill/>
        </a:ln>
        <a:effectLst/>
      </c:spPr>
    </c:plotArea>
    <c:legend>
      <c:legendPos val="b"/>
      <c:legendEntry>
        <c:idx val="0"/>
        <c:txPr>
          <a:bodyPr rot="0" spcFirstLastPara="1" vertOverflow="ellipsis" vert="horz" wrap="square" anchor="ctr" anchorCtr="1"/>
          <a:lstStyle/>
          <a:p>
            <a:pPr>
              <a:defRPr sz="1200" b="0" i="0" u="none" strike="noStrike" kern="1200" baseline="0">
                <a:solidFill>
                  <a:schemeClr val="bg1"/>
                </a:solidFill>
                <a:latin typeface="ITC Kabel" panose="02000503000000000000" pitchFamily="50" charset="0"/>
                <a:ea typeface="+mn-ea"/>
                <a:cs typeface="+mn-cs"/>
              </a:defRPr>
            </a:pPr>
            <a:endParaRPr lang="es-CO"/>
          </a:p>
        </c:txPr>
      </c:legendEntry>
      <c:legendEntry>
        <c:idx val="1"/>
        <c:txPr>
          <a:bodyPr rot="0" spcFirstLastPara="1" vertOverflow="ellipsis" vert="horz" wrap="square" anchor="ctr" anchorCtr="1"/>
          <a:lstStyle/>
          <a:p>
            <a:pPr>
              <a:defRPr sz="1200" b="0" i="0" u="none" strike="noStrike" kern="1200" baseline="0">
                <a:solidFill>
                  <a:schemeClr val="bg1"/>
                </a:solidFill>
                <a:latin typeface="ITC Kabel" panose="02000503000000000000" pitchFamily="50" charset="0"/>
                <a:ea typeface="+mn-ea"/>
                <a:cs typeface="+mn-cs"/>
              </a:defRPr>
            </a:pPr>
            <a:endParaRPr lang="es-CO"/>
          </a:p>
        </c:txPr>
      </c:legendEntry>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ITC Kabel" panose="02000503000000000000" pitchFamily="50" charset="0"/>
              <a:ea typeface="+mn-ea"/>
              <a:cs typeface="+mn-cs"/>
            </a:defRPr>
          </a:pPr>
          <a:endParaRPr lang="es-CO"/>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200">
          <a:solidFill>
            <a:schemeClr val="tx1">
              <a:lumMod val="65000"/>
              <a:lumOff val="35000"/>
            </a:schemeClr>
          </a:solidFill>
          <a:latin typeface="ITC Kabel" panose="02000503000000000000" pitchFamily="50" charset="0"/>
        </a:defRPr>
      </a:pPr>
      <a:endParaRPr lang="es-CO"/>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MX"/>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9512778771773438E-2"/>
          <c:y val="2.4146282118289963E-2"/>
          <c:w val="0.85707052072130063"/>
          <c:h val="0.78018476317923069"/>
        </c:manualLayout>
      </c:layout>
      <c:barChart>
        <c:barDir val="col"/>
        <c:grouping val="clustered"/>
        <c:varyColors val="0"/>
        <c:ser>
          <c:idx val="1"/>
          <c:order val="1"/>
          <c:tx>
            <c:strRef>
              <c:f>Pobreza!$E$3</c:f>
              <c:strCache>
                <c:ptCount val="1"/>
                <c:pt idx="0">
                  <c:v>Personas</c:v>
                </c:pt>
              </c:strCache>
            </c:strRef>
          </c:tx>
          <c:spPr>
            <a:solidFill>
              <a:srgbClr val="15608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lang="en-US" sz="1200" b="0" i="0" u="none" strike="noStrike" kern="1200" baseline="0">
                    <a:solidFill>
                      <a:schemeClr val="bg1"/>
                    </a:solidFill>
                    <a:latin typeface="ITC Kabel" panose="02000503000000000000" pitchFamily="50" charset="0"/>
                    <a:ea typeface="+mn-ea"/>
                    <a:cs typeface="+mn-cs"/>
                  </a:defRPr>
                </a:pPr>
                <a:endParaRPr lang="es-CO"/>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Pobreza!$C$4:$C$15</c:f>
              <c:strCache>
                <c:ptCount val="12"/>
                <c:pt idx="0">
                  <c:v>2012</c:v>
                </c:pt>
                <c:pt idx="1">
                  <c:v>2013</c:v>
                </c:pt>
                <c:pt idx="2">
                  <c:v>2014</c:v>
                </c:pt>
                <c:pt idx="3">
                  <c:v>2015</c:v>
                </c:pt>
                <c:pt idx="4">
                  <c:v>2016</c:v>
                </c:pt>
                <c:pt idx="5">
                  <c:v>2017</c:v>
                </c:pt>
                <c:pt idx="6">
                  <c:v>2018</c:v>
                </c:pt>
                <c:pt idx="7">
                  <c:v>2019</c:v>
                </c:pt>
                <c:pt idx="8">
                  <c:v>2020</c:v>
                </c:pt>
                <c:pt idx="9">
                  <c:v>2021*</c:v>
                </c:pt>
                <c:pt idx="10">
                  <c:v>2022*</c:v>
                </c:pt>
                <c:pt idx="11">
                  <c:v>2023*</c:v>
                </c:pt>
              </c:strCache>
            </c:strRef>
          </c:cat>
          <c:val>
            <c:numRef>
              <c:f>Pobreza!$E$4:$E$15</c:f>
              <c:numCache>
                <c:formatCode>_-* #,##0\ _P_t_s_-;\-* #,##0\ _P_t_s_-;_-* "-"??\ _P_t_s_-;_-@_-</c:formatCode>
                <c:ptCount val="12"/>
                <c:pt idx="0">
                  <c:v>901</c:v>
                </c:pt>
                <c:pt idx="1">
                  <c:v>866</c:v>
                </c:pt>
                <c:pt idx="2">
                  <c:v>793</c:v>
                </c:pt>
                <c:pt idx="3">
                  <c:v>739</c:v>
                </c:pt>
                <c:pt idx="4">
                  <c:v>727</c:v>
                </c:pt>
                <c:pt idx="5">
                  <c:v>723</c:v>
                </c:pt>
                <c:pt idx="6">
                  <c:v>708</c:v>
                </c:pt>
                <c:pt idx="7">
                  <c:v>702</c:v>
                </c:pt>
                <c:pt idx="8">
                  <c:v>1047</c:v>
                </c:pt>
                <c:pt idx="9">
                  <c:v>1167</c:v>
                </c:pt>
                <c:pt idx="10">
                  <c:v>1058</c:v>
                </c:pt>
                <c:pt idx="11">
                  <c:v>829</c:v>
                </c:pt>
              </c:numCache>
            </c:numRef>
          </c:val>
          <c:extLst>
            <c:ext xmlns:c16="http://schemas.microsoft.com/office/drawing/2014/chart" uri="{C3380CC4-5D6E-409C-BE32-E72D297353CC}">
              <c16:uniqueId val="{00000000-68ED-4AA8-AB4E-7D632A6AF19D}"/>
            </c:ext>
          </c:extLst>
        </c:ser>
        <c:dLbls>
          <c:showLegendKey val="0"/>
          <c:showVal val="0"/>
          <c:showCatName val="0"/>
          <c:showSerName val="0"/>
          <c:showPercent val="0"/>
          <c:showBubbleSize val="0"/>
        </c:dLbls>
        <c:gapWidth val="50"/>
        <c:axId val="1813219488"/>
        <c:axId val="1813212768"/>
      </c:barChart>
      <c:lineChart>
        <c:grouping val="standard"/>
        <c:varyColors val="0"/>
        <c:ser>
          <c:idx val="0"/>
          <c:order val="0"/>
          <c:tx>
            <c:strRef>
              <c:f>Pobreza!$D$3</c:f>
              <c:strCache>
                <c:ptCount val="1"/>
                <c:pt idx="0">
                  <c:v>Tasa de pobreza monetaria</c:v>
                </c:pt>
              </c:strCache>
            </c:strRef>
          </c:tx>
          <c:spPr>
            <a:ln w="38100" cap="rnd">
              <a:solidFill>
                <a:srgbClr val="0C94D1"/>
              </a:solidFill>
              <a:round/>
            </a:ln>
            <a:effectLst/>
          </c:spPr>
          <c:marker>
            <c:symbol val="none"/>
          </c:marker>
          <c:dLbls>
            <c:dLbl>
              <c:idx val="7"/>
              <c:layout>
                <c:manualLayout>
                  <c:x val="-4.9026698197846615E-2"/>
                  <c:y val="-3.631466726060849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68ED-4AA8-AB4E-7D632A6AF19D}"/>
                </c:ext>
              </c:extLst>
            </c:dLbl>
            <c:dLbl>
              <c:idx val="11"/>
              <c:layout>
                <c:manualLayout>
                  <c:x val="-2.0144043126228601E-2"/>
                  <c:y val="-4.91482589536171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68ED-4AA8-AB4E-7D632A6AF19D}"/>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rgbClr val="0C94D1"/>
                    </a:solidFill>
                    <a:latin typeface="ITC Kabel" panose="02000503000000000000" pitchFamily="50" charset="0"/>
                    <a:ea typeface="+mn-ea"/>
                    <a:cs typeface="+mn-cs"/>
                  </a:defRPr>
                </a:pPr>
                <a:endParaRPr lang="es-CO"/>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Pobreza!$C$4:$C$15</c:f>
              <c:strCache>
                <c:ptCount val="12"/>
                <c:pt idx="0">
                  <c:v>2012</c:v>
                </c:pt>
                <c:pt idx="1">
                  <c:v>2013</c:v>
                </c:pt>
                <c:pt idx="2">
                  <c:v>2014</c:v>
                </c:pt>
                <c:pt idx="3">
                  <c:v>2015</c:v>
                </c:pt>
                <c:pt idx="4">
                  <c:v>2016</c:v>
                </c:pt>
                <c:pt idx="5">
                  <c:v>2017</c:v>
                </c:pt>
                <c:pt idx="6">
                  <c:v>2018</c:v>
                </c:pt>
                <c:pt idx="7">
                  <c:v>2019</c:v>
                </c:pt>
                <c:pt idx="8">
                  <c:v>2020</c:v>
                </c:pt>
                <c:pt idx="9">
                  <c:v>2021*</c:v>
                </c:pt>
                <c:pt idx="10">
                  <c:v>2022*</c:v>
                </c:pt>
                <c:pt idx="11">
                  <c:v>2023*</c:v>
                </c:pt>
              </c:strCache>
            </c:strRef>
          </c:cat>
          <c:val>
            <c:numRef>
              <c:f>Pobreza!$D$4:$D$15</c:f>
              <c:numCache>
                <c:formatCode>0.0</c:formatCode>
                <c:ptCount val="12"/>
                <c:pt idx="0">
                  <c:v>38</c:v>
                </c:pt>
                <c:pt idx="1">
                  <c:v>36</c:v>
                </c:pt>
                <c:pt idx="2">
                  <c:v>32.6</c:v>
                </c:pt>
                <c:pt idx="3">
                  <c:v>30</c:v>
                </c:pt>
                <c:pt idx="4">
                  <c:v>29.2</c:v>
                </c:pt>
                <c:pt idx="5">
                  <c:v>28.7</c:v>
                </c:pt>
                <c:pt idx="6">
                  <c:v>27.8</c:v>
                </c:pt>
                <c:pt idx="7">
                  <c:v>27.3</c:v>
                </c:pt>
                <c:pt idx="8">
                  <c:v>40.200000000000003</c:v>
                </c:pt>
                <c:pt idx="9">
                  <c:v>42.1</c:v>
                </c:pt>
                <c:pt idx="10">
                  <c:v>37.700000000000003</c:v>
                </c:pt>
                <c:pt idx="11">
                  <c:v>29.2</c:v>
                </c:pt>
              </c:numCache>
            </c:numRef>
          </c:val>
          <c:smooth val="1"/>
          <c:extLst>
            <c:ext xmlns:c16="http://schemas.microsoft.com/office/drawing/2014/chart" uri="{C3380CC4-5D6E-409C-BE32-E72D297353CC}">
              <c16:uniqueId val="{00000001-68ED-4AA8-AB4E-7D632A6AF19D}"/>
            </c:ext>
          </c:extLst>
        </c:ser>
        <c:dLbls>
          <c:showLegendKey val="0"/>
          <c:showVal val="0"/>
          <c:showCatName val="0"/>
          <c:showSerName val="0"/>
          <c:showPercent val="0"/>
          <c:showBubbleSize val="0"/>
        </c:dLbls>
        <c:marker val="1"/>
        <c:smooth val="0"/>
        <c:axId val="1813210368"/>
        <c:axId val="1813225248"/>
      </c:lineChart>
      <c:catAx>
        <c:axId val="1813219488"/>
        <c:scaling>
          <c:orientation val="minMax"/>
        </c:scaling>
        <c:delete val="0"/>
        <c:axPos val="b"/>
        <c:numFmt formatCode="General" sourceLinked="1"/>
        <c:majorTickMark val="none"/>
        <c:minorTickMark val="none"/>
        <c:tickLblPos val="nextTo"/>
        <c:spPr>
          <a:noFill/>
          <a:ln w="9525" cap="flat" cmpd="sng" algn="ctr">
            <a:solidFill>
              <a:schemeClr val="bg1">
                <a:lumMod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ITC Kabel" panose="02000503000000000000" pitchFamily="50" charset="0"/>
                <a:ea typeface="+mn-ea"/>
                <a:cs typeface="+mn-cs"/>
              </a:defRPr>
            </a:pPr>
            <a:endParaRPr lang="es-CO"/>
          </a:p>
        </c:txPr>
        <c:crossAx val="1813212768"/>
        <c:crosses val="autoZero"/>
        <c:auto val="1"/>
        <c:lblAlgn val="ctr"/>
        <c:lblOffset val="100"/>
        <c:noMultiLvlLbl val="0"/>
      </c:catAx>
      <c:valAx>
        <c:axId val="1813212768"/>
        <c:scaling>
          <c:orientation val="minMax"/>
        </c:scaling>
        <c:delete val="0"/>
        <c:axPos val="l"/>
        <c:numFmt formatCode="#,##0" sourceLinked="0"/>
        <c:majorTickMark val="none"/>
        <c:minorTickMark val="none"/>
        <c:tickLblPos val="nextTo"/>
        <c:spPr>
          <a:noFill/>
          <a:ln>
            <a:solidFill>
              <a:schemeClr val="bg1">
                <a:lumMod val="85000"/>
              </a:schemeClr>
            </a:solid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ITC Kabel" panose="02000503000000000000" pitchFamily="50" charset="0"/>
                <a:ea typeface="+mn-ea"/>
                <a:cs typeface="+mn-cs"/>
              </a:defRPr>
            </a:pPr>
            <a:endParaRPr lang="es-CO"/>
          </a:p>
        </c:txPr>
        <c:crossAx val="1813219488"/>
        <c:crosses val="autoZero"/>
        <c:crossBetween val="between"/>
      </c:valAx>
      <c:valAx>
        <c:axId val="1813225248"/>
        <c:scaling>
          <c:orientation val="minMax"/>
        </c:scaling>
        <c:delete val="0"/>
        <c:axPos val="r"/>
        <c:numFmt formatCode="0" sourceLinked="0"/>
        <c:majorTickMark val="none"/>
        <c:minorTickMark val="none"/>
        <c:tickLblPos val="nextTo"/>
        <c:spPr>
          <a:noFill/>
          <a:ln>
            <a:solidFill>
              <a:schemeClr val="bg1">
                <a:lumMod val="85000"/>
              </a:schemeClr>
            </a:solid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ITC Kabel" panose="02000503000000000000" pitchFamily="50" charset="0"/>
                <a:ea typeface="+mn-ea"/>
                <a:cs typeface="+mn-cs"/>
              </a:defRPr>
            </a:pPr>
            <a:endParaRPr lang="es-CO"/>
          </a:p>
        </c:txPr>
        <c:crossAx val="1813210368"/>
        <c:crosses val="max"/>
        <c:crossBetween val="between"/>
      </c:valAx>
      <c:catAx>
        <c:axId val="1813210368"/>
        <c:scaling>
          <c:orientation val="minMax"/>
        </c:scaling>
        <c:delete val="1"/>
        <c:axPos val="b"/>
        <c:numFmt formatCode="General" sourceLinked="1"/>
        <c:majorTickMark val="out"/>
        <c:minorTickMark val="none"/>
        <c:tickLblPos val="nextTo"/>
        <c:crossAx val="1813225248"/>
        <c:crosses val="autoZero"/>
        <c:auto val="1"/>
        <c:lblAlgn val="ctr"/>
        <c:lblOffset val="100"/>
        <c:noMultiLvlLbl val="0"/>
      </c:catAx>
      <c:spPr>
        <a:noFill/>
        <a:ln>
          <a:noFill/>
        </a:ln>
        <a:effectLst/>
      </c:spPr>
    </c:plotArea>
    <c:legend>
      <c:legendPos val="b"/>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ITC Kabel" panose="02000503000000000000" pitchFamily="50" charset="0"/>
              <a:ea typeface="+mn-ea"/>
              <a:cs typeface="+mn-cs"/>
            </a:defRPr>
          </a:pPr>
          <a:endParaRPr lang="es-CO"/>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600">
          <a:latin typeface="ITC Kabel" panose="02000503000000000000" pitchFamily="50" charset="0"/>
        </a:defRPr>
      </a:pPr>
      <a:endParaRPr lang="es-CO"/>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MX"/>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690302804318321E-2"/>
          <c:y val="5.2039721872610217E-2"/>
          <c:w val="0.92380254689202113"/>
          <c:h val="0.69497768292199391"/>
        </c:manualLayout>
      </c:layout>
      <c:lineChart>
        <c:grouping val="standard"/>
        <c:varyColors val="0"/>
        <c:ser>
          <c:idx val="0"/>
          <c:order val="0"/>
          <c:tx>
            <c:strRef>
              <c:f>IC!$D$3</c:f>
              <c:strCache>
                <c:ptCount val="1"/>
                <c:pt idx="0">
                  <c:v>2019</c:v>
                </c:pt>
              </c:strCache>
            </c:strRef>
          </c:tx>
          <c:spPr>
            <a:ln w="38100" cap="rnd">
              <a:solidFill>
                <a:schemeClr val="accent1"/>
              </a:solidFill>
              <a:round/>
            </a:ln>
            <a:effectLst/>
          </c:spPr>
          <c:marker>
            <c:symbol val="diamond"/>
            <c:size val="16"/>
            <c:spPr>
              <a:solidFill>
                <a:srgbClr val="0555A2"/>
              </a:solidFill>
              <a:ln w="38100">
                <a:noFill/>
              </a:ln>
              <a:effectLst/>
            </c:spPr>
          </c:marker>
          <c:dLbls>
            <c:dLbl>
              <c:idx val="7"/>
              <c:layout>
                <c:manualLayout>
                  <c:x val="-2.7883275194387047E-2"/>
                  <c:y val="-4.4619098948498394E-2"/>
                </c:manualLayout>
              </c:layout>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rgbClr val="004D98"/>
                      </a:solidFill>
                      <a:latin typeface="ITC Kabel" panose="02000503000000000000" pitchFamily="50" charset="0"/>
                      <a:ea typeface="+mn-ea"/>
                      <a:cs typeface="+mn-cs"/>
                    </a:defRPr>
                  </a:pPr>
                  <a:endParaRPr lang="es-CO"/>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54A9-406F-99F2-22E04CDE25DD}"/>
                </c:ext>
              </c:extLst>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65000"/>
                        <a:lumOff val="35000"/>
                      </a:schemeClr>
                    </a:solidFill>
                    <a:latin typeface="ITC Kabel" panose="02000503000000000000" pitchFamily="50" charset="0"/>
                    <a:ea typeface="+mn-ea"/>
                    <a:cs typeface="+mn-cs"/>
                  </a:defRPr>
                </a:pPr>
                <a:endParaRPr lang="es-CO"/>
              </a:p>
            </c:txPr>
            <c:showLegendKey val="0"/>
            <c:showVal val="0"/>
            <c:showCatName val="0"/>
            <c:showSerName val="0"/>
            <c:showPercent val="0"/>
            <c:showBubbleSize val="0"/>
            <c:extLst>
              <c:ext xmlns:c15="http://schemas.microsoft.com/office/drawing/2012/chart" uri="{CE6537A1-D6FC-4f65-9D91-7224C49458BB}">
                <c15:showLeaderLines val="0"/>
              </c:ext>
            </c:extLst>
          </c:dLbls>
          <c:cat>
            <c:strRef>
              <c:f>IC!$C$4:$C$15</c:f>
              <c:strCache>
                <c:ptCount val="12"/>
                <c:pt idx="0">
                  <c:v>Ene</c:v>
                </c:pt>
                <c:pt idx="1">
                  <c:v>Feb</c:v>
                </c:pt>
                <c:pt idx="2">
                  <c:v>Mar</c:v>
                </c:pt>
                <c:pt idx="3">
                  <c:v>Abr</c:v>
                </c:pt>
                <c:pt idx="4">
                  <c:v>May</c:v>
                </c:pt>
                <c:pt idx="5">
                  <c:v>Jun</c:v>
                </c:pt>
                <c:pt idx="6">
                  <c:v>Jul</c:v>
                </c:pt>
                <c:pt idx="7">
                  <c:v>Ago</c:v>
                </c:pt>
                <c:pt idx="8">
                  <c:v>Sep</c:v>
                </c:pt>
                <c:pt idx="9">
                  <c:v>Oct</c:v>
                </c:pt>
                <c:pt idx="10">
                  <c:v>Nov</c:v>
                </c:pt>
                <c:pt idx="11">
                  <c:v>Dic</c:v>
                </c:pt>
              </c:strCache>
            </c:strRef>
          </c:cat>
          <c:val>
            <c:numRef>
              <c:f>IC!$D$4:$D$15</c:f>
              <c:numCache>
                <c:formatCode>0.0</c:formatCode>
                <c:ptCount val="12"/>
                <c:pt idx="0">
                  <c:v>-2.7</c:v>
                </c:pt>
                <c:pt idx="1">
                  <c:v>7.8</c:v>
                </c:pt>
                <c:pt idx="2">
                  <c:v>11.1</c:v>
                </c:pt>
                <c:pt idx="3">
                  <c:v>1.1000000000000001</c:v>
                </c:pt>
                <c:pt idx="4">
                  <c:v>1.9</c:v>
                </c:pt>
                <c:pt idx="5">
                  <c:v>7.9</c:v>
                </c:pt>
                <c:pt idx="6">
                  <c:v>7.2</c:v>
                </c:pt>
                <c:pt idx="7">
                  <c:v>-7.9</c:v>
                </c:pt>
                <c:pt idx="8">
                  <c:v>-2.2999999999999998</c:v>
                </c:pt>
                <c:pt idx="9">
                  <c:v>4.7</c:v>
                </c:pt>
                <c:pt idx="10">
                  <c:v>5</c:v>
                </c:pt>
                <c:pt idx="11">
                  <c:v>-6.8</c:v>
                </c:pt>
              </c:numCache>
            </c:numRef>
          </c:val>
          <c:smooth val="1"/>
          <c:extLst>
            <c:ext xmlns:c16="http://schemas.microsoft.com/office/drawing/2014/chart" uri="{C3380CC4-5D6E-409C-BE32-E72D297353CC}">
              <c16:uniqueId val="{00000000-54A9-406F-99F2-22E04CDE25DD}"/>
            </c:ext>
          </c:extLst>
        </c:ser>
        <c:ser>
          <c:idx val="4"/>
          <c:order val="4"/>
          <c:tx>
            <c:strRef>
              <c:f>IC!$H$3</c:f>
              <c:strCache>
                <c:ptCount val="1"/>
                <c:pt idx="0">
                  <c:v>2023</c:v>
                </c:pt>
              </c:strCache>
            </c:strRef>
          </c:tx>
          <c:spPr>
            <a:ln w="38100" cap="rnd">
              <a:solidFill>
                <a:srgbClr val="00B0F0"/>
              </a:solidFill>
              <a:round/>
            </a:ln>
            <a:effectLst/>
          </c:spPr>
          <c:marker>
            <c:symbol val="triangle"/>
            <c:size val="13"/>
            <c:spPr>
              <a:solidFill>
                <a:srgbClr val="00B0F0"/>
              </a:solidFill>
              <a:ln w="9525">
                <a:noFill/>
              </a:ln>
              <a:effectLst/>
            </c:spPr>
          </c:marker>
          <c:cat>
            <c:strRef>
              <c:f>IC!$C$4:$C$15</c:f>
              <c:strCache>
                <c:ptCount val="12"/>
                <c:pt idx="0">
                  <c:v>Ene</c:v>
                </c:pt>
                <c:pt idx="1">
                  <c:v>Feb</c:v>
                </c:pt>
                <c:pt idx="2">
                  <c:v>Mar</c:v>
                </c:pt>
                <c:pt idx="3">
                  <c:v>Abr</c:v>
                </c:pt>
                <c:pt idx="4">
                  <c:v>May</c:v>
                </c:pt>
                <c:pt idx="5">
                  <c:v>Jun</c:v>
                </c:pt>
                <c:pt idx="6">
                  <c:v>Jul</c:v>
                </c:pt>
                <c:pt idx="7">
                  <c:v>Ago</c:v>
                </c:pt>
                <c:pt idx="8">
                  <c:v>Sep</c:v>
                </c:pt>
                <c:pt idx="9">
                  <c:v>Oct</c:v>
                </c:pt>
                <c:pt idx="10">
                  <c:v>Nov</c:v>
                </c:pt>
                <c:pt idx="11">
                  <c:v>Dic</c:v>
                </c:pt>
              </c:strCache>
            </c:strRef>
          </c:cat>
          <c:val>
            <c:numRef>
              <c:f>IC!$H$4:$H$15</c:f>
              <c:numCache>
                <c:formatCode>General</c:formatCode>
                <c:ptCount val="12"/>
                <c:pt idx="0">
                  <c:v>-18.5</c:v>
                </c:pt>
                <c:pt idx="1">
                  <c:v>-12.6</c:v>
                </c:pt>
                <c:pt idx="2">
                  <c:v>-9.6</c:v>
                </c:pt>
                <c:pt idx="3">
                  <c:v>-29.2</c:v>
                </c:pt>
                <c:pt idx="4">
                  <c:v>-16.3</c:v>
                </c:pt>
                <c:pt idx="5">
                  <c:v>4.5</c:v>
                </c:pt>
                <c:pt idx="6">
                  <c:v>-12.9</c:v>
                </c:pt>
                <c:pt idx="7">
                  <c:v>-9.9</c:v>
                </c:pt>
                <c:pt idx="8">
                  <c:v>-11.5</c:v>
                </c:pt>
                <c:pt idx="9">
                  <c:v>-24.3</c:v>
                </c:pt>
                <c:pt idx="10">
                  <c:v>-16.100000000000001</c:v>
                </c:pt>
                <c:pt idx="11">
                  <c:v>-4.4000000000000004</c:v>
                </c:pt>
              </c:numCache>
            </c:numRef>
          </c:val>
          <c:smooth val="1"/>
          <c:extLst>
            <c:ext xmlns:c16="http://schemas.microsoft.com/office/drawing/2014/chart" uri="{C3380CC4-5D6E-409C-BE32-E72D297353CC}">
              <c16:uniqueId val="{00000001-54A9-406F-99F2-22E04CDE25DD}"/>
            </c:ext>
          </c:extLst>
        </c:ser>
        <c:ser>
          <c:idx val="5"/>
          <c:order val="5"/>
          <c:tx>
            <c:strRef>
              <c:f>IC!$I$3</c:f>
              <c:strCache>
                <c:ptCount val="1"/>
                <c:pt idx="0">
                  <c:v>2024</c:v>
                </c:pt>
              </c:strCache>
            </c:strRef>
          </c:tx>
          <c:spPr>
            <a:ln w="38100" cap="rnd">
              <a:solidFill>
                <a:srgbClr val="FFC000"/>
              </a:solidFill>
              <a:round/>
            </a:ln>
            <a:effectLst/>
          </c:spPr>
          <c:marker>
            <c:symbol val="circle"/>
            <c:size val="13"/>
            <c:spPr>
              <a:solidFill>
                <a:srgbClr val="FFC000"/>
              </a:solidFill>
              <a:ln w="9525">
                <a:noFill/>
              </a:ln>
              <a:effectLst/>
            </c:spPr>
          </c:marker>
          <c:dLbls>
            <c:dLbl>
              <c:idx val="7"/>
              <c:layout>
                <c:manualLayout>
                  <c:x val="-6.1962833765304547E-3"/>
                  <c:y val="1.9122470977927849E-2"/>
                </c:manualLayout>
              </c:layout>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rgbClr val="FFC000"/>
                      </a:solidFill>
                      <a:latin typeface="ITC Kabel" panose="02000503000000000000" pitchFamily="50" charset="0"/>
                      <a:ea typeface="+mn-ea"/>
                      <a:cs typeface="+mn-cs"/>
                    </a:defRPr>
                  </a:pPr>
                  <a:endParaRPr lang="es-CO"/>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54A9-406F-99F2-22E04CDE25DD}"/>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65000"/>
                        <a:lumOff val="35000"/>
                      </a:schemeClr>
                    </a:solidFill>
                    <a:latin typeface="ITC Kabel" panose="02000503000000000000" pitchFamily="50" charset="0"/>
                    <a:ea typeface="+mn-ea"/>
                    <a:cs typeface="+mn-cs"/>
                  </a:defRPr>
                </a:pPr>
                <a:endParaRPr lang="es-CO"/>
              </a:p>
            </c:txPr>
            <c:showLegendKey val="0"/>
            <c:showVal val="0"/>
            <c:showCatName val="0"/>
            <c:showSerName val="0"/>
            <c:showPercent val="0"/>
            <c:showBubbleSize val="0"/>
            <c:extLst>
              <c:ext xmlns:c15="http://schemas.microsoft.com/office/drawing/2012/chart" uri="{CE6537A1-D6FC-4f65-9D91-7224C49458BB}">
                <c15:showLeaderLines val="0"/>
              </c:ext>
            </c:extLst>
          </c:dLbls>
          <c:cat>
            <c:strRef>
              <c:f>IC!$C$4:$C$15</c:f>
              <c:strCache>
                <c:ptCount val="12"/>
                <c:pt idx="0">
                  <c:v>Ene</c:v>
                </c:pt>
                <c:pt idx="1">
                  <c:v>Feb</c:v>
                </c:pt>
                <c:pt idx="2">
                  <c:v>Mar</c:v>
                </c:pt>
                <c:pt idx="3">
                  <c:v>Abr</c:v>
                </c:pt>
                <c:pt idx="4">
                  <c:v>May</c:v>
                </c:pt>
                <c:pt idx="5">
                  <c:v>Jun</c:v>
                </c:pt>
                <c:pt idx="6">
                  <c:v>Jul</c:v>
                </c:pt>
                <c:pt idx="7">
                  <c:v>Ago</c:v>
                </c:pt>
                <c:pt idx="8">
                  <c:v>Sep</c:v>
                </c:pt>
                <c:pt idx="9">
                  <c:v>Oct</c:v>
                </c:pt>
                <c:pt idx="10">
                  <c:v>Nov</c:v>
                </c:pt>
                <c:pt idx="11">
                  <c:v>Dic</c:v>
                </c:pt>
              </c:strCache>
            </c:strRef>
          </c:cat>
          <c:val>
            <c:numRef>
              <c:f>IC!$I$4:$I$15</c:f>
              <c:numCache>
                <c:formatCode>0.0</c:formatCode>
                <c:ptCount val="12"/>
                <c:pt idx="0">
                  <c:v>-5.3</c:v>
                </c:pt>
                <c:pt idx="1">
                  <c:v>-2.2999999999999998</c:v>
                </c:pt>
                <c:pt idx="2">
                  <c:v>-13.6</c:v>
                </c:pt>
                <c:pt idx="3">
                  <c:v>-14.9</c:v>
                </c:pt>
                <c:pt idx="4">
                  <c:v>-15.2</c:v>
                </c:pt>
                <c:pt idx="5">
                  <c:v>5.9</c:v>
                </c:pt>
                <c:pt idx="6">
                  <c:v>4.7</c:v>
                </c:pt>
                <c:pt idx="7">
                  <c:v>-10.6</c:v>
                </c:pt>
              </c:numCache>
            </c:numRef>
          </c:val>
          <c:smooth val="1"/>
          <c:extLst>
            <c:ext xmlns:c16="http://schemas.microsoft.com/office/drawing/2014/chart" uri="{C3380CC4-5D6E-409C-BE32-E72D297353CC}">
              <c16:uniqueId val="{00000002-54A9-406F-99F2-22E04CDE25DD}"/>
            </c:ext>
          </c:extLst>
        </c:ser>
        <c:dLbls>
          <c:showLegendKey val="0"/>
          <c:showVal val="0"/>
          <c:showCatName val="0"/>
          <c:showSerName val="0"/>
          <c:showPercent val="0"/>
          <c:showBubbleSize val="0"/>
        </c:dLbls>
        <c:marker val="1"/>
        <c:smooth val="0"/>
        <c:axId val="830313632"/>
        <c:axId val="830314112"/>
        <c:extLst>
          <c:ext xmlns:c15="http://schemas.microsoft.com/office/drawing/2012/chart" uri="{02D57815-91ED-43cb-92C2-25804820EDAC}">
            <c15:filteredLineSeries>
              <c15:ser>
                <c:idx val="1"/>
                <c:order val="1"/>
                <c:tx>
                  <c:strRef>
                    <c:extLst>
                      <c:ext uri="{02D57815-91ED-43cb-92C2-25804820EDAC}">
                        <c15:formulaRef>
                          <c15:sqref>IC!$E$3</c15:sqref>
                        </c15:formulaRef>
                      </c:ext>
                    </c:extLst>
                    <c:strCache>
                      <c:ptCount val="1"/>
                      <c:pt idx="0">
                        <c:v>2020</c:v>
                      </c:pt>
                    </c:strCache>
                  </c:strRef>
                </c:tx>
                <c:spPr>
                  <a:ln w="28575" cap="rnd">
                    <a:solidFill>
                      <a:schemeClr val="bg1">
                        <a:lumMod val="65000"/>
                      </a:schemeClr>
                    </a:solidFill>
                    <a:round/>
                  </a:ln>
                  <a:effectLst/>
                </c:spPr>
                <c:marker>
                  <c:symbol val="square"/>
                  <c:size val="11"/>
                  <c:spPr>
                    <a:solidFill>
                      <a:schemeClr val="bg1">
                        <a:lumMod val="75000"/>
                      </a:schemeClr>
                    </a:solidFill>
                    <a:ln w="38100">
                      <a:solidFill>
                        <a:schemeClr val="bg1">
                          <a:lumMod val="75000"/>
                          <a:alpha val="93000"/>
                        </a:schemeClr>
                      </a:solidFill>
                    </a:ln>
                    <a:effectLst/>
                  </c:spPr>
                </c:marker>
                <c:cat>
                  <c:strRef>
                    <c:extLst>
                      <c:ext uri="{02D57815-91ED-43cb-92C2-25804820EDAC}">
                        <c15:formulaRef>
                          <c15:sqref>IC!$C$4:$C$15</c15:sqref>
                        </c15:formulaRef>
                      </c:ext>
                    </c:extLst>
                    <c:strCache>
                      <c:ptCount val="12"/>
                      <c:pt idx="0">
                        <c:v>Ene</c:v>
                      </c:pt>
                      <c:pt idx="1">
                        <c:v>Feb</c:v>
                      </c:pt>
                      <c:pt idx="2">
                        <c:v>Mar</c:v>
                      </c:pt>
                      <c:pt idx="3">
                        <c:v>Abr</c:v>
                      </c:pt>
                      <c:pt idx="4">
                        <c:v>May</c:v>
                      </c:pt>
                      <c:pt idx="5">
                        <c:v>Jun</c:v>
                      </c:pt>
                      <c:pt idx="6">
                        <c:v>Jul</c:v>
                      </c:pt>
                      <c:pt idx="7">
                        <c:v>Ago</c:v>
                      </c:pt>
                      <c:pt idx="8">
                        <c:v>Sep</c:v>
                      </c:pt>
                      <c:pt idx="9">
                        <c:v>Oct</c:v>
                      </c:pt>
                      <c:pt idx="10">
                        <c:v>Nov</c:v>
                      </c:pt>
                      <c:pt idx="11">
                        <c:v>Dic</c:v>
                      </c:pt>
                    </c:strCache>
                  </c:strRef>
                </c:cat>
                <c:val>
                  <c:numRef>
                    <c:extLst>
                      <c:ext uri="{02D57815-91ED-43cb-92C2-25804820EDAC}">
                        <c15:formulaRef>
                          <c15:sqref>IC!$E$4:$E$15</c15:sqref>
                        </c15:formulaRef>
                      </c:ext>
                    </c:extLst>
                    <c:numCache>
                      <c:formatCode>0.0</c:formatCode>
                      <c:ptCount val="12"/>
                      <c:pt idx="0">
                        <c:v>3.6</c:v>
                      </c:pt>
                      <c:pt idx="1">
                        <c:v>-4.7</c:v>
                      </c:pt>
                      <c:pt idx="2">
                        <c:v>-5.9</c:v>
                      </c:pt>
                      <c:pt idx="3">
                        <c:v>-35.1</c:v>
                      </c:pt>
                      <c:pt idx="4">
                        <c:v>-38</c:v>
                      </c:pt>
                      <c:pt idx="5">
                        <c:v>-30</c:v>
                      </c:pt>
                      <c:pt idx="6">
                        <c:v>-32.6</c:v>
                      </c:pt>
                      <c:pt idx="7">
                        <c:v>-19.399999999999999</c:v>
                      </c:pt>
                      <c:pt idx="8">
                        <c:v>-13.2</c:v>
                      </c:pt>
                      <c:pt idx="9">
                        <c:v>-10.5</c:v>
                      </c:pt>
                      <c:pt idx="10">
                        <c:v>0.7</c:v>
                      </c:pt>
                      <c:pt idx="11">
                        <c:v>3.1</c:v>
                      </c:pt>
                    </c:numCache>
                  </c:numRef>
                </c:val>
                <c:smooth val="1"/>
                <c:extLst>
                  <c:ext xmlns:c16="http://schemas.microsoft.com/office/drawing/2014/chart" uri="{C3380CC4-5D6E-409C-BE32-E72D297353CC}">
                    <c16:uniqueId val="{00000003-54A9-406F-99F2-22E04CDE25DD}"/>
                  </c:ext>
                </c:extLst>
              </c15:ser>
            </c15:filteredLineSeries>
            <c15:filteredLineSeries>
              <c15:ser>
                <c:idx val="2"/>
                <c:order val="2"/>
                <c:tx>
                  <c:strRef>
                    <c:extLst xmlns:c15="http://schemas.microsoft.com/office/drawing/2012/chart">
                      <c:ext xmlns:c15="http://schemas.microsoft.com/office/drawing/2012/chart" uri="{02D57815-91ED-43cb-92C2-25804820EDAC}">
                        <c15:formulaRef>
                          <c15:sqref>IC!$F$3</c15:sqref>
                        </c15:formulaRef>
                      </c:ext>
                    </c:extLst>
                    <c:strCache>
                      <c:ptCount val="1"/>
                      <c:pt idx="0">
                        <c:v>2021</c:v>
                      </c:pt>
                    </c:strCache>
                  </c:strRef>
                </c:tx>
                <c:spPr>
                  <a:ln w="28575" cap="rnd">
                    <a:solidFill>
                      <a:srgbClr val="00B0F0"/>
                    </a:solidFill>
                    <a:round/>
                  </a:ln>
                  <a:effectLst/>
                </c:spPr>
                <c:marker>
                  <c:symbol val="triangle"/>
                  <c:size val="13"/>
                  <c:spPr>
                    <a:solidFill>
                      <a:srgbClr val="00B0F0"/>
                    </a:solidFill>
                    <a:ln w="38100">
                      <a:noFill/>
                    </a:ln>
                    <a:effectLst/>
                  </c:spPr>
                </c:marker>
                <c:cat>
                  <c:strRef>
                    <c:extLst xmlns:c15="http://schemas.microsoft.com/office/drawing/2012/chart">
                      <c:ext xmlns:c15="http://schemas.microsoft.com/office/drawing/2012/chart" uri="{02D57815-91ED-43cb-92C2-25804820EDAC}">
                        <c15:formulaRef>
                          <c15:sqref>IC!$C$4:$C$15</c15:sqref>
                        </c15:formulaRef>
                      </c:ext>
                    </c:extLst>
                    <c:strCache>
                      <c:ptCount val="12"/>
                      <c:pt idx="0">
                        <c:v>Ene</c:v>
                      </c:pt>
                      <c:pt idx="1">
                        <c:v>Feb</c:v>
                      </c:pt>
                      <c:pt idx="2">
                        <c:v>Mar</c:v>
                      </c:pt>
                      <c:pt idx="3">
                        <c:v>Abr</c:v>
                      </c:pt>
                      <c:pt idx="4">
                        <c:v>May</c:v>
                      </c:pt>
                      <c:pt idx="5">
                        <c:v>Jun</c:v>
                      </c:pt>
                      <c:pt idx="6">
                        <c:v>Jul</c:v>
                      </c:pt>
                      <c:pt idx="7">
                        <c:v>Ago</c:v>
                      </c:pt>
                      <c:pt idx="8">
                        <c:v>Sep</c:v>
                      </c:pt>
                      <c:pt idx="9">
                        <c:v>Oct</c:v>
                      </c:pt>
                      <c:pt idx="10">
                        <c:v>Nov</c:v>
                      </c:pt>
                      <c:pt idx="11">
                        <c:v>Dic</c:v>
                      </c:pt>
                    </c:strCache>
                  </c:strRef>
                </c:cat>
                <c:val>
                  <c:numRef>
                    <c:extLst xmlns:c15="http://schemas.microsoft.com/office/drawing/2012/chart">
                      <c:ext xmlns:c15="http://schemas.microsoft.com/office/drawing/2012/chart" uri="{02D57815-91ED-43cb-92C2-25804820EDAC}">
                        <c15:formulaRef>
                          <c15:sqref>IC!$F$4:$F$15</c15:sqref>
                        </c15:formulaRef>
                      </c:ext>
                    </c:extLst>
                    <c:numCache>
                      <c:formatCode>0.0</c:formatCode>
                      <c:ptCount val="12"/>
                      <c:pt idx="0">
                        <c:v>-8.4</c:v>
                      </c:pt>
                      <c:pt idx="1">
                        <c:v>-16.7</c:v>
                      </c:pt>
                      <c:pt idx="2">
                        <c:v>-9.6</c:v>
                      </c:pt>
                      <c:pt idx="3" formatCode="General">
                        <c:v>-29.1</c:v>
                      </c:pt>
                      <c:pt idx="4" formatCode="General">
                        <c:v>-29.6</c:v>
                      </c:pt>
                      <c:pt idx="5" formatCode="General">
                        <c:v>-20.2</c:v>
                      </c:pt>
                      <c:pt idx="6" formatCode="General">
                        <c:v>-9.8000000000000007</c:v>
                      </c:pt>
                      <c:pt idx="7" formatCode="General">
                        <c:v>-8.9</c:v>
                      </c:pt>
                      <c:pt idx="8" formatCode="General">
                        <c:v>1.8</c:v>
                      </c:pt>
                      <c:pt idx="9" formatCode="General">
                        <c:v>-10.5</c:v>
                      </c:pt>
                      <c:pt idx="10" formatCode="General">
                        <c:v>2.2000000000000002</c:v>
                      </c:pt>
                      <c:pt idx="11" formatCode="General">
                        <c:v>-4.8</c:v>
                      </c:pt>
                    </c:numCache>
                  </c:numRef>
                </c:val>
                <c:smooth val="1"/>
                <c:extLst xmlns:c15="http://schemas.microsoft.com/office/drawing/2012/chart">
                  <c:ext xmlns:c16="http://schemas.microsoft.com/office/drawing/2014/chart" uri="{C3380CC4-5D6E-409C-BE32-E72D297353CC}">
                    <c16:uniqueId val="{00000004-54A9-406F-99F2-22E04CDE25DD}"/>
                  </c:ext>
                </c:extLst>
              </c15:ser>
            </c15:filteredLineSeries>
            <c15:filteredLineSeries>
              <c15:ser>
                <c:idx val="3"/>
                <c:order val="3"/>
                <c:tx>
                  <c:strRef>
                    <c:extLst xmlns:c15="http://schemas.microsoft.com/office/drawing/2012/chart">
                      <c:ext xmlns:c15="http://schemas.microsoft.com/office/drawing/2012/chart" uri="{02D57815-91ED-43cb-92C2-25804820EDAC}">
                        <c15:formulaRef>
                          <c15:sqref>IC!$G$3</c15:sqref>
                        </c15:formulaRef>
                      </c:ext>
                    </c:extLst>
                    <c:strCache>
                      <c:ptCount val="1"/>
                      <c:pt idx="0">
                        <c:v>2022</c:v>
                      </c:pt>
                    </c:strCache>
                  </c:strRef>
                </c:tx>
                <c:spPr>
                  <a:ln w="28575" cap="rnd">
                    <a:solidFill>
                      <a:schemeClr val="accent4"/>
                    </a:solidFill>
                    <a:round/>
                  </a:ln>
                  <a:effectLst/>
                </c:spPr>
                <c:marker>
                  <c:symbol val="circle"/>
                  <c:size val="13"/>
                  <c:spPr>
                    <a:solidFill>
                      <a:srgbClr val="FFC000"/>
                    </a:solidFill>
                    <a:ln w="38100">
                      <a:solidFill>
                        <a:srgbClr val="FFC000"/>
                      </a:solidFill>
                    </a:ln>
                    <a:effectLst/>
                  </c:spPr>
                </c:marker>
                <c:cat>
                  <c:strRef>
                    <c:extLst xmlns:c15="http://schemas.microsoft.com/office/drawing/2012/chart">
                      <c:ext xmlns:c15="http://schemas.microsoft.com/office/drawing/2012/chart" uri="{02D57815-91ED-43cb-92C2-25804820EDAC}">
                        <c15:formulaRef>
                          <c15:sqref>IC!$C$4:$C$15</c15:sqref>
                        </c15:formulaRef>
                      </c:ext>
                    </c:extLst>
                    <c:strCache>
                      <c:ptCount val="12"/>
                      <c:pt idx="0">
                        <c:v>Ene</c:v>
                      </c:pt>
                      <c:pt idx="1">
                        <c:v>Feb</c:v>
                      </c:pt>
                      <c:pt idx="2">
                        <c:v>Mar</c:v>
                      </c:pt>
                      <c:pt idx="3">
                        <c:v>Abr</c:v>
                      </c:pt>
                      <c:pt idx="4">
                        <c:v>May</c:v>
                      </c:pt>
                      <c:pt idx="5">
                        <c:v>Jun</c:v>
                      </c:pt>
                      <c:pt idx="6">
                        <c:v>Jul</c:v>
                      </c:pt>
                      <c:pt idx="7">
                        <c:v>Ago</c:v>
                      </c:pt>
                      <c:pt idx="8">
                        <c:v>Sep</c:v>
                      </c:pt>
                      <c:pt idx="9">
                        <c:v>Oct</c:v>
                      </c:pt>
                      <c:pt idx="10">
                        <c:v>Nov</c:v>
                      </c:pt>
                      <c:pt idx="11">
                        <c:v>Dic</c:v>
                      </c:pt>
                    </c:strCache>
                  </c:strRef>
                </c:cat>
                <c:val>
                  <c:numRef>
                    <c:extLst xmlns:c15="http://schemas.microsoft.com/office/drawing/2012/chart">
                      <c:ext xmlns:c15="http://schemas.microsoft.com/office/drawing/2012/chart" uri="{02D57815-91ED-43cb-92C2-25804820EDAC}">
                        <c15:formulaRef>
                          <c15:sqref>IC!$G$4:$G$15</c15:sqref>
                        </c15:formulaRef>
                      </c:ext>
                    </c:extLst>
                    <c:numCache>
                      <c:formatCode>0.0</c:formatCode>
                      <c:ptCount val="12"/>
                      <c:pt idx="0">
                        <c:v>0.7</c:v>
                      </c:pt>
                      <c:pt idx="1">
                        <c:v>-9.5</c:v>
                      </c:pt>
                      <c:pt idx="2">
                        <c:v>-6.4</c:v>
                      </c:pt>
                      <c:pt idx="3">
                        <c:v>-14.6</c:v>
                      </c:pt>
                      <c:pt idx="4">
                        <c:v>-20.3</c:v>
                      </c:pt>
                      <c:pt idx="5">
                        <c:v>7</c:v>
                      </c:pt>
                      <c:pt idx="6">
                        <c:v>7.6</c:v>
                      </c:pt>
                      <c:pt idx="7">
                        <c:v>8.9</c:v>
                      </c:pt>
                      <c:pt idx="8">
                        <c:v>12.7</c:v>
                      </c:pt>
                      <c:pt idx="9">
                        <c:v>-7.2</c:v>
                      </c:pt>
                      <c:pt idx="10">
                        <c:v>-15.6</c:v>
                      </c:pt>
                      <c:pt idx="11">
                        <c:v>-1.9</c:v>
                      </c:pt>
                    </c:numCache>
                  </c:numRef>
                </c:val>
                <c:smooth val="1"/>
                <c:extLst xmlns:c15="http://schemas.microsoft.com/office/drawing/2012/chart">
                  <c:ext xmlns:c16="http://schemas.microsoft.com/office/drawing/2014/chart" uri="{C3380CC4-5D6E-409C-BE32-E72D297353CC}">
                    <c16:uniqueId val="{00000005-54A9-406F-99F2-22E04CDE25DD}"/>
                  </c:ext>
                </c:extLst>
              </c15:ser>
            </c15:filteredLineSeries>
          </c:ext>
        </c:extLst>
      </c:lineChart>
      <c:catAx>
        <c:axId val="830313632"/>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ITC Kabel" panose="02000503000000000000" pitchFamily="50" charset="0"/>
                <a:ea typeface="+mn-ea"/>
                <a:cs typeface="+mn-cs"/>
              </a:defRPr>
            </a:pPr>
            <a:endParaRPr lang="es-CO"/>
          </a:p>
        </c:txPr>
        <c:crossAx val="830314112"/>
        <c:crosses val="autoZero"/>
        <c:auto val="1"/>
        <c:lblAlgn val="ctr"/>
        <c:lblOffset val="100"/>
        <c:noMultiLvlLbl val="0"/>
      </c:catAx>
      <c:valAx>
        <c:axId val="830314112"/>
        <c:scaling>
          <c:orientation val="minMax"/>
          <c:max val="15"/>
          <c:min val="-30"/>
        </c:scaling>
        <c:delete val="0"/>
        <c:axPos val="l"/>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ITC Kabel" panose="02000503000000000000" pitchFamily="50" charset="0"/>
                <a:ea typeface="+mn-ea"/>
                <a:cs typeface="+mn-cs"/>
              </a:defRPr>
            </a:pPr>
            <a:endParaRPr lang="es-CO"/>
          </a:p>
        </c:txPr>
        <c:crossAx val="830313632"/>
        <c:crosses val="autoZero"/>
        <c:crossBetween val="between"/>
        <c:majorUnit val="10"/>
      </c:valAx>
      <c:spPr>
        <a:noFill/>
        <a:ln>
          <a:noFill/>
        </a:ln>
        <a:effectLst/>
      </c:spPr>
    </c:plotArea>
    <c:legend>
      <c:legendPos val="b"/>
      <c:layout>
        <c:manualLayout>
          <c:xMode val="edge"/>
          <c:yMode val="edge"/>
          <c:x val="0.31597032273000436"/>
          <c:y val="0.81032499668326341"/>
          <c:w val="0.36960830341004164"/>
          <c:h val="7.7758692484735062E-2"/>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ITC Kabel" panose="02000503000000000000" pitchFamily="50" charset="0"/>
              <a:ea typeface="+mn-ea"/>
              <a:cs typeface="+mn-cs"/>
            </a:defRPr>
          </a:pPr>
          <a:endParaRPr lang="es-CO"/>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a:solidFill>
            <a:schemeClr val="tx1">
              <a:lumMod val="65000"/>
              <a:lumOff val="35000"/>
            </a:schemeClr>
          </a:solidFill>
          <a:latin typeface="ITC Kabel" panose="02000503000000000000" pitchFamily="50" charset="0"/>
        </a:defRPr>
      </a:pPr>
      <a:endParaRPr lang="es-CO"/>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withinLinear" id="14">
  <a:schemeClr val="accent1"/>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7.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8.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9.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7.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8.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0.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4.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5.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6.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7C7DEE4-B3DA-D840-AC05-F25A05A1817E}" type="doc">
      <dgm:prSet loTypeId="urn:microsoft.com/office/officeart/2005/8/layout/list1" loCatId="" qsTypeId="urn:microsoft.com/office/officeart/2005/8/quickstyle/simple1" qsCatId="simple" csTypeId="urn:microsoft.com/office/officeart/2005/8/colors/accent1_2" csCatId="accent1" phldr="1"/>
      <dgm:spPr/>
      <dgm:t>
        <a:bodyPr/>
        <a:lstStyle/>
        <a:p>
          <a:endParaRPr lang="es-MX"/>
        </a:p>
      </dgm:t>
    </dgm:pt>
    <dgm:pt modelId="{941883C9-5DCE-BF41-A18B-74D4BD819015}">
      <dgm:prSet phldrT="[Texto]" custT="1"/>
      <dgm:spPr/>
      <dgm:t>
        <a:bodyPr/>
        <a:lstStyle/>
        <a:p>
          <a:pPr>
            <a:buAutoNum type="arabicPeriod"/>
          </a:pPr>
          <a:r>
            <a:rPr lang="es-CO" sz="1800" b="1" dirty="0">
              <a:solidFill>
                <a:schemeClr val="bg1"/>
              </a:solidFill>
              <a:latin typeface="ITC Kabel"/>
              <a:ea typeface="+mj-ea"/>
              <a:cs typeface="+mj-cs"/>
            </a:rPr>
            <a:t>La economía de Barranquilla y el Atlántico fue la que más creció en el periodo 2019-2024</a:t>
          </a:r>
          <a:r>
            <a:rPr lang="es-CO" sz="1800" dirty="0">
              <a:solidFill>
                <a:schemeClr val="bg1"/>
              </a:solidFill>
              <a:latin typeface="ITC Kabel"/>
              <a:ea typeface="+mj-ea"/>
              <a:cs typeface="+mj-cs"/>
            </a:rPr>
            <a:t>.</a:t>
          </a:r>
          <a:endParaRPr lang="es-MX" sz="1800" dirty="0">
            <a:solidFill>
              <a:schemeClr val="bg1"/>
            </a:solidFill>
          </a:endParaRPr>
        </a:p>
      </dgm:t>
    </dgm:pt>
    <dgm:pt modelId="{F535AC92-327B-6541-9339-AFC77F74FCC0}" type="parTrans" cxnId="{18375987-37DB-4E49-B5D0-D6BC1B748D1A}">
      <dgm:prSet/>
      <dgm:spPr/>
      <dgm:t>
        <a:bodyPr/>
        <a:lstStyle/>
        <a:p>
          <a:endParaRPr lang="es-MX"/>
        </a:p>
      </dgm:t>
    </dgm:pt>
    <dgm:pt modelId="{6E36C4F1-B861-2B46-84F5-9226A8D70AD6}" type="sibTrans" cxnId="{18375987-37DB-4E49-B5D0-D6BC1B748D1A}">
      <dgm:prSet/>
      <dgm:spPr/>
      <dgm:t>
        <a:bodyPr/>
        <a:lstStyle/>
        <a:p>
          <a:endParaRPr lang="es-MX"/>
        </a:p>
      </dgm:t>
    </dgm:pt>
    <dgm:pt modelId="{C9BBB526-DCB9-0243-BCF2-91CDEAC72146}">
      <dgm:prSet custT="1"/>
      <dgm:spPr>
        <a:solidFill>
          <a:schemeClr val="bg1">
            <a:lumMod val="75000"/>
          </a:schemeClr>
        </a:solidFill>
      </dgm:spPr>
      <dgm:t>
        <a:bodyPr/>
        <a:lstStyle/>
        <a:p>
          <a:r>
            <a:rPr lang="es-CO" sz="1500" b="1" dirty="0">
              <a:solidFill>
                <a:schemeClr val="tx1">
                  <a:lumMod val="65000"/>
                  <a:lumOff val="35000"/>
                </a:schemeClr>
              </a:solidFill>
              <a:latin typeface="ITC Kabel"/>
              <a:ea typeface="+mj-ea"/>
              <a:cs typeface="+mj-cs"/>
            </a:rPr>
            <a:t>El consumo de los hogares ha disminuido significativamente.</a:t>
          </a:r>
          <a:r>
            <a:rPr lang="es-CO" sz="1500" dirty="0">
              <a:solidFill>
                <a:schemeClr val="tx1">
                  <a:lumMod val="65000"/>
                  <a:lumOff val="35000"/>
                </a:schemeClr>
              </a:solidFill>
              <a:latin typeface="ITC Kabel"/>
              <a:ea typeface="+mj-ea"/>
              <a:cs typeface="+mj-cs"/>
            </a:rPr>
            <a:t> </a:t>
          </a:r>
        </a:p>
      </dgm:t>
    </dgm:pt>
    <dgm:pt modelId="{2BBE688E-C8C0-B049-87C8-0A2E7D8D4794}" type="parTrans" cxnId="{DC7EB17D-5398-B442-8380-47CAE773D8DB}">
      <dgm:prSet/>
      <dgm:spPr/>
      <dgm:t>
        <a:bodyPr/>
        <a:lstStyle/>
        <a:p>
          <a:endParaRPr lang="es-MX"/>
        </a:p>
      </dgm:t>
    </dgm:pt>
    <dgm:pt modelId="{AFD64BA7-39D5-5845-B6B8-DF5687615EF8}" type="sibTrans" cxnId="{DC7EB17D-5398-B442-8380-47CAE773D8DB}">
      <dgm:prSet/>
      <dgm:spPr/>
      <dgm:t>
        <a:bodyPr/>
        <a:lstStyle/>
        <a:p>
          <a:endParaRPr lang="es-MX"/>
        </a:p>
      </dgm:t>
    </dgm:pt>
    <dgm:pt modelId="{9F091310-2E5F-6845-8A67-C40B85DD3387}">
      <dgm:prSet custT="1"/>
      <dgm:spPr>
        <a:solidFill>
          <a:schemeClr val="bg1">
            <a:lumMod val="75000"/>
          </a:schemeClr>
        </a:solidFill>
      </dgm:spPr>
      <dgm:t>
        <a:bodyPr/>
        <a:lstStyle/>
        <a:p>
          <a:r>
            <a:rPr lang="es-CO" sz="1500" dirty="0">
              <a:solidFill>
                <a:schemeClr val="tx1">
                  <a:lumMod val="65000"/>
                  <a:lumOff val="35000"/>
                </a:schemeClr>
              </a:solidFill>
              <a:latin typeface="ITC Kabel"/>
              <a:ea typeface="+mj-ea"/>
              <a:cs typeface="+mj-cs"/>
            </a:rPr>
            <a:t>A pesar de la desaceleración que estamos viviendo, </a:t>
          </a:r>
          <a:r>
            <a:rPr lang="es-CO" sz="1500" b="1" dirty="0">
              <a:solidFill>
                <a:schemeClr val="tx1">
                  <a:lumMod val="65000"/>
                  <a:lumOff val="35000"/>
                </a:schemeClr>
              </a:solidFill>
              <a:latin typeface="ITC Kabel"/>
              <a:ea typeface="+mj-ea"/>
              <a:cs typeface="+mj-cs"/>
            </a:rPr>
            <a:t>las empresas del Atlántico siguen siendo resilientes y optimistas sobre el futuro. Si hay confianza, habrá reactivación.</a:t>
          </a:r>
          <a:endParaRPr lang="es-ES" sz="1500" dirty="0">
            <a:solidFill>
              <a:schemeClr val="tx1">
                <a:lumMod val="65000"/>
                <a:lumOff val="35000"/>
              </a:schemeClr>
            </a:solidFill>
            <a:latin typeface="ITC Kabel"/>
          </a:endParaRPr>
        </a:p>
      </dgm:t>
    </dgm:pt>
    <dgm:pt modelId="{5F09309D-3AE7-D84D-AD03-54208DC2D2BD}" type="parTrans" cxnId="{8288591A-CC71-E542-86E5-587CD3757DF0}">
      <dgm:prSet/>
      <dgm:spPr/>
      <dgm:t>
        <a:bodyPr/>
        <a:lstStyle/>
        <a:p>
          <a:endParaRPr lang="es-MX"/>
        </a:p>
      </dgm:t>
    </dgm:pt>
    <dgm:pt modelId="{DB79144A-317F-364A-83E6-DF1368C8F037}" type="sibTrans" cxnId="{8288591A-CC71-E542-86E5-587CD3757DF0}">
      <dgm:prSet/>
      <dgm:spPr/>
      <dgm:t>
        <a:bodyPr/>
        <a:lstStyle/>
        <a:p>
          <a:endParaRPr lang="es-MX"/>
        </a:p>
      </dgm:t>
    </dgm:pt>
    <dgm:pt modelId="{B3A2D2CA-B65F-BB4F-AA9A-8FCD2D15BCAA}" type="pres">
      <dgm:prSet presAssocID="{07C7DEE4-B3DA-D840-AC05-F25A05A1817E}" presName="linear" presStyleCnt="0">
        <dgm:presLayoutVars>
          <dgm:dir/>
          <dgm:animLvl val="lvl"/>
          <dgm:resizeHandles val="exact"/>
        </dgm:presLayoutVars>
      </dgm:prSet>
      <dgm:spPr/>
    </dgm:pt>
    <dgm:pt modelId="{964354D4-79D0-F748-99C3-8F269046BBDF}" type="pres">
      <dgm:prSet presAssocID="{941883C9-5DCE-BF41-A18B-74D4BD819015}" presName="parentLin" presStyleCnt="0"/>
      <dgm:spPr/>
    </dgm:pt>
    <dgm:pt modelId="{B8A8DEB4-5447-DC48-9EED-5C8AD9E28477}" type="pres">
      <dgm:prSet presAssocID="{941883C9-5DCE-BF41-A18B-74D4BD819015}" presName="parentLeftMargin" presStyleLbl="node1" presStyleIdx="0" presStyleCnt="3"/>
      <dgm:spPr/>
    </dgm:pt>
    <dgm:pt modelId="{467773CC-A2BF-5049-A97B-4FFCB1147AC0}" type="pres">
      <dgm:prSet presAssocID="{941883C9-5DCE-BF41-A18B-74D4BD819015}" presName="parentText" presStyleLbl="node1" presStyleIdx="0" presStyleCnt="3">
        <dgm:presLayoutVars>
          <dgm:chMax val="0"/>
          <dgm:bulletEnabled val="1"/>
        </dgm:presLayoutVars>
      </dgm:prSet>
      <dgm:spPr/>
    </dgm:pt>
    <dgm:pt modelId="{07D31F04-3C16-7C4B-A0FC-841533A0D972}" type="pres">
      <dgm:prSet presAssocID="{941883C9-5DCE-BF41-A18B-74D4BD819015}" presName="negativeSpace" presStyleCnt="0"/>
      <dgm:spPr/>
    </dgm:pt>
    <dgm:pt modelId="{F941445B-3E03-7C44-874E-28699928B574}" type="pres">
      <dgm:prSet presAssocID="{941883C9-5DCE-BF41-A18B-74D4BD819015}" presName="childText" presStyleLbl="conFgAcc1" presStyleIdx="0" presStyleCnt="3">
        <dgm:presLayoutVars>
          <dgm:bulletEnabled val="1"/>
        </dgm:presLayoutVars>
      </dgm:prSet>
      <dgm:spPr/>
    </dgm:pt>
    <dgm:pt modelId="{AAA01307-025D-F24B-8934-74F5D9810748}" type="pres">
      <dgm:prSet presAssocID="{6E36C4F1-B861-2B46-84F5-9226A8D70AD6}" presName="spaceBetweenRectangles" presStyleCnt="0"/>
      <dgm:spPr/>
    </dgm:pt>
    <dgm:pt modelId="{38A57F45-D9FA-CF48-997A-52C5879D5F89}" type="pres">
      <dgm:prSet presAssocID="{C9BBB526-DCB9-0243-BCF2-91CDEAC72146}" presName="parentLin" presStyleCnt="0"/>
      <dgm:spPr/>
    </dgm:pt>
    <dgm:pt modelId="{932CEE49-9BA4-664A-A8C2-D924509923D4}" type="pres">
      <dgm:prSet presAssocID="{C9BBB526-DCB9-0243-BCF2-91CDEAC72146}" presName="parentLeftMargin" presStyleLbl="node1" presStyleIdx="0" presStyleCnt="3"/>
      <dgm:spPr/>
    </dgm:pt>
    <dgm:pt modelId="{E5BEC22C-0652-C445-BAF1-CBBA883997E5}" type="pres">
      <dgm:prSet presAssocID="{C9BBB526-DCB9-0243-BCF2-91CDEAC72146}" presName="parentText" presStyleLbl="node1" presStyleIdx="1" presStyleCnt="3">
        <dgm:presLayoutVars>
          <dgm:chMax val="0"/>
          <dgm:bulletEnabled val="1"/>
        </dgm:presLayoutVars>
      </dgm:prSet>
      <dgm:spPr/>
    </dgm:pt>
    <dgm:pt modelId="{C1F29CA5-1EFD-564B-AED6-4022D7C80C23}" type="pres">
      <dgm:prSet presAssocID="{C9BBB526-DCB9-0243-BCF2-91CDEAC72146}" presName="negativeSpace" presStyleCnt="0"/>
      <dgm:spPr/>
    </dgm:pt>
    <dgm:pt modelId="{D0A96462-AF6C-7040-8D70-304EF5C4A1F1}" type="pres">
      <dgm:prSet presAssocID="{C9BBB526-DCB9-0243-BCF2-91CDEAC72146}" presName="childText" presStyleLbl="conFgAcc1" presStyleIdx="1" presStyleCnt="3">
        <dgm:presLayoutVars>
          <dgm:bulletEnabled val="1"/>
        </dgm:presLayoutVars>
      </dgm:prSet>
      <dgm:spPr/>
    </dgm:pt>
    <dgm:pt modelId="{07B3A36B-60E7-644C-83ED-F013C6B2BBCC}" type="pres">
      <dgm:prSet presAssocID="{AFD64BA7-39D5-5845-B6B8-DF5687615EF8}" presName="spaceBetweenRectangles" presStyleCnt="0"/>
      <dgm:spPr/>
    </dgm:pt>
    <dgm:pt modelId="{6AB6D9D1-D966-0B41-AE56-CC1B4ED86645}" type="pres">
      <dgm:prSet presAssocID="{9F091310-2E5F-6845-8A67-C40B85DD3387}" presName="parentLin" presStyleCnt="0"/>
      <dgm:spPr/>
    </dgm:pt>
    <dgm:pt modelId="{7B800BF0-C09D-3142-9067-44CBBBF26BD3}" type="pres">
      <dgm:prSet presAssocID="{9F091310-2E5F-6845-8A67-C40B85DD3387}" presName="parentLeftMargin" presStyleLbl="node1" presStyleIdx="1" presStyleCnt="3"/>
      <dgm:spPr/>
    </dgm:pt>
    <dgm:pt modelId="{79315C4F-6A10-484C-89F0-FA81D875897C}" type="pres">
      <dgm:prSet presAssocID="{9F091310-2E5F-6845-8A67-C40B85DD3387}" presName="parentText" presStyleLbl="node1" presStyleIdx="2" presStyleCnt="3">
        <dgm:presLayoutVars>
          <dgm:chMax val="0"/>
          <dgm:bulletEnabled val="1"/>
        </dgm:presLayoutVars>
      </dgm:prSet>
      <dgm:spPr/>
    </dgm:pt>
    <dgm:pt modelId="{27AEC47D-E372-F045-A3F1-555166AC40CB}" type="pres">
      <dgm:prSet presAssocID="{9F091310-2E5F-6845-8A67-C40B85DD3387}" presName="negativeSpace" presStyleCnt="0"/>
      <dgm:spPr/>
    </dgm:pt>
    <dgm:pt modelId="{1957AFED-8406-824E-AE86-48E360146DAA}" type="pres">
      <dgm:prSet presAssocID="{9F091310-2E5F-6845-8A67-C40B85DD3387}" presName="childText" presStyleLbl="conFgAcc1" presStyleIdx="2" presStyleCnt="3">
        <dgm:presLayoutVars>
          <dgm:bulletEnabled val="1"/>
        </dgm:presLayoutVars>
      </dgm:prSet>
      <dgm:spPr/>
    </dgm:pt>
  </dgm:ptLst>
  <dgm:cxnLst>
    <dgm:cxn modelId="{2E343C10-82F7-1D47-B0DF-D366D1C0B138}" type="presOf" srcId="{9F091310-2E5F-6845-8A67-C40B85DD3387}" destId="{7B800BF0-C09D-3142-9067-44CBBBF26BD3}" srcOrd="0" destOrd="0" presId="urn:microsoft.com/office/officeart/2005/8/layout/list1"/>
    <dgm:cxn modelId="{8288591A-CC71-E542-86E5-587CD3757DF0}" srcId="{07C7DEE4-B3DA-D840-AC05-F25A05A1817E}" destId="{9F091310-2E5F-6845-8A67-C40B85DD3387}" srcOrd="2" destOrd="0" parTransId="{5F09309D-3AE7-D84D-AD03-54208DC2D2BD}" sibTransId="{DB79144A-317F-364A-83E6-DF1368C8F037}"/>
    <dgm:cxn modelId="{69521D78-D511-904C-81CB-3100BB9B319C}" type="presOf" srcId="{07C7DEE4-B3DA-D840-AC05-F25A05A1817E}" destId="{B3A2D2CA-B65F-BB4F-AA9A-8FCD2D15BCAA}" srcOrd="0" destOrd="0" presId="urn:microsoft.com/office/officeart/2005/8/layout/list1"/>
    <dgm:cxn modelId="{DC7EB17D-5398-B442-8380-47CAE773D8DB}" srcId="{07C7DEE4-B3DA-D840-AC05-F25A05A1817E}" destId="{C9BBB526-DCB9-0243-BCF2-91CDEAC72146}" srcOrd="1" destOrd="0" parTransId="{2BBE688E-C8C0-B049-87C8-0A2E7D8D4794}" sibTransId="{AFD64BA7-39D5-5845-B6B8-DF5687615EF8}"/>
    <dgm:cxn modelId="{18375987-37DB-4E49-B5D0-D6BC1B748D1A}" srcId="{07C7DEE4-B3DA-D840-AC05-F25A05A1817E}" destId="{941883C9-5DCE-BF41-A18B-74D4BD819015}" srcOrd="0" destOrd="0" parTransId="{F535AC92-327B-6541-9339-AFC77F74FCC0}" sibTransId="{6E36C4F1-B861-2B46-84F5-9226A8D70AD6}"/>
    <dgm:cxn modelId="{9E5F08B2-A3F5-1E4F-80B6-6DB32AE23037}" type="presOf" srcId="{C9BBB526-DCB9-0243-BCF2-91CDEAC72146}" destId="{E5BEC22C-0652-C445-BAF1-CBBA883997E5}" srcOrd="1" destOrd="0" presId="urn:microsoft.com/office/officeart/2005/8/layout/list1"/>
    <dgm:cxn modelId="{B915CAC0-13E8-0F40-A62F-971175DDE32F}" type="presOf" srcId="{9F091310-2E5F-6845-8A67-C40B85DD3387}" destId="{79315C4F-6A10-484C-89F0-FA81D875897C}" srcOrd="1" destOrd="0" presId="urn:microsoft.com/office/officeart/2005/8/layout/list1"/>
    <dgm:cxn modelId="{52E0C9E5-C28F-EC44-8509-9F0F0A981F3A}" type="presOf" srcId="{941883C9-5DCE-BF41-A18B-74D4BD819015}" destId="{B8A8DEB4-5447-DC48-9EED-5C8AD9E28477}" srcOrd="0" destOrd="0" presId="urn:microsoft.com/office/officeart/2005/8/layout/list1"/>
    <dgm:cxn modelId="{1B21DCE8-392C-494F-A9F6-1634A9B17DFC}" type="presOf" srcId="{C9BBB526-DCB9-0243-BCF2-91CDEAC72146}" destId="{932CEE49-9BA4-664A-A8C2-D924509923D4}" srcOrd="0" destOrd="0" presId="urn:microsoft.com/office/officeart/2005/8/layout/list1"/>
    <dgm:cxn modelId="{2435A4F2-836A-BF46-9C40-749C66650C2A}" type="presOf" srcId="{941883C9-5DCE-BF41-A18B-74D4BD819015}" destId="{467773CC-A2BF-5049-A97B-4FFCB1147AC0}" srcOrd="1" destOrd="0" presId="urn:microsoft.com/office/officeart/2005/8/layout/list1"/>
    <dgm:cxn modelId="{EC9D52C7-4687-6548-A367-E68FA373D707}" type="presParOf" srcId="{B3A2D2CA-B65F-BB4F-AA9A-8FCD2D15BCAA}" destId="{964354D4-79D0-F748-99C3-8F269046BBDF}" srcOrd="0" destOrd="0" presId="urn:microsoft.com/office/officeart/2005/8/layout/list1"/>
    <dgm:cxn modelId="{238CE7A9-494A-3245-BB38-E1DB6731D65C}" type="presParOf" srcId="{964354D4-79D0-F748-99C3-8F269046BBDF}" destId="{B8A8DEB4-5447-DC48-9EED-5C8AD9E28477}" srcOrd="0" destOrd="0" presId="urn:microsoft.com/office/officeart/2005/8/layout/list1"/>
    <dgm:cxn modelId="{3867B312-B631-5145-96E2-647CF7DAB444}" type="presParOf" srcId="{964354D4-79D0-F748-99C3-8F269046BBDF}" destId="{467773CC-A2BF-5049-A97B-4FFCB1147AC0}" srcOrd="1" destOrd="0" presId="urn:microsoft.com/office/officeart/2005/8/layout/list1"/>
    <dgm:cxn modelId="{459A6AF7-1F4C-2842-B770-33D12251B50A}" type="presParOf" srcId="{B3A2D2CA-B65F-BB4F-AA9A-8FCD2D15BCAA}" destId="{07D31F04-3C16-7C4B-A0FC-841533A0D972}" srcOrd="1" destOrd="0" presId="urn:microsoft.com/office/officeart/2005/8/layout/list1"/>
    <dgm:cxn modelId="{90F93F0E-3035-E244-AF6F-4AAC6C8D6E25}" type="presParOf" srcId="{B3A2D2CA-B65F-BB4F-AA9A-8FCD2D15BCAA}" destId="{F941445B-3E03-7C44-874E-28699928B574}" srcOrd="2" destOrd="0" presId="urn:microsoft.com/office/officeart/2005/8/layout/list1"/>
    <dgm:cxn modelId="{0016D5DB-0650-7949-92E4-8CB6CF1F5D2E}" type="presParOf" srcId="{B3A2D2CA-B65F-BB4F-AA9A-8FCD2D15BCAA}" destId="{AAA01307-025D-F24B-8934-74F5D9810748}" srcOrd="3" destOrd="0" presId="urn:microsoft.com/office/officeart/2005/8/layout/list1"/>
    <dgm:cxn modelId="{DA87CB5D-45B9-A74C-BB7A-C1FD1004ED8E}" type="presParOf" srcId="{B3A2D2CA-B65F-BB4F-AA9A-8FCD2D15BCAA}" destId="{38A57F45-D9FA-CF48-997A-52C5879D5F89}" srcOrd="4" destOrd="0" presId="urn:microsoft.com/office/officeart/2005/8/layout/list1"/>
    <dgm:cxn modelId="{4FD9F387-6246-A94C-9025-BCFB8E250554}" type="presParOf" srcId="{38A57F45-D9FA-CF48-997A-52C5879D5F89}" destId="{932CEE49-9BA4-664A-A8C2-D924509923D4}" srcOrd="0" destOrd="0" presId="urn:microsoft.com/office/officeart/2005/8/layout/list1"/>
    <dgm:cxn modelId="{5160CA59-A86A-674D-874C-E8F8E7BF12B3}" type="presParOf" srcId="{38A57F45-D9FA-CF48-997A-52C5879D5F89}" destId="{E5BEC22C-0652-C445-BAF1-CBBA883997E5}" srcOrd="1" destOrd="0" presId="urn:microsoft.com/office/officeart/2005/8/layout/list1"/>
    <dgm:cxn modelId="{27C0AF9E-FB8B-B246-AA2D-6BD2F91F7BA0}" type="presParOf" srcId="{B3A2D2CA-B65F-BB4F-AA9A-8FCD2D15BCAA}" destId="{C1F29CA5-1EFD-564B-AED6-4022D7C80C23}" srcOrd="5" destOrd="0" presId="urn:microsoft.com/office/officeart/2005/8/layout/list1"/>
    <dgm:cxn modelId="{AEFFD2EA-811A-0E49-A7C5-8F131CCB3596}" type="presParOf" srcId="{B3A2D2CA-B65F-BB4F-AA9A-8FCD2D15BCAA}" destId="{D0A96462-AF6C-7040-8D70-304EF5C4A1F1}" srcOrd="6" destOrd="0" presId="urn:microsoft.com/office/officeart/2005/8/layout/list1"/>
    <dgm:cxn modelId="{0752CE2F-BAF5-8C43-8590-3FA7F609B53B}" type="presParOf" srcId="{B3A2D2CA-B65F-BB4F-AA9A-8FCD2D15BCAA}" destId="{07B3A36B-60E7-644C-83ED-F013C6B2BBCC}" srcOrd="7" destOrd="0" presId="urn:microsoft.com/office/officeart/2005/8/layout/list1"/>
    <dgm:cxn modelId="{C96D66E7-0908-3B43-B2BA-6C291DBA0D57}" type="presParOf" srcId="{B3A2D2CA-B65F-BB4F-AA9A-8FCD2D15BCAA}" destId="{6AB6D9D1-D966-0B41-AE56-CC1B4ED86645}" srcOrd="8" destOrd="0" presId="urn:microsoft.com/office/officeart/2005/8/layout/list1"/>
    <dgm:cxn modelId="{3E92F8FB-B62E-E748-9C43-EF52D30928FD}" type="presParOf" srcId="{6AB6D9D1-D966-0B41-AE56-CC1B4ED86645}" destId="{7B800BF0-C09D-3142-9067-44CBBBF26BD3}" srcOrd="0" destOrd="0" presId="urn:microsoft.com/office/officeart/2005/8/layout/list1"/>
    <dgm:cxn modelId="{E3CB2DB2-7012-AE4D-AF9F-81A821BC6230}" type="presParOf" srcId="{6AB6D9D1-D966-0B41-AE56-CC1B4ED86645}" destId="{79315C4F-6A10-484C-89F0-FA81D875897C}" srcOrd="1" destOrd="0" presId="urn:microsoft.com/office/officeart/2005/8/layout/list1"/>
    <dgm:cxn modelId="{C8B8F75C-F822-E345-AC02-8BA544A9C2CB}" type="presParOf" srcId="{B3A2D2CA-B65F-BB4F-AA9A-8FCD2D15BCAA}" destId="{27AEC47D-E372-F045-A3F1-555166AC40CB}" srcOrd="9" destOrd="0" presId="urn:microsoft.com/office/officeart/2005/8/layout/list1"/>
    <dgm:cxn modelId="{D2855DDC-37F8-634F-80BA-68CD554F788A}" type="presParOf" srcId="{B3A2D2CA-B65F-BB4F-AA9A-8FCD2D15BCAA}" destId="{1957AFED-8406-824E-AE86-48E360146DAA}" srcOrd="10"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7C7DEE4-B3DA-D840-AC05-F25A05A1817E}" type="doc">
      <dgm:prSet loTypeId="urn:microsoft.com/office/officeart/2005/8/layout/list1" loCatId="" qsTypeId="urn:microsoft.com/office/officeart/2005/8/quickstyle/simple1" qsCatId="simple" csTypeId="urn:microsoft.com/office/officeart/2005/8/colors/accent1_2" csCatId="accent1" phldr="1"/>
      <dgm:spPr/>
      <dgm:t>
        <a:bodyPr/>
        <a:lstStyle/>
        <a:p>
          <a:endParaRPr lang="es-MX"/>
        </a:p>
      </dgm:t>
    </dgm:pt>
    <dgm:pt modelId="{941883C9-5DCE-BF41-A18B-74D4BD819015}">
      <dgm:prSet phldrT="[Texto]" custT="1"/>
      <dgm:spPr>
        <a:solidFill>
          <a:schemeClr val="bg1">
            <a:lumMod val="75000"/>
          </a:schemeClr>
        </a:solidFill>
      </dgm:spPr>
      <dgm:t>
        <a:bodyPr/>
        <a:lstStyle/>
        <a:p>
          <a:pPr>
            <a:buAutoNum type="arabicPeriod"/>
          </a:pPr>
          <a:r>
            <a:rPr lang="es-CO" sz="1500" b="1" dirty="0">
              <a:solidFill>
                <a:schemeClr val="tx1">
                  <a:lumMod val="65000"/>
                  <a:lumOff val="35000"/>
                </a:schemeClr>
              </a:solidFill>
              <a:latin typeface="ITC Kabel"/>
              <a:ea typeface="+mj-ea"/>
              <a:cs typeface="+mj-cs"/>
            </a:rPr>
            <a:t>La economía de Barranquilla y el Atlántico fue la que más creció en el periodo 2019-2024</a:t>
          </a:r>
          <a:r>
            <a:rPr lang="es-CO" sz="1500" dirty="0">
              <a:solidFill>
                <a:schemeClr val="tx1">
                  <a:lumMod val="65000"/>
                  <a:lumOff val="35000"/>
                </a:schemeClr>
              </a:solidFill>
              <a:latin typeface="ITC Kabel"/>
              <a:ea typeface="+mj-ea"/>
              <a:cs typeface="+mj-cs"/>
            </a:rPr>
            <a:t>.</a:t>
          </a:r>
          <a:endParaRPr lang="es-MX" sz="1500" dirty="0">
            <a:solidFill>
              <a:schemeClr val="tx1">
                <a:lumMod val="65000"/>
                <a:lumOff val="35000"/>
              </a:schemeClr>
            </a:solidFill>
          </a:endParaRPr>
        </a:p>
      </dgm:t>
    </dgm:pt>
    <dgm:pt modelId="{F535AC92-327B-6541-9339-AFC77F74FCC0}" type="parTrans" cxnId="{18375987-37DB-4E49-B5D0-D6BC1B748D1A}">
      <dgm:prSet/>
      <dgm:spPr/>
      <dgm:t>
        <a:bodyPr/>
        <a:lstStyle/>
        <a:p>
          <a:endParaRPr lang="es-MX"/>
        </a:p>
      </dgm:t>
    </dgm:pt>
    <dgm:pt modelId="{6E36C4F1-B861-2B46-84F5-9226A8D70AD6}" type="sibTrans" cxnId="{18375987-37DB-4E49-B5D0-D6BC1B748D1A}">
      <dgm:prSet/>
      <dgm:spPr/>
      <dgm:t>
        <a:bodyPr/>
        <a:lstStyle/>
        <a:p>
          <a:endParaRPr lang="es-MX"/>
        </a:p>
      </dgm:t>
    </dgm:pt>
    <dgm:pt modelId="{C9BBB526-DCB9-0243-BCF2-91CDEAC72146}">
      <dgm:prSet custT="1"/>
      <dgm:spPr>
        <a:solidFill>
          <a:srgbClr val="275889"/>
        </a:solidFill>
      </dgm:spPr>
      <dgm:t>
        <a:bodyPr/>
        <a:lstStyle/>
        <a:p>
          <a:r>
            <a:rPr lang="es-CO" sz="1800" b="1" dirty="0">
              <a:solidFill>
                <a:schemeClr val="bg1"/>
              </a:solidFill>
              <a:latin typeface="ITC Kabel"/>
              <a:ea typeface="+mj-ea"/>
              <a:cs typeface="+mj-cs"/>
            </a:rPr>
            <a:t>El consumo de los hogares ha disminuido significativamente.</a:t>
          </a:r>
          <a:r>
            <a:rPr lang="es-CO" sz="1800" dirty="0">
              <a:solidFill>
                <a:schemeClr val="bg1"/>
              </a:solidFill>
              <a:latin typeface="ITC Kabel"/>
              <a:ea typeface="+mj-ea"/>
              <a:cs typeface="+mj-cs"/>
            </a:rPr>
            <a:t> </a:t>
          </a:r>
        </a:p>
      </dgm:t>
    </dgm:pt>
    <dgm:pt modelId="{2BBE688E-C8C0-B049-87C8-0A2E7D8D4794}" type="parTrans" cxnId="{DC7EB17D-5398-B442-8380-47CAE773D8DB}">
      <dgm:prSet/>
      <dgm:spPr/>
      <dgm:t>
        <a:bodyPr/>
        <a:lstStyle/>
        <a:p>
          <a:endParaRPr lang="es-MX"/>
        </a:p>
      </dgm:t>
    </dgm:pt>
    <dgm:pt modelId="{AFD64BA7-39D5-5845-B6B8-DF5687615EF8}" type="sibTrans" cxnId="{DC7EB17D-5398-B442-8380-47CAE773D8DB}">
      <dgm:prSet/>
      <dgm:spPr/>
      <dgm:t>
        <a:bodyPr/>
        <a:lstStyle/>
        <a:p>
          <a:endParaRPr lang="es-MX"/>
        </a:p>
      </dgm:t>
    </dgm:pt>
    <dgm:pt modelId="{9F091310-2E5F-6845-8A67-C40B85DD3387}">
      <dgm:prSet custT="1"/>
      <dgm:spPr>
        <a:solidFill>
          <a:schemeClr val="bg1">
            <a:lumMod val="75000"/>
          </a:schemeClr>
        </a:solidFill>
      </dgm:spPr>
      <dgm:t>
        <a:bodyPr/>
        <a:lstStyle/>
        <a:p>
          <a:r>
            <a:rPr lang="es-CO" sz="1500" dirty="0">
              <a:solidFill>
                <a:schemeClr val="tx1">
                  <a:lumMod val="65000"/>
                  <a:lumOff val="35000"/>
                </a:schemeClr>
              </a:solidFill>
              <a:latin typeface="ITC Kabel"/>
              <a:ea typeface="+mj-ea"/>
              <a:cs typeface="+mj-cs"/>
            </a:rPr>
            <a:t>A pesar de la desaceleración que estamos viviendo, </a:t>
          </a:r>
          <a:r>
            <a:rPr lang="es-CO" sz="1500" b="1" dirty="0">
              <a:solidFill>
                <a:schemeClr val="tx1">
                  <a:lumMod val="65000"/>
                  <a:lumOff val="35000"/>
                </a:schemeClr>
              </a:solidFill>
              <a:latin typeface="ITC Kabel"/>
              <a:ea typeface="+mj-ea"/>
              <a:cs typeface="+mj-cs"/>
            </a:rPr>
            <a:t>las empresas del Atlántico siguen siendo resilientes y optimistas sobre el futuro. Si hay confianza, habrá reactivación.</a:t>
          </a:r>
          <a:endParaRPr lang="es-ES" sz="1500" dirty="0">
            <a:solidFill>
              <a:schemeClr val="tx1">
                <a:lumMod val="65000"/>
                <a:lumOff val="35000"/>
              </a:schemeClr>
            </a:solidFill>
            <a:latin typeface="ITC Kabel"/>
          </a:endParaRPr>
        </a:p>
      </dgm:t>
    </dgm:pt>
    <dgm:pt modelId="{5F09309D-3AE7-D84D-AD03-54208DC2D2BD}" type="parTrans" cxnId="{8288591A-CC71-E542-86E5-587CD3757DF0}">
      <dgm:prSet/>
      <dgm:spPr/>
      <dgm:t>
        <a:bodyPr/>
        <a:lstStyle/>
        <a:p>
          <a:endParaRPr lang="es-MX"/>
        </a:p>
      </dgm:t>
    </dgm:pt>
    <dgm:pt modelId="{DB79144A-317F-364A-83E6-DF1368C8F037}" type="sibTrans" cxnId="{8288591A-CC71-E542-86E5-587CD3757DF0}">
      <dgm:prSet/>
      <dgm:spPr/>
      <dgm:t>
        <a:bodyPr/>
        <a:lstStyle/>
        <a:p>
          <a:endParaRPr lang="es-MX"/>
        </a:p>
      </dgm:t>
    </dgm:pt>
    <dgm:pt modelId="{B3A2D2CA-B65F-BB4F-AA9A-8FCD2D15BCAA}" type="pres">
      <dgm:prSet presAssocID="{07C7DEE4-B3DA-D840-AC05-F25A05A1817E}" presName="linear" presStyleCnt="0">
        <dgm:presLayoutVars>
          <dgm:dir/>
          <dgm:animLvl val="lvl"/>
          <dgm:resizeHandles val="exact"/>
        </dgm:presLayoutVars>
      </dgm:prSet>
      <dgm:spPr/>
    </dgm:pt>
    <dgm:pt modelId="{964354D4-79D0-F748-99C3-8F269046BBDF}" type="pres">
      <dgm:prSet presAssocID="{941883C9-5DCE-BF41-A18B-74D4BD819015}" presName="parentLin" presStyleCnt="0"/>
      <dgm:spPr/>
    </dgm:pt>
    <dgm:pt modelId="{B8A8DEB4-5447-DC48-9EED-5C8AD9E28477}" type="pres">
      <dgm:prSet presAssocID="{941883C9-5DCE-BF41-A18B-74D4BD819015}" presName="parentLeftMargin" presStyleLbl="node1" presStyleIdx="0" presStyleCnt="3"/>
      <dgm:spPr/>
    </dgm:pt>
    <dgm:pt modelId="{467773CC-A2BF-5049-A97B-4FFCB1147AC0}" type="pres">
      <dgm:prSet presAssocID="{941883C9-5DCE-BF41-A18B-74D4BD819015}" presName="parentText" presStyleLbl="node1" presStyleIdx="0" presStyleCnt="3">
        <dgm:presLayoutVars>
          <dgm:chMax val="0"/>
          <dgm:bulletEnabled val="1"/>
        </dgm:presLayoutVars>
      </dgm:prSet>
      <dgm:spPr/>
    </dgm:pt>
    <dgm:pt modelId="{07D31F04-3C16-7C4B-A0FC-841533A0D972}" type="pres">
      <dgm:prSet presAssocID="{941883C9-5DCE-BF41-A18B-74D4BD819015}" presName="negativeSpace" presStyleCnt="0"/>
      <dgm:spPr/>
    </dgm:pt>
    <dgm:pt modelId="{F941445B-3E03-7C44-874E-28699928B574}" type="pres">
      <dgm:prSet presAssocID="{941883C9-5DCE-BF41-A18B-74D4BD819015}" presName="childText" presStyleLbl="conFgAcc1" presStyleIdx="0" presStyleCnt="3">
        <dgm:presLayoutVars>
          <dgm:bulletEnabled val="1"/>
        </dgm:presLayoutVars>
      </dgm:prSet>
      <dgm:spPr/>
    </dgm:pt>
    <dgm:pt modelId="{AAA01307-025D-F24B-8934-74F5D9810748}" type="pres">
      <dgm:prSet presAssocID="{6E36C4F1-B861-2B46-84F5-9226A8D70AD6}" presName="spaceBetweenRectangles" presStyleCnt="0"/>
      <dgm:spPr/>
    </dgm:pt>
    <dgm:pt modelId="{38A57F45-D9FA-CF48-997A-52C5879D5F89}" type="pres">
      <dgm:prSet presAssocID="{C9BBB526-DCB9-0243-BCF2-91CDEAC72146}" presName="parentLin" presStyleCnt="0"/>
      <dgm:spPr/>
    </dgm:pt>
    <dgm:pt modelId="{932CEE49-9BA4-664A-A8C2-D924509923D4}" type="pres">
      <dgm:prSet presAssocID="{C9BBB526-DCB9-0243-BCF2-91CDEAC72146}" presName="parentLeftMargin" presStyleLbl="node1" presStyleIdx="0" presStyleCnt="3"/>
      <dgm:spPr/>
    </dgm:pt>
    <dgm:pt modelId="{E5BEC22C-0652-C445-BAF1-CBBA883997E5}" type="pres">
      <dgm:prSet presAssocID="{C9BBB526-DCB9-0243-BCF2-91CDEAC72146}" presName="parentText" presStyleLbl="node1" presStyleIdx="1" presStyleCnt="3">
        <dgm:presLayoutVars>
          <dgm:chMax val="0"/>
          <dgm:bulletEnabled val="1"/>
        </dgm:presLayoutVars>
      </dgm:prSet>
      <dgm:spPr/>
    </dgm:pt>
    <dgm:pt modelId="{C1F29CA5-1EFD-564B-AED6-4022D7C80C23}" type="pres">
      <dgm:prSet presAssocID="{C9BBB526-DCB9-0243-BCF2-91CDEAC72146}" presName="negativeSpace" presStyleCnt="0"/>
      <dgm:spPr/>
    </dgm:pt>
    <dgm:pt modelId="{D0A96462-AF6C-7040-8D70-304EF5C4A1F1}" type="pres">
      <dgm:prSet presAssocID="{C9BBB526-DCB9-0243-BCF2-91CDEAC72146}" presName="childText" presStyleLbl="conFgAcc1" presStyleIdx="1" presStyleCnt="3">
        <dgm:presLayoutVars>
          <dgm:bulletEnabled val="1"/>
        </dgm:presLayoutVars>
      </dgm:prSet>
      <dgm:spPr/>
    </dgm:pt>
    <dgm:pt modelId="{07B3A36B-60E7-644C-83ED-F013C6B2BBCC}" type="pres">
      <dgm:prSet presAssocID="{AFD64BA7-39D5-5845-B6B8-DF5687615EF8}" presName="spaceBetweenRectangles" presStyleCnt="0"/>
      <dgm:spPr/>
    </dgm:pt>
    <dgm:pt modelId="{6AB6D9D1-D966-0B41-AE56-CC1B4ED86645}" type="pres">
      <dgm:prSet presAssocID="{9F091310-2E5F-6845-8A67-C40B85DD3387}" presName="parentLin" presStyleCnt="0"/>
      <dgm:spPr/>
    </dgm:pt>
    <dgm:pt modelId="{7B800BF0-C09D-3142-9067-44CBBBF26BD3}" type="pres">
      <dgm:prSet presAssocID="{9F091310-2E5F-6845-8A67-C40B85DD3387}" presName="parentLeftMargin" presStyleLbl="node1" presStyleIdx="1" presStyleCnt="3"/>
      <dgm:spPr/>
    </dgm:pt>
    <dgm:pt modelId="{79315C4F-6A10-484C-89F0-FA81D875897C}" type="pres">
      <dgm:prSet presAssocID="{9F091310-2E5F-6845-8A67-C40B85DD3387}" presName="parentText" presStyleLbl="node1" presStyleIdx="2" presStyleCnt="3">
        <dgm:presLayoutVars>
          <dgm:chMax val="0"/>
          <dgm:bulletEnabled val="1"/>
        </dgm:presLayoutVars>
      </dgm:prSet>
      <dgm:spPr/>
    </dgm:pt>
    <dgm:pt modelId="{27AEC47D-E372-F045-A3F1-555166AC40CB}" type="pres">
      <dgm:prSet presAssocID="{9F091310-2E5F-6845-8A67-C40B85DD3387}" presName="negativeSpace" presStyleCnt="0"/>
      <dgm:spPr/>
    </dgm:pt>
    <dgm:pt modelId="{1957AFED-8406-824E-AE86-48E360146DAA}" type="pres">
      <dgm:prSet presAssocID="{9F091310-2E5F-6845-8A67-C40B85DD3387}" presName="childText" presStyleLbl="conFgAcc1" presStyleIdx="2" presStyleCnt="3">
        <dgm:presLayoutVars>
          <dgm:bulletEnabled val="1"/>
        </dgm:presLayoutVars>
      </dgm:prSet>
      <dgm:spPr/>
    </dgm:pt>
  </dgm:ptLst>
  <dgm:cxnLst>
    <dgm:cxn modelId="{2E343C10-82F7-1D47-B0DF-D366D1C0B138}" type="presOf" srcId="{9F091310-2E5F-6845-8A67-C40B85DD3387}" destId="{7B800BF0-C09D-3142-9067-44CBBBF26BD3}" srcOrd="0" destOrd="0" presId="urn:microsoft.com/office/officeart/2005/8/layout/list1"/>
    <dgm:cxn modelId="{8288591A-CC71-E542-86E5-587CD3757DF0}" srcId="{07C7DEE4-B3DA-D840-AC05-F25A05A1817E}" destId="{9F091310-2E5F-6845-8A67-C40B85DD3387}" srcOrd="2" destOrd="0" parTransId="{5F09309D-3AE7-D84D-AD03-54208DC2D2BD}" sibTransId="{DB79144A-317F-364A-83E6-DF1368C8F037}"/>
    <dgm:cxn modelId="{69521D78-D511-904C-81CB-3100BB9B319C}" type="presOf" srcId="{07C7DEE4-B3DA-D840-AC05-F25A05A1817E}" destId="{B3A2D2CA-B65F-BB4F-AA9A-8FCD2D15BCAA}" srcOrd="0" destOrd="0" presId="urn:microsoft.com/office/officeart/2005/8/layout/list1"/>
    <dgm:cxn modelId="{DC7EB17D-5398-B442-8380-47CAE773D8DB}" srcId="{07C7DEE4-B3DA-D840-AC05-F25A05A1817E}" destId="{C9BBB526-DCB9-0243-BCF2-91CDEAC72146}" srcOrd="1" destOrd="0" parTransId="{2BBE688E-C8C0-B049-87C8-0A2E7D8D4794}" sibTransId="{AFD64BA7-39D5-5845-B6B8-DF5687615EF8}"/>
    <dgm:cxn modelId="{18375987-37DB-4E49-B5D0-D6BC1B748D1A}" srcId="{07C7DEE4-B3DA-D840-AC05-F25A05A1817E}" destId="{941883C9-5DCE-BF41-A18B-74D4BD819015}" srcOrd="0" destOrd="0" parTransId="{F535AC92-327B-6541-9339-AFC77F74FCC0}" sibTransId="{6E36C4F1-B861-2B46-84F5-9226A8D70AD6}"/>
    <dgm:cxn modelId="{9E5F08B2-A3F5-1E4F-80B6-6DB32AE23037}" type="presOf" srcId="{C9BBB526-DCB9-0243-BCF2-91CDEAC72146}" destId="{E5BEC22C-0652-C445-BAF1-CBBA883997E5}" srcOrd="1" destOrd="0" presId="urn:microsoft.com/office/officeart/2005/8/layout/list1"/>
    <dgm:cxn modelId="{B915CAC0-13E8-0F40-A62F-971175DDE32F}" type="presOf" srcId="{9F091310-2E5F-6845-8A67-C40B85DD3387}" destId="{79315C4F-6A10-484C-89F0-FA81D875897C}" srcOrd="1" destOrd="0" presId="urn:microsoft.com/office/officeart/2005/8/layout/list1"/>
    <dgm:cxn modelId="{52E0C9E5-C28F-EC44-8509-9F0F0A981F3A}" type="presOf" srcId="{941883C9-5DCE-BF41-A18B-74D4BD819015}" destId="{B8A8DEB4-5447-DC48-9EED-5C8AD9E28477}" srcOrd="0" destOrd="0" presId="urn:microsoft.com/office/officeart/2005/8/layout/list1"/>
    <dgm:cxn modelId="{1B21DCE8-392C-494F-A9F6-1634A9B17DFC}" type="presOf" srcId="{C9BBB526-DCB9-0243-BCF2-91CDEAC72146}" destId="{932CEE49-9BA4-664A-A8C2-D924509923D4}" srcOrd="0" destOrd="0" presId="urn:microsoft.com/office/officeart/2005/8/layout/list1"/>
    <dgm:cxn modelId="{2435A4F2-836A-BF46-9C40-749C66650C2A}" type="presOf" srcId="{941883C9-5DCE-BF41-A18B-74D4BD819015}" destId="{467773CC-A2BF-5049-A97B-4FFCB1147AC0}" srcOrd="1" destOrd="0" presId="urn:microsoft.com/office/officeart/2005/8/layout/list1"/>
    <dgm:cxn modelId="{EC9D52C7-4687-6548-A367-E68FA373D707}" type="presParOf" srcId="{B3A2D2CA-B65F-BB4F-AA9A-8FCD2D15BCAA}" destId="{964354D4-79D0-F748-99C3-8F269046BBDF}" srcOrd="0" destOrd="0" presId="urn:microsoft.com/office/officeart/2005/8/layout/list1"/>
    <dgm:cxn modelId="{238CE7A9-494A-3245-BB38-E1DB6731D65C}" type="presParOf" srcId="{964354D4-79D0-F748-99C3-8F269046BBDF}" destId="{B8A8DEB4-5447-DC48-9EED-5C8AD9E28477}" srcOrd="0" destOrd="0" presId="urn:microsoft.com/office/officeart/2005/8/layout/list1"/>
    <dgm:cxn modelId="{3867B312-B631-5145-96E2-647CF7DAB444}" type="presParOf" srcId="{964354D4-79D0-F748-99C3-8F269046BBDF}" destId="{467773CC-A2BF-5049-A97B-4FFCB1147AC0}" srcOrd="1" destOrd="0" presId="urn:microsoft.com/office/officeart/2005/8/layout/list1"/>
    <dgm:cxn modelId="{459A6AF7-1F4C-2842-B770-33D12251B50A}" type="presParOf" srcId="{B3A2D2CA-B65F-BB4F-AA9A-8FCD2D15BCAA}" destId="{07D31F04-3C16-7C4B-A0FC-841533A0D972}" srcOrd="1" destOrd="0" presId="urn:microsoft.com/office/officeart/2005/8/layout/list1"/>
    <dgm:cxn modelId="{90F93F0E-3035-E244-AF6F-4AAC6C8D6E25}" type="presParOf" srcId="{B3A2D2CA-B65F-BB4F-AA9A-8FCD2D15BCAA}" destId="{F941445B-3E03-7C44-874E-28699928B574}" srcOrd="2" destOrd="0" presId="urn:microsoft.com/office/officeart/2005/8/layout/list1"/>
    <dgm:cxn modelId="{0016D5DB-0650-7949-92E4-8CB6CF1F5D2E}" type="presParOf" srcId="{B3A2D2CA-B65F-BB4F-AA9A-8FCD2D15BCAA}" destId="{AAA01307-025D-F24B-8934-74F5D9810748}" srcOrd="3" destOrd="0" presId="urn:microsoft.com/office/officeart/2005/8/layout/list1"/>
    <dgm:cxn modelId="{DA87CB5D-45B9-A74C-BB7A-C1FD1004ED8E}" type="presParOf" srcId="{B3A2D2CA-B65F-BB4F-AA9A-8FCD2D15BCAA}" destId="{38A57F45-D9FA-CF48-997A-52C5879D5F89}" srcOrd="4" destOrd="0" presId="urn:microsoft.com/office/officeart/2005/8/layout/list1"/>
    <dgm:cxn modelId="{4FD9F387-6246-A94C-9025-BCFB8E250554}" type="presParOf" srcId="{38A57F45-D9FA-CF48-997A-52C5879D5F89}" destId="{932CEE49-9BA4-664A-A8C2-D924509923D4}" srcOrd="0" destOrd="0" presId="urn:microsoft.com/office/officeart/2005/8/layout/list1"/>
    <dgm:cxn modelId="{5160CA59-A86A-674D-874C-E8F8E7BF12B3}" type="presParOf" srcId="{38A57F45-D9FA-CF48-997A-52C5879D5F89}" destId="{E5BEC22C-0652-C445-BAF1-CBBA883997E5}" srcOrd="1" destOrd="0" presId="urn:microsoft.com/office/officeart/2005/8/layout/list1"/>
    <dgm:cxn modelId="{27C0AF9E-FB8B-B246-AA2D-6BD2F91F7BA0}" type="presParOf" srcId="{B3A2D2CA-B65F-BB4F-AA9A-8FCD2D15BCAA}" destId="{C1F29CA5-1EFD-564B-AED6-4022D7C80C23}" srcOrd="5" destOrd="0" presId="urn:microsoft.com/office/officeart/2005/8/layout/list1"/>
    <dgm:cxn modelId="{AEFFD2EA-811A-0E49-A7C5-8F131CCB3596}" type="presParOf" srcId="{B3A2D2CA-B65F-BB4F-AA9A-8FCD2D15BCAA}" destId="{D0A96462-AF6C-7040-8D70-304EF5C4A1F1}" srcOrd="6" destOrd="0" presId="urn:microsoft.com/office/officeart/2005/8/layout/list1"/>
    <dgm:cxn modelId="{0752CE2F-BAF5-8C43-8590-3FA7F609B53B}" type="presParOf" srcId="{B3A2D2CA-B65F-BB4F-AA9A-8FCD2D15BCAA}" destId="{07B3A36B-60E7-644C-83ED-F013C6B2BBCC}" srcOrd="7" destOrd="0" presId="urn:microsoft.com/office/officeart/2005/8/layout/list1"/>
    <dgm:cxn modelId="{C96D66E7-0908-3B43-B2BA-6C291DBA0D57}" type="presParOf" srcId="{B3A2D2CA-B65F-BB4F-AA9A-8FCD2D15BCAA}" destId="{6AB6D9D1-D966-0B41-AE56-CC1B4ED86645}" srcOrd="8" destOrd="0" presId="urn:microsoft.com/office/officeart/2005/8/layout/list1"/>
    <dgm:cxn modelId="{3E92F8FB-B62E-E748-9C43-EF52D30928FD}" type="presParOf" srcId="{6AB6D9D1-D966-0B41-AE56-CC1B4ED86645}" destId="{7B800BF0-C09D-3142-9067-44CBBBF26BD3}" srcOrd="0" destOrd="0" presId="urn:microsoft.com/office/officeart/2005/8/layout/list1"/>
    <dgm:cxn modelId="{E3CB2DB2-7012-AE4D-AF9F-81A821BC6230}" type="presParOf" srcId="{6AB6D9D1-D966-0B41-AE56-CC1B4ED86645}" destId="{79315C4F-6A10-484C-89F0-FA81D875897C}" srcOrd="1" destOrd="0" presId="urn:microsoft.com/office/officeart/2005/8/layout/list1"/>
    <dgm:cxn modelId="{C8B8F75C-F822-E345-AC02-8BA544A9C2CB}" type="presParOf" srcId="{B3A2D2CA-B65F-BB4F-AA9A-8FCD2D15BCAA}" destId="{27AEC47D-E372-F045-A3F1-555166AC40CB}" srcOrd="9" destOrd="0" presId="urn:microsoft.com/office/officeart/2005/8/layout/list1"/>
    <dgm:cxn modelId="{D2855DDC-37F8-634F-80BA-68CD554F788A}" type="presParOf" srcId="{B3A2D2CA-B65F-BB4F-AA9A-8FCD2D15BCAA}" destId="{1957AFED-8406-824E-AE86-48E360146DAA}" srcOrd="10"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7C7DEE4-B3DA-D840-AC05-F25A05A1817E}" type="doc">
      <dgm:prSet loTypeId="urn:microsoft.com/office/officeart/2005/8/layout/list1" loCatId="" qsTypeId="urn:microsoft.com/office/officeart/2005/8/quickstyle/simple1" qsCatId="simple" csTypeId="urn:microsoft.com/office/officeart/2005/8/colors/accent1_2" csCatId="accent1" phldr="1"/>
      <dgm:spPr/>
      <dgm:t>
        <a:bodyPr/>
        <a:lstStyle/>
        <a:p>
          <a:endParaRPr lang="es-MX"/>
        </a:p>
      </dgm:t>
    </dgm:pt>
    <dgm:pt modelId="{941883C9-5DCE-BF41-A18B-74D4BD819015}">
      <dgm:prSet phldrT="[Texto]" custT="1"/>
      <dgm:spPr>
        <a:solidFill>
          <a:schemeClr val="bg1">
            <a:lumMod val="75000"/>
          </a:schemeClr>
        </a:solidFill>
      </dgm:spPr>
      <dgm:t>
        <a:bodyPr/>
        <a:lstStyle/>
        <a:p>
          <a:pPr>
            <a:buAutoNum type="arabicPeriod"/>
          </a:pPr>
          <a:r>
            <a:rPr lang="es-CO" sz="1500" b="1" dirty="0">
              <a:solidFill>
                <a:schemeClr val="bg1">
                  <a:lumMod val="50000"/>
                </a:schemeClr>
              </a:solidFill>
              <a:latin typeface="ITC Kabel"/>
              <a:ea typeface="+mj-ea"/>
              <a:cs typeface="+mj-cs"/>
            </a:rPr>
            <a:t>La economía de Barranquilla y el Atlántico fue la que más creció en el periodo 2019-2024</a:t>
          </a:r>
          <a:r>
            <a:rPr lang="es-CO" sz="1500" dirty="0">
              <a:solidFill>
                <a:schemeClr val="bg1">
                  <a:lumMod val="50000"/>
                </a:schemeClr>
              </a:solidFill>
              <a:latin typeface="ITC Kabel"/>
              <a:ea typeface="+mj-ea"/>
              <a:cs typeface="+mj-cs"/>
            </a:rPr>
            <a:t>.</a:t>
          </a:r>
          <a:endParaRPr lang="es-MX" sz="1500" dirty="0">
            <a:solidFill>
              <a:schemeClr val="bg1">
                <a:lumMod val="50000"/>
              </a:schemeClr>
            </a:solidFill>
          </a:endParaRPr>
        </a:p>
      </dgm:t>
    </dgm:pt>
    <dgm:pt modelId="{F535AC92-327B-6541-9339-AFC77F74FCC0}" type="parTrans" cxnId="{18375987-37DB-4E49-B5D0-D6BC1B748D1A}">
      <dgm:prSet/>
      <dgm:spPr/>
      <dgm:t>
        <a:bodyPr/>
        <a:lstStyle/>
        <a:p>
          <a:endParaRPr lang="es-MX"/>
        </a:p>
      </dgm:t>
    </dgm:pt>
    <dgm:pt modelId="{6E36C4F1-B861-2B46-84F5-9226A8D70AD6}" type="sibTrans" cxnId="{18375987-37DB-4E49-B5D0-D6BC1B748D1A}">
      <dgm:prSet/>
      <dgm:spPr/>
      <dgm:t>
        <a:bodyPr/>
        <a:lstStyle/>
        <a:p>
          <a:endParaRPr lang="es-MX"/>
        </a:p>
      </dgm:t>
    </dgm:pt>
    <dgm:pt modelId="{C9BBB526-DCB9-0243-BCF2-91CDEAC72146}">
      <dgm:prSet custT="1"/>
      <dgm:spPr>
        <a:solidFill>
          <a:schemeClr val="bg1">
            <a:lumMod val="75000"/>
          </a:schemeClr>
        </a:solidFill>
      </dgm:spPr>
      <dgm:t>
        <a:bodyPr/>
        <a:lstStyle/>
        <a:p>
          <a:r>
            <a:rPr lang="es-CO" sz="1500" b="1" dirty="0">
              <a:solidFill>
                <a:schemeClr val="bg1">
                  <a:lumMod val="50000"/>
                </a:schemeClr>
              </a:solidFill>
              <a:latin typeface="ITC Kabel"/>
              <a:ea typeface="+mj-ea"/>
              <a:cs typeface="+mj-cs"/>
            </a:rPr>
            <a:t>El consumo de los hogares ha disminuido significativamente.</a:t>
          </a:r>
          <a:r>
            <a:rPr lang="es-CO" sz="1500" dirty="0">
              <a:solidFill>
                <a:schemeClr val="bg1">
                  <a:lumMod val="50000"/>
                </a:schemeClr>
              </a:solidFill>
              <a:latin typeface="ITC Kabel"/>
              <a:ea typeface="+mj-ea"/>
              <a:cs typeface="+mj-cs"/>
            </a:rPr>
            <a:t> </a:t>
          </a:r>
        </a:p>
      </dgm:t>
    </dgm:pt>
    <dgm:pt modelId="{2BBE688E-C8C0-B049-87C8-0A2E7D8D4794}" type="parTrans" cxnId="{DC7EB17D-5398-B442-8380-47CAE773D8DB}">
      <dgm:prSet/>
      <dgm:spPr/>
      <dgm:t>
        <a:bodyPr/>
        <a:lstStyle/>
        <a:p>
          <a:endParaRPr lang="es-MX"/>
        </a:p>
      </dgm:t>
    </dgm:pt>
    <dgm:pt modelId="{AFD64BA7-39D5-5845-B6B8-DF5687615EF8}" type="sibTrans" cxnId="{DC7EB17D-5398-B442-8380-47CAE773D8DB}">
      <dgm:prSet/>
      <dgm:spPr/>
      <dgm:t>
        <a:bodyPr/>
        <a:lstStyle/>
        <a:p>
          <a:endParaRPr lang="es-MX"/>
        </a:p>
      </dgm:t>
    </dgm:pt>
    <dgm:pt modelId="{9F091310-2E5F-6845-8A67-C40B85DD3387}">
      <dgm:prSet custT="1"/>
      <dgm:spPr>
        <a:solidFill>
          <a:srgbClr val="275889"/>
        </a:solidFill>
      </dgm:spPr>
      <dgm:t>
        <a:bodyPr/>
        <a:lstStyle/>
        <a:p>
          <a:r>
            <a:rPr lang="es-CO" sz="1800" dirty="0">
              <a:solidFill>
                <a:schemeClr val="bg1"/>
              </a:solidFill>
              <a:latin typeface="ITC Kabel"/>
              <a:ea typeface="+mj-ea"/>
              <a:cs typeface="+mj-cs"/>
            </a:rPr>
            <a:t>A pesar de la desaceleración que estamos viviendo, </a:t>
          </a:r>
          <a:r>
            <a:rPr lang="es-CO" sz="1800" b="1" dirty="0">
              <a:solidFill>
                <a:schemeClr val="bg1"/>
              </a:solidFill>
              <a:latin typeface="ITC Kabel"/>
              <a:ea typeface="+mj-ea"/>
              <a:cs typeface="+mj-cs"/>
            </a:rPr>
            <a:t>las empresas del Atlántico siguen siendo resilientes y optimistas sobre el futuro. </a:t>
          </a:r>
          <a:endParaRPr lang="es-ES" sz="1800" dirty="0">
            <a:solidFill>
              <a:schemeClr val="bg1"/>
            </a:solidFill>
            <a:latin typeface="ITC Kabel"/>
          </a:endParaRPr>
        </a:p>
      </dgm:t>
    </dgm:pt>
    <dgm:pt modelId="{5F09309D-3AE7-D84D-AD03-54208DC2D2BD}" type="parTrans" cxnId="{8288591A-CC71-E542-86E5-587CD3757DF0}">
      <dgm:prSet/>
      <dgm:spPr/>
      <dgm:t>
        <a:bodyPr/>
        <a:lstStyle/>
        <a:p>
          <a:endParaRPr lang="es-MX"/>
        </a:p>
      </dgm:t>
    </dgm:pt>
    <dgm:pt modelId="{DB79144A-317F-364A-83E6-DF1368C8F037}" type="sibTrans" cxnId="{8288591A-CC71-E542-86E5-587CD3757DF0}">
      <dgm:prSet/>
      <dgm:spPr/>
      <dgm:t>
        <a:bodyPr/>
        <a:lstStyle/>
        <a:p>
          <a:endParaRPr lang="es-MX"/>
        </a:p>
      </dgm:t>
    </dgm:pt>
    <dgm:pt modelId="{B3A2D2CA-B65F-BB4F-AA9A-8FCD2D15BCAA}" type="pres">
      <dgm:prSet presAssocID="{07C7DEE4-B3DA-D840-AC05-F25A05A1817E}" presName="linear" presStyleCnt="0">
        <dgm:presLayoutVars>
          <dgm:dir/>
          <dgm:animLvl val="lvl"/>
          <dgm:resizeHandles val="exact"/>
        </dgm:presLayoutVars>
      </dgm:prSet>
      <dgm:spPr/>
    </dgm:pt>
    <dgm:pt modelId="{964354D4-79D0-F748-99C3-8F269046BBDF}" type="pres">
      <dgm:prSet presAssocID="{941883C9-5DCE-BF41-A18B-74D4BD819015}" presName="parentLin" presStyleCnt="0"/>
      <dgm:spPr/>
    </dgm:pt>
    <dgm:pt modelId="{B8A8DEB4-5447-DC48-9EED-5C8AD9E28477}" type="pres">
      <dgm:prSet presAssocID="{941883C9-5DCE-BF41-A18B-74D4BD819015}" presName="parentLeftMargin" presStyleLbl="node1" presStyleIdx="0" presStyleCnt="3"/>
      <dgm:spPr/>
    </dgm:pt>
    <dgm:pt modelId="{467773CC-A2BF-5049-A97B-4FFCB1147AC0}" type="pres">
      <dgm:prSet presAssocID="{941883C9-5DCE-BF41-A18B-74D4BD819015}" presName="parentText" presStyleLbl="node1" presStyleIdx="0" presStyleCnt="3">
        <dgm:presLayoutVars>
          <dgm:chMax val="0"/>
          <dgm:bulletEnabled val="1"/>
        </dgm:presLayoutVars>
      </dgm:prSet>
      <dgm:spPr/>
    </dgm:pt>
    <dgm:pt modelId="{07D31F04-3C16-7C4B-A0FC-841533A0D972}" type="pres">
      <dgm:prSet presAssocID="{941883C9-5DCE-BF41-A18B-74D4BD819015}" presName="negativeSpace" presStyleCnt="0"/>
      <dgm:spPr/>
    </dgm:pt>
    <dgm:pt modelId="{F941445B-3E03-7C44-874E-28699928B574}" type="pres">
      <dgm:prSet presAssocID="{941883C9-5DCE-BF41-A18B-74D4BD819015}" presName="childText" presStyleLbl="conFgAcc1" presStyleIdx="0" presStyleCnt="3">
        <dgm:presLayoutVars>
          <dgm:bulletEnabled val="1"/>
        </dgm:presLayoutVars>
      </dgm:prSet>
      <dgm:spPr/>
    </dgm:pt>
    <dgm:pt modelId="{AAA01307-025D-F24B-8934-74F5D9810748}" type="pres">
      <dgm:prSet presAssocID="{6E36C4F1-B861-2B46-84F5-9226A8D70AD6}" presName="spaceBetweenRectangles" presStyleCnt="0"/>
      <dgm:spPr/>
    </dgm:pt>
    <dgm:pt modelId="{38A57F45-D9FA-CF48-997A-52C5879D5F89}" type="pres">
      <dgm:prSet presAssocID="{C9BBB526-DCB9-0243-BCF2-91CDEAC72146}" presName="parentLin" presStyleCnt="0"/>
      <dgm:spPr/>
    </dgm:pt>
    <dgm:pt modelId="{932CEE49-9BA4-664A-A8C2-D924509923D4}" type="pres">
      <dgm:prSet presAssocID="{C9BBB526-DCB9-0243-BCF2-91CDEAC72146}" presName="parentLeftMargin" presStyleLbl="node1" presStyleIdx="0" presStyleCnt="3"/>
      <dgm:spPr/>
    </dgm:pt>
    <dgm:pt modelId="{E5BEC22C-0652-C445-BAF1-CBBA883997E5}" type="pres">
      <dgm:prSet presAssocID="{C9BBB526-DCB9-0243-BCF2-91CDEAC72146}" presName="parentText" presStyleLbl="node1" presStyleIdx="1" presStyleCnt="3">
        <dgm:presLayoutVars>
          <dgm:chMax val="0"/>
          <dgm:bulletEnabled val="1"/>
        </dgm:presLayoutVars>
      </dgm:prSet>
      <dgm:spPr/>
    </dgm:pt>
    <dgm:pt modelId="{C1F29CA5-1EFD-564B-AED6-4022D7C80C23}" type="pres">
      <dgm:prSet presAssocID="{C9BBB526-DCB9-0243-BCF2-91CDEAC72146}" presName="negativeSpace" presStyleCnt="0"/>
      <dgm:spPr/>
    </dgm:pt>
    <dgm:pt modelId="{D0A96462-AF6C-7040-8D70-304EF5C4A1F1}" type="pres">
      <dgm:prSet presAssocID="{C9BBB526-DCB9-0243-BCF2-91CDEAC72146}" presName="childText" presStyleLbl="conFgAcc1" presStyleIdx="1" presStyleCnt="3">
        <dgm:presLayoutVars>
          <dgm:bulletEnabled val="1"/>
        </dgm:presLayoutVars>
      </dgm:prSet>
      <dgm:spPr/>
    </dgm:pt>
    <dgm:pt modelId="{07B3A36B-60E7-644C-83ED-F013C6B2BBCC}" type="pres">
      <dgm:prSet presAssocID="{AFD64BA7-39D5-5845-B6B8-DF5687615EF8}" presName="spaceBetweenRectangles" presStyleCnt="0"/>
      <dgm:spPr/>
    </dgm:pt>
    <dgm:pt modelId="{6AB6D9D1-D966-0B41-AE56-CC1B4ED86645}" type="pres">
      <dgm:prSet presAssocID="{9F091310-2E5F-6845-8A67-C40B85DD3387}" presName="parentLin" presStyleCnt="0"/>
      <dgm:spPr/>
    </dgm:pt>
    <dgm:pt modelId="{7B800BF0-C09D-3142-9067-44CBBBF26BD3}" type="pres">
      <dgm:prSet presAssocID="{9F091310-2E5F-6845-8A67-C40B85DD3387}" presName="parentLeftMargin" presStyleLbl="node1" presStyleIdx="1" presStyleCnt="3"/>
      <dgm:spPr/>
    </dgm:pt>
    <dgm:pt modelId="{79315C4F-6A10-484C-89F0-FA81D875897C}" type="pres">
      <dgm:prSet presAssocID="{9F091310-2E5F-6845-8A67-C40B85DD3387}" presName="parentText" presStyleLbl="node1" presStyleIdx="2" presStyleCnt="3">
        <dgm:presLayoutVars>
          <dgm:chMax val="0"/>
          <dgm:bulletEnabled val="1"/>
        </dgm:presLayoutVars>
      </dgm:prSet>
      <dgm:spPr/>
    </dgm:pt>
    <dgm:pt modelId="{27AEC47D-E372-F045-A3F1-555166AC40CB}" type="pres">
      <dgm:prSet presAssocID="{9F091310-2E5F-6845-8A67-C40B85DD3387}" presName="negativeSpace" presStyleCnt="0"/>
      <dgm:spPr/>
    </dgm:pt>
    <dgm:pt modelId="{1957AFED-8406-824E-AE86-48E360146DAA}" type="pres">
      <dgm:prSet presAssocID="{9F091310-2E5F-6845-8A67-C40B85DD3387}" presName="childText" presStyleLbl="conFgAcc1" presStyleIdx="2" presStyleCnt="3">
        <dgm:presLayoutVars>
          <dgm:bulletEnabled val="1"/>
        </dgm:presLayoutVars>
      </dgm:prSet>
      <dgm:spPr/>
    </dgm:pt>
  </dgm:ptLst>
  <dgm:cxnLst>
    <dgm:cxn modelId="{2E343C10-82F7-1D47-B0DF-D366D1C0B138}" type="presOf" srcId="{9F091310-2E5F-6845-8A67-C40B85DD3387}" destId="{7B800BF0-C09D-3142-9067-44CBBBF26BD3}" srcOrd="0" destOrd="0" presId="urn:microsoft.com/office/officeart/2005/8/layout/list1"/>
    <dgm:cxn modelId="{8288591A-CC71-E542-86E5-587CD3757DF0}" srcId="{07C7DEE4-B3DA-D840-AC05-F25A05A1817E}" destId="{9F091310-2E5F-6845-8A67-C40B85DD3387}" srcOrd="2" destOrd="0" parTransId="{5F09309D-3AE7-D84D-AD03-54208DC2D2BD}" sibTransId="{DB79144A-317F-364A-83E6-DF1368C8F037}"/>
    <dgm:cxn modelId="{69521D78-D511-904C-81CB-3100BB9B319C}" type="presOf" srcId="{07C7DEE4-B3DA-D840-AC05-F25A05A1817E}" destId="{B3A2D2CA-B65F-BB4F-AA9A-8FCD2D15BCAA}" srcOrd="0" destOrd="0" presId="urn:microsoft.com/office/officeart/2005/8/layout/list1"/>
    <dgm:cxn modelId="{DC7EB17D-5398-B442-8380-47CAE773D8DB}" srcId="{07C7DEE4-B3DA-D840-AC05-F25A05A1817E}" destId="{C9BBB526-DCB9-0243-BCF2-91CDEAC72146}" srcOrd="1" destOrd="0" parTransId="{2BBE688E-C8C0-B049-87C8-0A2E7D8D4794}" sibTransId="{AFD64BA7-39D5-5845-B6B8-DF5687615EF8}"/>
    <dgm:cxn modelId="{18375987-37DB-4E49-B5D0-D6BC1B748D1A}" srcId="{07C7DEE4-B3DA-D840-AC05-F25A05A1817E}" destId="{941883C9-5DCE-BF41-A18B-74D4BD819015}" srcOrd="0" destOrd="0" parTransId="{F535AC92-327B-6541-9339-AFC77F74FCC0}" sibTransId="{6E36C4F1-B861-2B46-84F5-9226A8D70AD6}"/>
    <dgm:cxn modelId="{9E5F08B2-A3F5-1E4F-80B6-6DB32AE23037}" type="presOf" srcId="{C9BBB526-DCB9-0243-BCF2-91CDEAC72146}" destId="{E5BEC22C-0652-C445-BAF1-CBBA883997E5}" srcOrd="1" destOrd="0" presId="urn:microsoft.com/office/officeart/2005/8/layout/list1"/>
    <dgm:cxn modelId="{B915CAC0-13E8-0F40-A62F-971175DDE32F}" type="presOf" srcId="{9F091310-2E5F-6845-8A67-C40B85DD3387}" destId="{79315C4F-6A10-484C-89F0-FA81D875897C}" srcOrd="1" destOrd="0" presId="urn:microsoft.com/office/officeart/2005/8/layout/list1"/>
    <dgm:cxn modelId="{52E0C9E5-C28F-EC44-8509-9F0F0A981F3A}" type="presOf" srcId="{941883C9-5DCE-BF41-A18B-74D4BD819015}" destId="{B8A8DEB4-5447-DC48-9EED-5C8AD9E28477}" srcOrd="0" destOrd="0" presId="urn:microsoft.com/office/officeart/2005/8/layout/list1"/>
    <dgm:cxn modelId="{1B21DCE8-392C-494F-A9F6-1634A9B17DFC}" type="presOf" srcId="{C9BBB526-DCB9-0243-BCF2-91CDEAC72146}" destId="{932CEE49-9BA4-664A-A8C2-D924509923D4}" srcOrd="0" destOrd="0" presId="urn:microsoft.com/office/officeart/2005/8/layout/list1"/>
    <dgm:cxn modelId="{2435A4F2-836A-BF46-9C40-749C66650C2A}" type="presOf" srcId="{941883C9-5DCE-BF41-A18B-74D4BD819015}" destId="{467773CC-A2BF-5049-A97B-4FFCB1147AC0}" srcOrd="1" destOrd="0" presId="urn:microsoft.com/office/officeart/2005/8/layout/list1"/>
    <dgm:cxn modelId="{EC9D52C7-4687-6548-A367-E68FA373D707}" type="presParOf" srcId="{B3A2D2CA-B65F-BB4F-AA9A-8FCD2D15BCAA}" destId="{964354D4-79D0-F748-99C3-8F269046BBDF}" srcOrd="0" destOrd="0" presId="urn:microsoft.com/office/officeart/2005/8/layout/list1"/>
    <dgm:cxn modelId="{238CE7A9-494A-3245-BB38-E1DB6731D65C}" type="presParOf" srcId="{964354D4-79D0-F748-99C3-8F269046BBDF}" destId="{B8A8DEB4-5447-DC48-9EED-5C8AD9E28477}" srcOrd="0" destOrd="0" presId="urn:microsoft.com/office/officeart/2005/8/layout/list1"/>
    <dgm:cxn modelId="{3867B312-B631-5145-96E2-647CF7DAB444}" type="presParOf" srcId="{964354D4-79D0-F748-99C3-8F269046BBDF}" destId="{467773CC-A2BF-5049-A97B-4FFCB1147AC0}" srcOrd="1" destOrd="0" presId="urn:microsoft.com/office/officeart/2005/8/layout/list1"/>
    <dgm:cxn modelId="{459A6AF7-1F4C-2842-B770-33D12251B50A}" type="presParOf" srcId="{B3A2D2CA-B65F-BB4F-AA9A-8FCD2D15BCAA}" destId="{07D31F04-3C16-7C4B-A0FC-841533A0D972}" srcOrd="1" destOrd="0" presId="urn:microsoft.com/office/officeart/2005/8/layout/list1"/>
    <dgm:cxn modelId="{90F93F0E-3035-E244-AF6F-4AAC6C8D6E25}" type="presParOf" srcId="{B3A2D2CA-B65F-BB4F-AA9A-8FCD2D15BCAA}" destId="{F941445B-3E03-7C44-874E-28699928B574}" srcOrd="2" destOrd="0" presId="urn:microsoft.com/office/officeart/2005/8/layout/list1"/>
    <dgm:cxn modelId="{0016D5DB-0650-7949-92E4-8CB6CF1F5D2E}" type="presParOf" srcId="{B3A2D2CA-B65F-BB4F-AA9A-8FCD2D15BCAA}" destId="{AAA01307-025D-F24B-8934-74F5D9810748}" srcOrd="3" destOrd="0" presId="urn:microsoft.com/office/officeart/2005/8/layout/list1"/>
    <dgm:cxn modelId="{DA87CB5D-45B9-A74C-BB7A-C1FD1004ED8E}" type="presParOf" srcId="{B3A2D2CA-B65F-BB4F-AA9A-8FCD2D15BCAA}" destId="{38A57F45-D9FA-CF48-997A-52C5879D5F89}" srcOrd="4" destOrd="0" presId="urn:microsoft.com/office/officeart/2005/8/layout/list1"/>
    <dgm:cxn modelId="{4FD9F387-6246-A94C-9025-BCFB8E250554}" type="presParOf" srcId="{38A57F45-D9FA-CF48-997A-52C5879D5F89}" destId="{932CEE49-9BA4-664A-A8C2-D924509923D4}" srcOrd="0" destOrd="0" presId="urn:microsoft.com/office/officeart/2005/8/layout/list1"/>
    <dgm:cxn modelId="{5160CA59-A86A-674D-874C-E8F8E7BF12B3}" type="presParOf" srcId="{38A57F45-D9FA-CF48-997A-52C5879D5F89}" destId="{E5BEC22C-0652-C445-BAF1-CBBA883997E5}" srcOrd="1" destOrd="0" presId="urn:microsoft.com/office/officeart/2005/8/layout/list1"/>
    <dgm:cxn modelId="{27C0AF9E-FB8B-B246-AA2D-6BD2F91F7BA0}" type="presParOf" srcId="{B3A2D2CA-B65F-BB4F-AA9A-8FCD2D15BCAA}" destId="{C1F29CA5-1EFD-564B-AED6-4022D7C80C23}" srcOrd="5" destOrd="0" presId="urn:microsoft.com/office/officeart/2005/8/layout/list1"/>
    <dgm:cxn modelId="{AEFFD2EA-811A-0E49-A7C5-8F131CCB3596}" type="presParOf" srcId="{B3A2D2CA-B65F-BB4F-AA9A-8FCD2D15BCAA}" destId="{D0A96462-AF6C-7040-8D70-304EF5C4A1F1}" srcOrd="6" destOrd="0" presId="urn:microsoft.com/office/officeart/2005/8/layout/list1"/>
    <dgm:cxn modelId="{0752CE2F-BAF5-8C43-8590-3FA7F609B53B}" type="presParOf" srcId="{B3A2D2CA-B65F-BB4F-AA9A-8FCD2D15BCAA}" destId="{07B3A36B-60E7-644C-83ED-F013C6B2BBCC}" srcOrd="7" destOrd="0" presId="urn:microsoft.com/office/officeart/2005/8/layout/list1"/>
    <dgm:cxn modelId="{C96D66E7-0908-3B43-B2BA-6C291DBA0D57}" type="presParOf" srcId="{B3A2D2CA-B65F-BB4F-AA9A-8FCD2D15BCAA}" destId="{6AB6D9D1-D966-0B41-AE56-CC1B4ED86645}" srcOrd="8" destOrd="0" presId="urn:microsoft.com/office/officeart/2005/8/layout/list1"/>
    <dgm:cxn modelId="{3E92F8FB-B62E-E748-9C43-EF52D30928FD}" type="presParOf" srcId="{6AB6D9D1-D966-0B41-AE56-CC1B4ED86645}" destId="{7B800BF0-C09D-3142-9067-44CBBBF26BD3}" srcOrd="0" destOrd="0" presId="urn:microsoft.com/office/officeart/2005/8/layout/list1"/>
    <dgm:cxn modelId="{E3CB2DB2-7012-AE4D-AF9F-81A821BC6230}" type="presParOf" srcId="{6AB6D9D1-D966-0B41-AE56-CC1B4ED86645}" destId="{79315C4F-6A10-484C-89F0-FA81D875897C}" srcOrd="1" destOrd="0" presId="urn:microsoft.com/office/officeart/2005/8/layout/list1"/>
    <dgm:cxn modelId="{C8B8F75C-F822-E345-AC02-8BA544A9C2CB}" type="presParOf" srcId="{B3A2D2CA-B65F-BB4F-AA9A-8FCD2D15BCAA}" destId="{27AEC47D-E372-F045-A3F1-555166AC40CB}" srcOrd="9" destOrd="0" presId="urn:microsoft.com/office/officeart/2005/8/layout/list1"/>
    <dgm:cxn modelId="{D2855DDC-37F8-634F-80BA-68CD554F788A}" type="presParOf" srcId="{B3A2D2CA-B65F-BB4F-AA9A-8FCD2D15BCAA}" destId="{1957AFED-8406-824E-AE86-48E360146DAA}" srcOrd="10"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941445B-3E03-7C44-874E-28699928B574}">
      <dsp:nvSpPr>
        <dsp:cNvPr id="0" name=""/>
        <dsp:cNvSpPr/>
      </dsp:nvSpPr>
      <dsp:spPr>
        <a:xfrm>
          <a:off x="0" y="529438"/>
          <a:ext cx="8718332" cy="831599"/>
        </a:xfrm>
        <a:prstGeom prst="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467773CC-A2BF-5049-A97B-4FFCB1147AC0}">
      <dsp:nvSpPr>
        <dsp:cNvPr id="0" name=""/>
        <dsp:cNvSpPr/>
      </dsp:nvSpPr>
      <dsp:spPr>
        <a:xfrm>
          <a:off x="435916" y="42358"/>
          <a:ext cx="6102832" cy="97416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30673" tIns="0" rIns="230673" bIns="0" numCol="1" spcCol="1270" anchor="ctr" anchorCtr="0">
          <a:noAutofit/>
        </a:bodyPr>
        <a:lstStyle/>
        <a:p>
          <a:pPr marL="0" lvl="0" indent="0" algn="l" defTabSz="800100">
            <a:lnSpc>
              <a:spcPct val="90000"/>
            </a:lnSpc>
            <a:spcBef>
              <a:spcPct val="0"/>
            </a:spcBef>
            <a:spcAft>
              <a:spcPct val="35000"/>
            </a:spcAft>
            <a:buNone/>
          </a:pPr>
          <a:r>
            <a:rPr lang="es-CO" sz="1800" b="1" kern="1200" dirty="0">
              <a:solidFill>
                <a:schemeClr val="bg1"/>
              </a:solidFill>
              <a:latin typeface="ITC Kabel"/>
              <a:ea typeface="+mj-ea"/>
              <a:cs typeface="+mj-cs"/>
            </a:rPr>
            <a:t>La economía de Barranquilla y el Atlántico fue la que más creció en el periodo 2019-2024</a:t>
          </a:r>
          <a:r>
            <a:rPr lang="es-CO" sz="1800" kern="1200" dirty="0">
              <a:solidFill>
                <a:schemeClr val="bg1"/>
              </a:solidFill>
              <a:latin typeface="ITC Kabel"/>
              <a:ea typeface="+mj-ea"/>
              <a:cs typeface="+mj-cs"/>
            </a:rPr>
            <a:t>.</a:t>
          </a:r>
          <a:endParaRPr lang="es-MX" sz="1800" kern="1200" dirty="0">
            <a:solidFill>
              <a:schemeClr val="bg1"/>
            </a:solidFill>
          </a:endParaRPr>
        </a:p>
      </dsp:txBody>
      <dsp:txXfrm>
        <a:off x="483471" y="89913"/>
        <a:ext cx="6007722" cy="879050"/>
      </dsp:txXfrm>
    </dsp:sp>
    <dsp:sp modelId="{D0A96462-AF6C-7040-8D70-304EF5C4A1F1}">
      <dsp:nvSpPr>
        <dsp:cNvPr id="0" name=""/>
        <dsp:cNvSpPr/>
      </dsp:nvSpPr>
      <dsp:spPr>
        <a:xfrm>
          <a:off x="0" y="2026318"/>
          <a:ext cx="8718332" cy="831599"/>
        </a:xfrm>
        <a:prstGeom prst="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E5BEC22C-0652-C445-BAF1-CBBA883997E5}">
      <dsp:nvSpPr>
        <dsp:cNvPr id="0" name=""/>
        <dsp:cNvSpPr/>
      </dsp:nvSpPr>
      <dsp:spPr>
        <a:xfrm>
          <a:off x="435916" y="1539238"/>
          <a:ext cx="6102832" cy="974160"/>
        </a:xfrm>
        <a:prstGeom prst="roundRect">
          <a:avLst/>
        </a:prstGeom>
        <a:solidFill>
          <a:schemeClr val="bg1">
            <a:lumMod val="7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30673" tIns="0" rIns="230673" bIns="0" numCol="1" spcCol="1270" anchor="ctr" anchorCtr="0">
          <a:noAutofit/>
        </a:bodyPr>
        <a:lstStyle/>
        <a:p>
          <a:pPr marL="0" lvl="0" indent="0" algn="l" defTabSz="666750">
            <a:lnSpc>
              <a:spcPct val="90000"/>
            </a:lnSpc>
            <a:spcBef>
              <a:spcPct val="0"/>
            </a:spcBef>
            <a:spcAft>
              <a:spcPct val="35000"/>
            </a:spcAft>
            <a:buNone/>
          </a:pPr>
          <a:r>
            <a:rPr lang="es-CO" sz="1500" b="1" kern="1200" dirty="0">
              <a:solidFill>
                <a:schemeClr val="tx1">
                  <a:lumMod val="65000"/>
                  <a:lumOff val="35000"/>
                </a:schemeClr>
              </a:solidFill>
              <a:latin typeface="ITC Kabel"/>
              <a:ea typeface="+mj-ea"/>
              <a:cs typeface="+mj-cs"/>
            </a:rPr>
            <a:t>El consumo de los hogares ha disminuido significativamente.</a:t>
          </a:r>
          <a:r>
            <a:rPr lang="es-CO" sz="1500" kern="1200" dirty="0">
              <a:solidFill>
                <a:schemeClr val="tx1">
                  <a:lumMod val="65000"/>
                  <a:lumOff val="35000"/>
                </a:schemeClr>
              </a:solidFill>
              <a:latin typeface="ITC Kabel"/>
              <a:ea typeface="+mj-ea"/>
              <a:cs typeface="+mj-cs"/>
            </a:rPr>
            <a:t> </a:t>
          </a:r>
        </a:p>
      </dsp:txBody>
      <dsp:txXfrm>
        <a:off x="483471" y="1586793"/>
        <a:ext cx="6007722" cy="879050"/>
      </dsp:txXfrm>
    </dsp:sp>
    <dsp:sp modelId="{1957AFED-8406-824E-AE86-48E360146DAA}">
      <dsp:nvSpPr>
        <dsp:cNvPr id="0" name=""/>
        <dsp:cNvSpPr/>
      </dsp:nvSpPr>
      <dsp:spPr>
        <a:xfrm>
          <a:off x="0" y="3523198"/>
          <a:ext cx="8718332" cy="831599"/>
        </a:xfrm>
        <a:prstGeom prst="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79315C4F-6A10-484C-89F0-FA81D875897C}">
      <dsp:nvSpPr>
        <dsp:cNvPr id="0" name=""/>
        <dsp:cNvSpPr/>
      </dsp:nvSpPr>
      <dsp:spPr>
        <a:xfrm>
          <a:off x="435916" y="3036118"/>
          <a:ext cx="6102832" cy="974160"/>
        </a:xfrm>
        <a:prstGeom prst="roundRect">
          <a:avLst/>
        </a:prstGeom>
        <a:solidFill>
          <a:schemeClr val="bg1">
            <a:lumMod val="7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30673" tIns="0" rIns="230673" bIns="0" numCol="1" spcCol="1270" anchor="ctr" anchorCtr="0">
          <a:noAutofit/>
        </a:bodyPr>
        <a:lstStyle/>
        <a:p>
          <a:pPr marL="0" lvl="0" indent="0" algn="l" defTabSz="666750">
            <a:lnSpc>
              <a:spcPct val="90000"/>
            </a:lnSpc>
            <a:spcBef>
              <a:spcPct val="0"/>
            </a:spcBef>
            <a:spcAft>
              <a:spcPct val="35000"/>
            </a:spcAft>
            <a:buNone/>
          </a:pPr>
          <a:r>
            <a:rPr lang="es-CO" sz="1500" kern="1200" dirty="0">
              <a:solidFill>
                <a:schemeClr val="tx1">
                  <a:lumMod val="65000"/>
                  <a:lumOff val="35000"/>
                </a:schemeClr>
              </a:solidFill>
              <a:latin typeface="ITC Kabel"/>
              <a:ea typeface="+mj-ea"/>
              <a:cs typeface="+mj-cs"/>
            </a:rPr>
            <a:t>A pesar de la desaceleración que estamos viviendo, </a:t>
          </a:r>
          <a:r>
            <a:rPr lang="es-CO" sz="1500" b="1" kern="1200" dirty="0">
              <a:solidFill>
                <a:schemeClr val="tx1">
                  <a:lumMod val="65000"/>
                  <a:lumOff val="35000"/>
                </a:schemeClr>
              </a:solidFill>
              <a:latin typeface="ITC Kabel"/>
              <a:ea typeface="+mj-ea"/>
              <a:cs typeface="+mj-cs"/>
            </a:rPr>
            <a:t>las empresas del Atlántico siguen siendo resilientes y optimistas sobre el futuro. Si hay confianza, habrá reactivación.</a:t>
          </a:r>
          <a:endParaRPr lang="es-ES" sz="1500" kern="1200" dirty="0">
            <a:solidFill>
              <a:schemeClr val="tx1">
                <a:lumMod val="65000"/>
                <a:lumOff val="35000"/>
              </a:schemeClr>
            </a:solidFill>
            <a:latin typeface="ITC Kabel"/>
          </a:endParaRPr>
        </a:p>
      </dsp:txBody>
      <dsp:txXfrm>
        <a:off x="483471" y="3083673"/>
        <a:ext cx="6007722" cy="87905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941445B-3E03-7C44-874E-28699928B574}">
      <dsp:nvSpPr>
        <dsp:cNvPr id="0" name=""/>
        <dsp:cNvSpPr/>
      </dsp:nvSpPr>
      <dsp:spPr>
        <a:xfrm>
          <a:off x="0" y="529438"/>
          <a:ext cx="8718332" cy="831599"/>
        </a:xfrm>
        <a:prstGeom prst="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467773CC-A2BF-5049-A97B-4FFCB1147AC0}">
      <dsp:nvSpPr>
        <dsp:cNvPr id="0" name=""/>
        <dsp:cNvSpPr/>
      </dsp:nvSpPr>
      <dsp:spPr>
        <a:xfrm>
          <a:off x="435916" y="42358"/>
          <a:ext cx="6102832" cy="974160"/>
        </a:xfrm>
        <a:prstGeom prst="roundRect">
          <a:avLst/>
        </a:prstGeom>
        <a:solidFill>
          <a:schemeClr val="bg1">
            <a:lumMod val="7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30673" tIns="0" rIns="230673" bIns="0" numCol="1" spcCol="1270" anchor="ctr" anchorCtr="0">
          <a:noAutofit/>
        </a:bodyPr>
        <a:lstStyle/>
        <a:p>
          <a:pPr marL="0" lvl="0" indent="0" algn="l" defTabSz="666750">
            <a:lnSpc>
              <a:spcPct val="90000"/>
            </a:lnSpc>
            <a:spcBef>
              <a:spcPct val="0"/>
            </a:spcBef>
            <a:spcAft>
              <a:spcPct val="35000"/>
            </a:spcAft>
            <a:buNone/>
          </a:pPr>
          <a:r>
            <a:rPr lang="es-CO" sz="1500" b="1" kern="1200" dirty="0">
              <a:solidFill>
                <a:schemeClr val="tx1">
                  <a:lumMod val="65000"/>
                  <a:lumOff val="35000"/>
                </a:schemeClr>
              </a:solidFill>
              <a:latin typeface="ITC Kabel"/>
              <a:ea typeface="+mj-ea"/>
              <a:cs typeface="+mj-cs"/>
            </a:rPr>
            <a:t>La economía de Barranquilla y el Atlántico fue la que más creció en el periodo 2019-2024</a:t>
          </a:r>
          <a:r>
            <a:rPr lang="es-CO" sz="1500" kern="1200" dirty="0">
              <a:solidFill>
                <a:schemeClr val="tx1">
                  <a:lumMod val="65000"/>
                  <a:lumOff val="35000"/>
                </a:schemeClr>
              </a:solidFill>
              <a:latin typeface="ITC Kabel"/>
              <a:ea typeface="+mj-ea"/>
              <a:cs typeface="+mj-cs"/>
            </a:rPr>
            <a:t>.</a:t>
          </a:r>
          <a:endParaRPr lang="es-MX" sz="1500" kern="1200" dirty="0">
            <a:solidFill>
              <a:schemeClr val="tx1">
                <a:lumMod val="65000"/>
                <a:lumOff val="35000"/>
              </a:schemeClr>
            </a:solidFill>
          </a:endParaRPr>
        </a:p>
      </dsp:txBody>
      <dsp:txXfrm>
        <a:off x="483471" y="89913"/>
        <a:ext cx="6007722" cy="879050"/>
      </dsp:txXfrm>
    </dsp:sp>
    <dsp:sp modelId="{D0A96462-AF6C-7040-8D70-304EF5C4A1F1}">
      <dsp:nvSpPr>
        <dsp:cNvPr id="0" name=""/>
        <dsp:cNvSpPr/>
      </dsp:nvSpPr>
      <dsp:spPr>
        <a:xfrm>
          <a:off x="0" y="2026318"/>
          <a:ext cx="8718332" cy="831599"/>
        </a:xfrm>
        <a:prstGeom prst="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E5BEC22C-0652-C445-BAF1-CBBA883997E5}">
      <dsp:nvSpPr>
        <dsp:cNvPr id="0" name=""/>
        <dsp:cNvSpPr/>
      </dsp:nvSpPr>
      <dsp:spPr>
        <a:xfrm>
          <a:off x="435916" y="1539238"/>
          <a:ext cx="6102832" cy="974160"/>
        </a:xfrm>
        <a:prstGeom prst="roundRect">
          <a:avLst/>
        </a:prstGeom>
        <a:solidFill>
          <a:srgbClr val="275889"/>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30673" tIns="0" rIns="230673" bIns="0" numCol="1" spcCol="1270" anchor="ctr" anchorCtr="0">
          <a:noAutofit/>
        </a:bodyPr>
        <a:lstStyle/>
        <a:p>
          <a:pPr marL="0" lvl="0" indent="0" algn="l" defTabSz="800100">
            <a:lnSpc>
              <a:spcPct val="90000"/>
            </a:lnSpc>
            <a:spcBef>
              <a:spcPct val="0"/>
            </a:spcBef>
            <a:spcAft>
              <a:spcPct val="35000"/>
            </a:spcAft>
            <a:buNone/>
          </a:pPr>
          <a:r>
            <a:rPr lang="es-CO" sz="1800" b="1" kern="1200" dirty="0">
              <a:solidFill>
                <a:schemeClr val="bg1"/>
              </a:solidFill>
              <a:latin typeface="ITC Kabel"/>
              <a:ea typeface="+mj-ea"/>
              <a:cs typeface="+mj-cs"/>
            </a:rPr>
            <a:t>El consumo de los hogares ha disminuido significativamente.</a:t>
          </a:r>
          <a:r>
            <a:rPr lang="es-CO" sz="1800" kern="1200" dirty="0">
              <a:solidFill>
                <a:schemeClr val="bg1"/>
              </a:solidFill>
              <a:latin typeface="ITC Kabel"/>
              <a:ea typeface="+mj-ea"/>
              <a:cs typeface="+mj-cs"/>
            </a:rPr>
            <a:t> </a:t>
          </a:r>
        </a:p>
      </dsp:txBody>
      <dsp:txXfrm>
        <a:off x="483471" y="1586793"/>
        <a:ext cx="6007722" cy="879050"/>
      </dsp:txXfrm>
    </dsp:sp>
    <dsp:sp modelId="{1957AFED-8406-824E-AE86-48E360146DAA}">
      <dsp:nvSpPr>
        <dsp:cNvPr id="0" name=""/>
        <dsp:cNvSpPr/>
      </dsp:nvSpPr>
      <dsp:spPr>
        <a:xfrm>
          <a:off x="0" y="3523198"/>
          <a:ext cx="8718332" cy="831599"/>
        </a:xfrm>
        <a:prstGeom prst="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79315C4F-6A10-484C-89F0-FA81D875897C}">
      <dsp:nvSpPr>
        <dsp:cNvPr id="0" name=""/>
        <dsp:cNvSpPr/>
      </dsp:nvSpPr>
      <dsp:spPr>
        <a:xfrm>
          <a:off x="435916" y="3036118"/>
          <a:ext cx="6102832" cy="974160"/>
        </a:xfrm>
        <a:prstGeom prst="roundRect">
          <a:avLst/>
        </a:prstGeom>
        <a:solidFill>
          <a:schemeClr val="bg1">
            <a:lumMod val="7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30673" tIns="0" rIns="230673" bIns="0" numCol="1" spcCol="1270" anchor="ctr" anchorCtr="0">
          <a:noAutofit/>
        </a:bodyPr>
        <a:lstStyle/>
        <a:p>
          <a:pPr marL="0" lvl="0" indent="0" algn="l" defTabSz="666750">
            <a:lnSpc>
              <a:spcPct val="90000"/>
            </a:lnSpc>
            <a:spcBef>
              <a:spcPct val="0"/>
            </a:spcBef>
            <a:spcAft>
              <a:spcPct val="35000"/>
            </a:spcAft>
            <a:buNone/>
          </a:pPr>
          <a:r>
            <a:rPr lang="es-CO" sz="1500" kern="1200" dirty="0">
              <a:solidFill>
                <a:schemeClr val="tx1">
                  <a:lumMod val="65000"/>
                  <a:lumOff val="35000"/>
                </a:schemeClr>
              </a:solidFill>
              <a:latin typeface="ITC Kabel"/>
              <a:ea typeface="+mj-ea"/>
              <a:cs typeface="+mj-cs"/>
            </a:rPr>
            <a:t>A pesar de la desaceleración que estamos viviendo, </a:t>
          </a:r>
          <a:r>
            <a:rPr lang="es-CO" sz="1500" b="1" kern="1200" dirty="0">
              <a:solidFill>
                <a:schemeClr val="tx1">
                  <a:lumMod val="65000"/>
                  <a:lumOff val="35000"/>
                </a:schemeClr>
              </a:solidFill>
              <a:latin typeface="ITC Kabel"/>
              <a:ea typeface="+mj-ea"/>
              <a:cs typeface="+mj-cs"/>
            </a:rPr>
            <a:t>las empresas del Atlántico siguen siendo resilientes y optimistas sobre el futuro. Si hay confianza, habrá reactivación.</a:t>
          </a:r>
          <a:endParaRPr lang="es-ES" sz="1500" kern="1200" dirty="0">
            <a:solidFill>
              <a:schemeClr val="tx1">
                <a:lumMod val="65000"/>
                <a:lumOff val="35000"/>
              </a:schemeClr>
            </a:solidFill>
            <a:latin typeface="ITC Kabel"/>
          </a:endParaRPr>
        </a:p>
      </dsp:txBody>
      <dsp:txXfrm>
        <a:off x="483471" y="3083673"/>
        <a:ext cx="6007722" cy="87905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941445B-3E03-7C44-874E-28699928B574}">
      <dsp:nvSpPr>
        <dsp:cNvPr id="0" name=""/>
        <dsp:cNvSpPr/>
      </dsp:nvSpPr>
      <dsp:spPr>
        <a:xfrm>
          <a:off x="0" y="529438"/>
          <a:ext cx="8718332" cy="831599"/>
        </a:xfrm>
        <a:prstGeom prst="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467773CC-A2BF-5049-A97B-4FFCB1147AC0}">
      <dsp:nvSpPr>
        <dsp:cNvPr id="0" name=""/>
        <dsp:cNvSpPr/>
      </dsp:nvSpPr>
      <dsp:spPr>
        <a:xfrm>
          <a:off x="435916" y="42358"/>
          <a:ext cx="6102832" cy="974160"/>
        </a:xfrm>
        <a:prstGeom prst="roundRect">
          <a:avLst/>
        </a:prstGeom>
        <a:solidFill>
          <a:schemeClr val="bg1">
            <a:lumMod val="7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30673" tIns="0" rIns="230673" bIns="0" numCol="1" spcCol="1270" anchor="ctr" anchorCtr="0">
          <a:noAutofit/>
        </a:bodyPr>
        <a:lstStyle/>
        <a:p>
          <a:pPr marL="0" lvl="0" indent="0" algn="l" defTabSz="666750">
            <a:lnSpc>
              <a:spcPct val="90000"/>
            </a:lnSpc>
            <a:spcBef>
              <a:spcPct val="0"/>
            </a:spcBef>
            <a:spcAft>
              <a:spcPct val="35000"/>
            </a:spcAft>
            <a:buNone/>
          </a:pPr>
          <a:r>
            <a:rPr lang="es-CO" sz="1500" b="1" kern="1200" dirty="0">
              <a:solidFill>
                <a:schemeClr val="bg1">
                  <a:lumMod val="50000"/>
                </a:schemeClr>
              </a:solidFill>
              <a:latin typeface="ITC Kabel"/>
              <a:ea typeface="+mj-ea"/>
              <a:cs typeface="+mj-cs"/>
            </a:rPr>
            <a:t>La economía de Barranquilla y el Atlántico fue la que más creció en el periodo 2019-2024</a:t>
          </a:r>
          <a:r>
            <a:rPr lang="es-CO" sz="1500" kern="1200" dirty="0">
              <a:solidFill>
                <a:schemeClr val="bg1">
                  <a:lumMod val="50000"/>
                </a:schemeClr>
              </a:solidFill>
              <a:latin typeface="ITC Kabel"/>
              <a:ea typeface="+mj-ea"/>
              <a:cs typeface="+mj-cs"/>
            </a:rPr>
            <a:t>.</a:t>
          </a:r>
          <a:endParaRPr lang="es-MX" sz="1500" kern="1200" dirty="0">
            <a:solidFill>
              <a:schemeClr val="bg1">
                <a:lumMod val="50000"/>
              </a:schemeClr>
            </a:solidFill>
          </a:endParaRPr>
        </a:p>
      </dsp:txBody>
      <dsp:txXfrm>
        <a:off x="483471" y="89913"/>
        <a:ext cx="6007722" cy="879050"/>
      </dsp:txXfrm>
    </dsp:sp>
    <dsp:sp modelId="{D0A96462-AF6C-7040-8D70-304EF5C4A1F1}">
      <dsp:nvSpPr>
        <dsp:cNvPr id="0" name=""/>
        <dsp:cNvSpPr/>
      </dsp:nvSpPr>
      <dsp:spPr>
        <a:xfrm>
          <a:off x="0" y="2026318"/>
          <a:ext cx="8718332" cy="831599"/>
        </a:xfrm>
        <a:prstGeom prst="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E5BEC22C-0652-C445-BAF1-CBBA883997E5}">
      <dsp:nvSpPr>
        <dsp:cNvPr id="0" name=""/>
        <dsp:cNvSpPr/>
      </dsp:nvSpPr>
      <dsp:spPr>
        <a:xfrm>
          <a:off x="435916" y="1539238"/>
          <a:ext cx="6102832" cy="974160"/>
        </a:xfrm>
        <a:prstGeom prst="roundRect">
          <a:avLst/>
        </a:prstGeom>
        <a:solidFill>
          <a:schemeClr val="bg1">
            <a:lumMod val="7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30673" tIns="0" rIns="230673" bIns="0" numCol="1" spcCol="1270" anchor="ctr" anchorCtr="0">
          <a:noAutofit/>
        </a:bodyPr>
        <a:lstStyle/>
        <a:p>
          <a:pPr marL="0" lvl="0" indent="0" algn="l" defTabSz="666750">
            <a:lnSpc>
              <a:spcPct val="90000"/>
            </a:lnSpc>
            <a:spcBef>
              <a:spcPct val="0"/>
            </a:spcBef>
            <a:spcAft>
              <a:spcPct val="35000"/>
            </a:spcAft>
            <a:buNone/>
          </a:pPr>
          <a:r>
            <a:rPr lang="es-CO" sz="1500" b="1" kern="1200" dirty="0">
              <a:solidFill>
                <a:schemeClr val="bg1">
                  <a:lumMod val="50000"/>
                </a:schemeClr>
              </a:solidFill>
              <a:latin typeface="ITC Kabel"/>
              <a:ea typeface="+mj-ea"/>
              <a:cs typeface="+mj-cs"/>
            </a:rPr>
            <a:t>El consumo de los hogares ha disminuido significativamente.</a:t>
          </a:r>
          <a:r>
            <a:rPr lang="es-CO" sz="1500" kern="1200" dirty="0">
              <a:solidFill>
                <a:schemeClr val="bg1">
                  <a:lumMod val="50000"/>
                </a:schemeClr>
              </a:solidFill>
              <a:latin typeface="ITC Kabel"/>
              <a:ea typeface="+mj-ea"/>
              <a:cs typeface="+mj-cs"/>
            </a:rPr>
            <a:t> </a:t>
          </a:r>
        </a:p>
      </dsp:txBody>
      <dsp:txXfrm>
        <a:off x="483471" y="1586793"/>
        <a:ext cx="6007722" cy="879050"/>
      </dsp:txXfrm>
    </dsp:sp>
    <dsp:sp modelId="{1957AFED-8406-824E-AE86-48E360146DAA}">
      <dsp:nvSpPr>
        <dsp:cNvPr id="0" name=""/>
        <dsp:cNvSpPr/>
      </dsp:nvSpPr>
      <dsp:spPr>
        <a:xfrm>
          <a:off x="0" y="3523198"/>
          <a:ext cx="8718332" cy="831599"/>
        </a:xfrm>
        <a:prstGeom prst="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79315C4F-6A10-484C-89F0-FA81D875897C}">
      <dsp:nvSpPr>
        <dsp:cNvPr id="0" name=""/>
        <dsp:cNvSpPr/>
      </dsp:nvSpPr>
      <dsp:spPr>
        <a:xfrm>
          <a:off x="435916" y="3036118"/>
          <a:ext cx="6102832" cy="974160"/>
        </a:xfrm>
        <a:prstGeom prst="roundRect">
          <a:avLst/>
        </a:prstGeom>
        <a:solidFill>
          <a:srgbClr val="275889"/>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30673" tIns="0" rIns="230673" bIns="0" numCol="1" spcCol="1270" anchor="ctr" anchorCtr="0">
          <a:noAutofit/>
        </a:bodyPr>
        <a:lstStyle/>
        <a:p>
          <a:pPr marL="0" lvl="0" indent="0" algn="l" defTabSz="800100">
            <a:lnSpc>
              <a:spcPct val="90000"/>
            </a:lnSpc>
            <a:spcBef>
              <a:spcPct val="0"/>
            </a:spcBef>
            <a:spcAft>
              <a:spcPct val="35000"/>
            </a:spcAft>
            <a:buNone/>
          </a:pPr>
          <a:r>
            <a:rPr lang="es-CO" sz="1800" kern="1200" dirty="0">
              <a:solidFill>
                <a:schemeClr val="bg1"/>
              </a:solidFill>
              <a:latin typeface="ITC Kabel"/>
              <a:ea typeface="+mj-ea"/>
              <a:cs typeface="+mj-cs"/>
            </a:rPr>
            <a:t>A pesar de la desaceleración que estamos viviendo, </a:t>
          </a:r>
          <a:r>
            <a:rPr lang="es-CO" sz="1800" b="1" kern="1200" dirty="0">
              <a:solidFill>
                <a:schemeClr val="bg1"/>
              </a:solidFill>
              <a:latin typeface="ITC Kabel"/>
              <a:ea typeface="+mj-ea"/>
              <a:cs typeface="+mj-cs"/>
            </a:rPr>
            <a:t>las empresas del Atlántico siguen siendo resilientes y optimistas sobre el futuro. </a:t>
          </a:r>
          <a:endParaRPr lang="es-ES" sz="1800" kern="1200" dirty="0">
            <a:solidFill>
              <a:schemeClr val="bg1"/>
            </a:solidFill>
            <a:latin typeface="ITC Kabel"/>
          </a:endParaRPr>
        </a:p>
      </dsp:txBody>
      <dsp:txXfrm>
        <a:off x="483471" y="3083673"/>
        <a:ext cx="6007722" cy="879050"/>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0.14314</cdr:x>
      <cdr:y>0.89306</cdr:y>
    </cdr:from>
    <cdr:to>
      <cdr:x>0.24205</cdr:x>
      <cdr:y>0.94381</cdr:y>
    </cdr:to>
    <cdr:sp macro="" textlink="">
      <cdr:nvSpPr>
        <cdr:cNvPr id="4" name="CuadroTexto 1">
          <a:extLst xmlns:a="http://schemas.openxmlformats.org/drawingml/2006/main">
            <a:ext uri="{FF2B5EF4-FFF2-40B4-BE49-F238E27FC236}">
              <a16:creationId xmlns:a16="http://schemas.microsoft.com/office/drawing/2014/main" id="{2D0C9C7D-7115-EAB6-BC07-522BBB8E119C}"/>
            </a:ext>
          </a:extLst>
        </cdr:cNvPr>
        <cdr:cNvSpPr txBox="1"/>
      </cdr:nvSpPr>
      <cdr:spPr>
        <a:xfrm xmlns:a="http://schemas.openxmlformats.org/drawingml/2006/main">
          <a:off x="1178598" y="4177945"/>
          <a:ext cx="814409" cy="237421"/>
        </a:xfrm>
        <a:prstGeom xmlns:a="http://schemas.openxmlformats.org/drawingml/2006/main" prst="rect">
          <a:avLst/>
        </a:prstGeom>
        <a:noFill xmlns:a="http://schemas.openxmlformats.org/drawingml/2006/main"/>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s-ES" sz="1400" spc="-50" dirty="0">
              <a:solidFill>
                <a:schemeClr val="tx1">
                  <a:lumMod val="65000"/>
                  <a:lumOff val="35000"/>
                </a:schemeClr>
              </a:solidFill>
              <a:latin typeface="ITC Kabel" panose="02000503000000000000" pitchFamily="50" charset="0"/>
            </a:rPr>
            <a:t>Vivienda</a:t>
          </a:r>
          <a:endParaRPr lang="es-CO" sz="1400" spc="-50" dirty="0">
            <a:solidFill>
              <a:schemeClr val="tx1">
                <a:lumMod val="65000"/>
                <a:lumOff val="35000"/>
              </a:schemeClr>
            </a:solidFill>
            <a:latin typeface="ITC Kabel" panose="02000503000000000000" pitchFamily="50" charset="0"/>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0.22017</cdr:x>
      <cdr:y>0.91666</cdr:y>
    </cdr:from>
    <cdr:to>
      <cdr:x>0.35455</cdr:x>
      <cdr:y>0.97598</cdr:y>
    </cdr:to>
    <cdr:sp macro="" textlink="">
      <cdr:nvSpPr>
        <cdr:cNvPr id="2" name="Rectángulo 1">
          <a:extLst xmlns:a="http://schemas.openxmlformats.org/drawingml/2006/main">
            <a:ext uri="{FF2B5EF4-FFF2-40B4-BE49-F238E27FC236}">
              <a16:creationId xmlns:a16="http://schemas.microsoft.com/office/drawing/2014/main" id="{E40F3671-4251-5BF6-E08E-C631865DB849}"/>
            </a:ext>
          </a:extLst>
        </cdr:cNvPr>
        <cdr:cNvSpPr/>
      </cdr:nvSpPr>
      <cdr:spPr>
        <a:xfrm xmlns:a="http://schemas.openxmlformats.org/drawingml/2006/main">
          <a:off x="1810537" y="4343241"/>
          <a:ext cx="1105147" cy="281080"/>
        </a:xfrm>
        <a:prstGeom xmlns:a="http://schemas.openxmlformats.org/drawingml/2006/main" prst="rect">
          <a:avLst/>
        </a:prstGeom>
        <a:solidFill xmlns:a="http://schemas.openxmlformats.org/drawingml/2006/main">
          <a:schemeClr val="bg1"/>
        </a:solidFill>
        <a:ln xmlns:a="http://schemas.openxmlformats.org/drawingml/2006/main">
          <a:noFill/>
        </a:ln>
      </cdr:spPr>
      <cdr:style>
        <a:lnRef xmlns:a="http://schemas.openxmlformats.org/drawingml/2006/main" idx="2">
          <a:schemeClr val="accent1">
            <a:shade val="15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s-CO"/>
        </a:p>
      </cdr:txBody>
    </cdr:sp>
  </cdr:relSizeAnchor>
  <cdr:relSizeAnchor xmlns:cdr="http://schemas.openxmlformats.org/drawingml/2006/chartDrawing">
    <cdr:from>
      <cdr:x>0.51179</cdr:x>
      <cdr:y>0.91666</cdr:y>
    </cdr:from>
    <cdr:to>
      <cdr:x>0.64265</cdr:x>
      <cdr:y>0.97598</cdr:y>
    </cdr:to>
    <cdr:sp macro="" textlink="">
      <cdr:nvSpPr>
        <cdr:cNvPr id="3" name="Rectángulo 2">
          <a:extLst xmlns:a="http://schemas.openxmlformats.org/drawingml/2006/main">
            <a:ext uri="{FF2B5EF4-FFF2-40B4-BE49-F238E27FC236}">
              <a16:creationId xmlns:a16="http://schemas.microsoft.com/office/drawing/2014/main" id="{82E89B94-DD09-C9A1-4A2F-E2ED15DEAB9E}"/>
            </a:ext>
          </a:extLst>
        </cdr:cNvPr>
        <cdr:cNvSpPr/>
      </cdr:nvSpPr>
      <cdr:spPr>
        <a:xfrm xmlns:a="http://schemas.openxmlformats.org/drawingml/2006/main">
          <a:off x="4208735" y="4343255"/>
          <a:ext cx="1076077" cy="281066"/>
        </a:xfrm>
        <a:prstGeom xmlns:a="http://schemas.openxmlformats.org/drawingml/2006/main" prst="rect">
          <a:avLst/>
        </a:prstGeom>
        <a:solidFill xmlns:a="http://schemas.openxmlformats.org/drawingml/2006/main">
          <a:schemeClr val="bg1"/>
        </a:solidFill>
        <a:ln xmlns:a="http://schemas.openxmlformats.org/drawingml/2006/main">
          <a:noFill/>
        </a:ln>
      </cdr:spPr>
      <cdr:style>
        <a:lnRef xmlns:a="http://schemas.openxmlformats.org/drawingml/2006/main" idx="2">
          <a:schemeClr val="accent1">
            <a:shade val="15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es-CO"/>
        </a:p>
      </cdr:txBody>
    </cdr:sp>
  </cdr:relSizeAnchor>
  <cdr:relSizeAnchor xmlns:cdr="http://schemas.openxmlformats.org/drawingml/2006/chartDrawing">
    <cdr:from>
      <cdr:x>0.81302</cdr:x>
      <cdr:y>0.91884</cdr:y>
    </cdr:from>
    <cdr:to>
      <cdr:x>0.94159</cdr:x>
      <cdr:y>0.97598</cdr:y>
    </cdr:to>
    <cdr:sp macro="" textlink="">
      <cdr:nvSpPr>
        <cdr:cNvPr id="4" name="Rectángulo 3">
          <a:extLst xmlns:a="http://schemas.openxmlformats.org/drawingml/2006/main">
            <a:ext uri="{FF2B5EF4-FFF2-40B4-BE49-F238E27FC236}">
              <a16:creationId xmlns:a16="http://schemas.microsoft.com/office/drawing/2014/main" id="{29EB71FC-76AE-70DC-068F-B237D62F76FD}"/>
            </a:ext>
          </a:extLst>
        </cdr:cNvPr>
        <cdr:cNvSpPr/>
      </cdr:nvSpPr>
      <cdr:spPr>
        <a:xfrm xmlns:a="http://schemas.openxmlformats.org/drawingml/2006/main">
          <a:off x="6685862" y="4353583"/>
          <a:ext cx="1057311" cy="270738"/>
        </a:xfrm>
        <a:prstGeom xmlns:a="http://schemas.openxmlformats.org/drawingml/2006/main" prst="rect">
          <a:avLst/>
        </a:prstGeom>
        <a:solidFill xmlns:a="http://schemas.openxmlformats.org/drawingml/2006/main">
          <a:schemeClr val="bg1"/>
        </a:solidFill>
        <a:ln xmlns:a="http://schemas.openxmlformats.org/drawingml/2006/main">
          <a:noFill/>
        </a:ln>
      </cdr:spPr>
      <cdr:style>
        <a:lnRef xmlns:a="http://schemas.openxmlformats.org/drawingml/2006/main" idx="2">
          <a:schemeClr val="accent1">
            <a:shade val="15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es-CO"/>
        </a:p>
      </cdr:txBody>
    </cdr:sp>
  </cdr:relSizeAnchor>
</c:userShapes>
</file>

<file path=ppt/drawings/drawing3.xml><?xml version="1.0" encoding="utf-8"?>
<c:userShapes xmlns:c="http://schemas.openxmlformats.org/drawingml/2006/chart">
  <cdr:relSizeAnchor xmlns:cdr="http://schemas.openxmlformats.org/drawingml/2006/chartDrawing">
    <cdr:from>
      <cdr:x>0.6481</cdr:x>
      <cdr:y>0.2112</cdr:y>
    </cdr:from>
    <cdr:to>
      <cdr:x>0.72743</cdr:x>
      <cdr:y>0.8064</cdr:y>
    </cdr:to>
    <cdr:sp macro="" textlink="">
      <cdr:nvSpPr>
        <cdr:cNvPr id="4" name="3 CuadroTexto"/>
        <cdr:cNvSpPr txBox="1"/>
      </cdr:nvSpPr>
      <cdr:spPr>
        <a:xfrm xmlns:a="http://schemas.openxmlformats.org/drawingml/2006/main">
          <a:off x="7717134" y="1326382"/>
          <a:ext cx="944545" cy="3737987"/>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s-ES" sz="1100" dirty="0"/>
        </a:p>
      </cdr:txBody>
    </cdr:sp>
  </cdr:relSizeAnchor>
  <cdr:relSizeAnchor xmlns:cdr="http://schemas.openxmlformats.org/drawingml/2006/chartDrawing">
    <cdr:from>
      <cdr:x>0.65907</cdr:x>
      <cdr:y>0.632</cdr:y>
    </cdr:from>
    <cdr:to>
      <cdr:x>0.75781</cdr:x>
      <cdr:y>0.7296</cdr:y>
    </cdr:to>
    <cdr:sp macro="" textlink="">
      <cdr:nvSpPr>
        <cdr:cNvPr id="7" name="6 CuadroTexto"/>
        <cdr:cNvSpPr txBox="1"/>
      </cdr:nvSpPr>
      <cdr:spPr>
        <a:xfrm xmlns:a="http://schemas.openxmlformats.org/drawingml/2006/main">
          <a:off x="7847762" y="3969099"/>
          <a:ext cx="1175658" cy="61295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s-ES" sz="1100" b="1" dirty="0">
            <a:latin typeface="ITC Kabel" pitchFamily="50" charset="0"/>
          </a:endParaRPr>
        </a:p>
      </cdr:txBody>
    </cdr:sp>
  </cdr:relSizeAnchor>
  <cdr:relSizeAnchor xmlns:cdr="http://schemas.openxmlformats.org/drawingml/2006/chartDrawing">
    <cdr:from>
      <cdr:x>0.44435</cdr:x>
      <cdr:y>0.2597</cdr:y>
    </cdr:from>
    <cdr:to>
      <cdr:x>0.54313</cdr:x>
      <cdr:y>0.31071</cdr:y>
    </cdr:to>
    <cdr:sp macro="" textlink="">
      <cdr:nvSpPr>
        <cdr:cNvPr id="3" name="1 CuadroTexto">
          <a:extLst xmlns:a="http://schemas.openxmlformats.org/drawingml/2006/main">
            <a:ext uri="{FF2B5EF4-FFF2-40B4-BE49-F238E27FC236}">
              <a16:creationId xmlns:a16="http://schemas.microsoft.com/office/drawing/2014/main" id="{0FD0AE4F-1605-39AD-0141-75AC623647E9}"/>
            </a:ext>
          </a:extLst>
        </cdr:cNvPr>
        <cdr:cNvSpPr txBox="1"/>
      </cdr:nvSpPr>
      <cdr:spPr>
        <a:xfrm xmlns:a="http://schemas.openxmlformats.org/drawingml/2006/main">
          <a:off x="3804936" y="1259748"/>
          <a:ext cx="845839" cy="247439"/>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s-ES" sz="1400" dirty="0">
              <a:solidFill>
                <a:srgbClr val="0C94D1"/>
              </a:solidFill>
              <a:latin typeface="ITC Kabel" panose="02000503000000000000" pitchFamily="50" charset="0"/>
              <a:cs typeface="Segoe UI" panose="020B0502040204020203" pitchFamily="34" charset="0"/>
            </a:rPr>
            <a:t>20,2</a:t>
          </a:r>
          <a:endParaRPr lang="es-CO" sz="1400" b="0" dirty="0">
            <a:solidFill>
              <a:srgbClr val="0C94D1"/>
            </a:solidFill>
            <a:latin typeface="ITC Kabel" panose="02000503000000000000" pitchFamily="50" charset="0"/>
            <a:cs typeface="Segoe UI" panose="020B0502040204020203" pitchFamily="34" charset="0"/>
          </a:endParaRPr>
        </a:p>
      </cdr:txBody>
    </cdr:sp>
  </cdr:relSizeAnchor>
  <cdr:relSizeAnchor xmlns:cdr="http://schemas.openxmlformats.org/drawingml/2006/chartDrawing">
    <cdr:from>
      <cdr:x>0.28804</cdr:x>
      <cdr:y>0.37878</cdr:y>
    </cdr:from>
    <cdr:to>
      <cdr:x>0.38682</cdr:x>
      <cdr:y>0.42979</cdr:y>
    </cdr:to>
    <cdr:sp macro="" textlink="">
      <cdr:nvSpPr>
        <cdr:cNvPr id="5" name="1 CuadroTexto">
          <a:extLst xmlns:a="http://schemas.openxmlformats.org/drawingml/2006/main">
            <a:ext uri="{FF2B5EF4-FFF2-40B4-BE49-F238E27FC236}">
              <a16:creationId xmlns:a16="http://schemas.microsoft.com/office/drawing/2014/main" id="{5E2F1E26-E48B-85B3-71C2-910604E7124C}"/>
            </a:ext>
          </a:extLst>
        </cdr:cNvPr>
        <cdr:cNvSpPr txBox="1"/>
      </cdr:nvSpPr>
      <cdr:spPr>
        <a:xfrm xmlns:a="http://schemas.openxmlformats.org/drawingml/2006/main">
          <a:off x="2466465" y="1837389"/>
          <a:ext cx="845839" cy="247439"/>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s-ES" sz="1400" b="0" dirty="0">
              <a:solidFill>
                <a:srgbClr val="0C94D1"/>
              </a:solidFill>
              <a:latin typeface="ITC Kabel" panose="02000503000000000000" pitchFamily="50" charset="0"/>
              <a:cs typeface="Segoe UI" panose="020B0502040204020203" pitchFamily="34" charset="0"/>
            </a:rPr>
            <a:t>-8,5</a:t>
          </a:r>
          <a:endParaRPr lang="es-CO" sz="1400" b="0" dirty="0">
            <a:solidFill>
              <a:srgbClr val="0C94D1"/>
            </a:solidFill>
            <a:latin typeface="ITC Kabel" panose="02000503000000000000" pitchFamily="50" charset="0"/>
            <a:cs typeface="Segoe UI" panose="020B0502040204020203" pitchFamily="34" charset="0"/>
          </a:endParaRPr>
        </a:p>
      </cdr:txBody>
    </cdr:sp>
  </cdr:relSizeAnchor>
  <cdr:relSizeAnchor xmlns:cdr="http://schemas.openxmlformats.org/drawingml/2006/chartDrawing">
    <cdr:from>
      <cdr:x>0.14018</cdr:x>
      <cdr:y>0.427</cdr:y>
    </cdr:from>
    <cdr:to>
      <cdr:x>0.23896</cdr:x>
      <cdr:y>0.47801</cdr:y>
    </cdr:to>
    <cdr:sp macro="" textlink="">
      <cdr:nvSpPr>
        <cdr:cNvPr id="6" name="1 CuadroTexto">
          <a:extLst xmlns:a="http://schemas.openxmlformats.org/drawingml/2006/main">
            <a:ext uri="{FF2B5EF4-FFF2-40B4-BE49-F238E27FC236}">
              <a16:creationId xmlns:a16="http://schemas.microsoft.com/office/drawing/2014/main" id="{3CE0ADB0-1F22-4136-8CC6-04C073D83FA7}"/>
            </a:ext>
          </a:extLst>
        </cdr:cNvPr>
        <cdr:cNvSpPr txBox="1"/>
      </cdr:nvSpPr>
      <cdr:spPr>
        <a:xfrm xmlns:a="http://schemas.openxmlformats.org/drawingml/2006/main">
          <a:off x="1200352" y="2071302"/>
          <a:ext cx="845839" cy="247439"/>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s-ES" sz="1400" b="0" dirty="0">
              <a:solidFill>
                <a:srgbClr val="0C94D1"/>
              </a:solidFill>
              <a:latin typeface="ITC Kabel" panose="02000503000000000000" pitchFamily="50" charset="0"/>
              <a:cs typeface="Segoe UI" panose="020B0502040204020203" pitchFamily="34" charset="0"/>
            </a:rPr>
            <a:t>3,8</a:t>
          </a:r>
          <a:endParaRPr lang="es-CO" sz="1400" b="0" dirty="0">
            <a:solidFill>
              <a:srgbClr val="0C94D1"/>
            </a:solidFill>
            <a:latin typeface="ITC Kabel" panose="02000503000000000000" pitchFamily="50" charset="0"/>
            <a:cs typeface="Segoe UI" panose="020B0502040204020203" pitchFamily="34" charset="0"/>
          </a:endParaRPr>
        </a:p>
      </cdr:txBody>
    </cdr:sp>
  </cdr:relSizeAnchor>
  <cdr:relSizeAnchor xmlns:cdr="http://schemas.openxmlformats.org/drawingml/2006/chartDrawing">
    <cdr:from>
      <cdr:x>0.90122</cdr:x>
      <cdr:y>0.45119</cdr:y>
    </cdr:from>
    <cdr:to>
      <cdr:x>1</cdr:x>
      <cdr:y>0.5022</cdr:y>
    </cdr:to>
    <cdr:sp macro="" textlink="">
      <cdr:nvSpPr>
        <cdr:cNvPr id="2" name="1 CuadroTexto">
          <a:extLst xmlns:a="http://schemas.openxmlformats.org/drawingml/2006/main">
            <a:ext uri="{FF2B5EF4-FFF2-40B4-BE49-F238E27FC236}">
              <a16:creationId xmlns:a16="http://schemas.microsoft.com/office/drawing/2014/main" id="{A0DAC934-F984-4D55-4229-5D2EAD2402BD}"/>
            </a:ext>
          </a:extLst>
        </cdr:cNvPr>
        <cdr:cNvSpPr txBox="1"/>
      </cdr:nvSpPr>
      <cdr:spPr>
        <a:xfrm xmlns:a="http://schemas.openxmlformats.org/drawingml/2006/main">
          <a:off x="7717022" y="2188642"/>
          <a:ext cx="845839" cy="247439"/>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s-ES" sz="1400" b="0" dirty="0">
              <a:solidFill>
                <a:srgbClr val="004D98"/>
              </a:solidFill>
              <a:latin typeface="ITC Kabel" panose="02000503000000000000" pitchFamily="50" charset="0"/>
              <a:cs typeface="Segoe UI" panose="020B0502040204020203" pitchFamily="34" charset="0"/>
            </a:rPr>
            <a:t>-0,3</a:t>
          </a:r>
        </a:p>
        <a:p xmlns:a="http://schemas.openxmlformats.org/drawingml/2006/main">
          <a:pPr algn="ctr"/>
          <a:endParaRPr lang="es-CO" sz="1400" b="0" dirty="0">
            <a:solidFill>
              <a:srgbClr val="004D98"/>
            </a:solidFill>
            <a:latin typeface="ITC Kabel" panose="02000503000000000000" pitchFamily="50" charset="0"/>
            <a:cs typeface="Segoe UI" panose="020B0502040204020203" pitchFamily="34" charset="0"/>
          </a:endParaRPr>
        </a:p>
      </cdr:txBody>
    </cdr:sp>
  </cdr:relSizeAnchor>
</c:userShapes>
</file>

<file path=ppt/drawings/drawing4.xml><?xml version="1.0" encoding="utf-8"?>
<c:userShapes xmlns:c="http://schemas.openxmlformats.org/drawingml/2006/chart">
  <cdr:relSizeAnchor xmlns:cdr="http://schemas.openxmlformats.org/drawingml/2006/chartDrawing">
    <cdr:from>
      <cdr:x>0.6481</cdr:x>
      <cdr:y>0.2112</cdr:y>
    </cdr:from>
    <cdr:to>
      <cdr:x>0.72743</cdr:x>
      <cdr:y>0.8064</cdr:y>
    </cdr:to>
    <cdr:sp macro="" textlink="">
      <cdr:nvSpPr>
        <cdr:cNvPr id="4" name="3 CuadroTexto"/>
        <cdr:cNvSpPr txBox="1"/>
      </cdr:nvSpPr>
      <cdr:spPr>
        <a:xfrm xmlns:a="http://schemas.openxmlformats.org/drawingml/2006/main">
          <a:off x="7717134" y="1326382"/>
          <a:ext cx="944545" cy="3737987"/>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s-ES" sz="1100" dirty="0"/>
        </a:p>
      </cdr:txBody>
    </cdr:sp>
  </cdr:relSizeAnchor>
  <cdr:relSizeAnchor xmlns:cdr="http://schemas.openxmlformats.org/drawingml/2006/chartDrawing">
    <cdr:from>
      <cdr:x>0.65907</cdr:x>
      <cdr:y>0.632</cdr:y>
    </cdr:from>
    <cdr:to>
      <cdr:x>0.75781</cdr:x>
      <cdr:y>0.7296</cdr:y>
    </cdr:to>
    <cdr:sp macro="" textlink="">
      <cdr:nvSpPr>
        <cdr:cNvPr id="7" name="6 CuadroTexto"/>
        <cdr:cNvSpPr txBox="1"/>
      </cdr:nvSpPr>
      <cdr:spPr>
        <a:xfrm xmlns:a="http://schemas.openxmlformats.org/drawingml/2006/main">
          <a:off x="7847762" y="3969099"/>
          <a:ext cx="1175658" cy="61295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s-ES" sz="1100" b="1" dirty="0">
            <a:latin typeface="ITC Kabel" pitchFamily="50" charset="0"/>
          </a:endParaRPr>
        </a:p>
      </cdr:txBody>
    </cdr:sp>
  </cdr:relSizeAnchor>
  <cdr:relSizeAnchor xmlns:cdr="http://schemas.openxmlformats.org/drawingml/2006/chartDrawing">
    <cdr:from>
      <cdr:x>0.70788</cdr:x>
      <cdr:y>0.48253</cdr:y>
    </cdr:from>
    <cdr:to>
      <cdr:x>0.80666</cdr:x>
      <cdr:y>0.53354</cdr:y>
    </cdr:to>
    <cdr:sp macro="" textlink="">
      <cdr:nvSpPr>
        <cdr:cNvPr id="3" name="1 CuadroTexto">
          <a:extLst xmlns:a="http://schemas.openxmlformats.org/drawingml/2006/main">
            <a:ext uri="{FF2B5EF4-FFF2-40B4-BE49-F238E27FC236}">
              <a16:creationId xmlns:a16="http://schemas.microsoft.com/office/drawing/2014/main" id="{0FD0AE4F-1605-39AD-0141-75AC623647E9}"/>
            </a:ext>
          </a:extLst>
        </cdr:cNvPr>
        <cdr:cNvSpPr txBox="1"/>
      </cdr:nvSpPr>
      <cdr:spPr>
        <a:xfrm xmlns:a="http://schemas.openxmlformats.org/drawingml/2006/main">
          <a:off x="6061443" y="2340648"/>
          <a:ext cx="845839" cy="247439"/>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s-ES" sz="1400" b="0" dirty="0">
              <a:solidFill>
                <a:srgbClr val="156082"/>
              </a:solidFill>
              <a:latin typeface="ITC Kabel" panose="02000503000000000000" pitchFamily="50" charset="0"/>
              <a:cs typeface="Segoe UI" panose="020B0502040204020203" pitchFamily="34" charset="0"/>
            </a:rPr>
            <a:t>-10,9</a:t>
          </a:r>
          <a:endParaRPr lang="es-CO" sz="1400" b="0" dirty="0">
            <a:solidFill>
              <a:srgbClr val="156082"/>
            </a:solidFill>
            <a:latin typeface="ITC Kabel" panose="02000503000000000000" pitchFamily="50" charset="0"/>
            <a:cs typeface="Segoe UI" panose="020B0502040204020203" pitchFamily="34" charset="0"/>
          </a:endParaRPr>
        </a:p>
      </cdr:txBody>
    </cdr:sp>
  </cdr:relSizeAnchor>
</c:userShapes>
</file>

<file path=ppt/drawings/drawing5.xml><?xml version="1.0" encoding="utf-8"?>
<c:userShapes xmlns:c="http://schemas.openxmlformats.org/drawingml/2006/chart">
  <cdr:relSizeAnchor xmlns:cdr="http://schemas.openxmlformats.org/drawingml/2006/chartDrawing">
    <cdr:from>
      <cdr:x>0.6481</cdr:x>
      <cdr:y>0.2112</cdr:y>
    </cdr:from>
    <cdr:to>
      <cdr:x>0.72743</cdr:x>
      <cdr:y>0.8064</cdr:y>
    </cdr:to>
    <cdr:sp macro="" textlink="">
      <cdr:nvSpPr>
        <cdr:cNvPr id="4" name="3 CuadroTexto"/>
        <cdr:cNvSpPr txBox="1"/>
      </cdr:nvSpPr>
      <cdr:spPr>
        <a:xfrm xmlns:a="http://schemas.openxmlformats.org/drawingml/2006/main">
          <a:off x="7717134" y="1326382"/>
          <a:ext cx="944545" cy="3737987"/>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s-ES" sz="1100" dirty="0"/>
        </a:p>
      </cdr:txBody>
    </cdr:sp>
  </cdr:relSizeAnchor>
  <cdr:relSizeAnchor xmlns:cdr="http://schemas.openxmlformats.org/drawingml/2006/chartDrawing">
    <cdr:from>
      <cdr:x>0.65907</cdr:x>
      <cdr:y>0.632</cdr:y>
    </cdr:from>
    <cdr:to>
      <cdr:x>0.75781</cdr:x>
      <cdr:y>0.7296</cdr:y>
    </cdr:to>
    <cdr:sp macro="" textlink="">
      <cdr:nvSpPr>
        <cdr:cNvPr id="7" name="6 CuadroTexto"/>
        <cdr:cNvSpPr txBox="1"/>
      </cdr:nvSpPr>
      <cdr:spPr>
        <a:xfrm xmlns:a="http://schemas.openxmlformats.org/drawingml/2006/main">
          <a:off x="7847762" y="3969099"/>
          <a:ext cx="1175658" cy="61295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s-ES" sz="1100" b="1" dirty="0">
            <a:latin typeface="ITC Kabel" pitchFamily="50" charset="0"/>
          </a:endParaRPr>
        </a:p>
      </cdr:txBody>
    </cdr:sp>
  </cdr:relSizeAnchor>
</c:userShapes>
</file>

<file path=ppt/drawings/drawing6.xml><?xml version="1.0" encoding="utf-8"?>
<c:userShapes xmlns:c="http://schemas.openxmlformats.org/drawingml/2006/chart">
  <cdr:relSizeAnchor xmlns:cdr="http://schemas.openxmlformats.org/drawingml/2006/chartDrawing">
    <cdr:from>
      <cdr:x>0.12975</cdr:x>
      <cdr:y>0.33763</cdr:y>
    </cdr:from>
    <cdr:to>
      <cdr:x>0.21746</cdr:x>
      <cdr:y>0.41424</cdr:y>
    </cdr:to>
    <cdr:sp macro="" textlink="">
      <cdr:nvSpPr>
        <cdr:cNvPr id="3" name="CuadroTexto 1">
          <a:extLst xmlns:a="http://schemas.openxmlformats.org/drawingml/2006/main">
            <a:ext uri="{FF2B5EF4-FFF2-40B4-BE49-F238E27FC236}">
              <a16:creationId xmlns:a16="http://schemas.microsoft.com/office/drawing/2014/main" id="{8FEACAA0-CB70-D351-19BB-9FE144C396E6}"/>
            </a:ext>
          </a:extLst>
        </cdr:cNvPr>
        <cdr:cNvSpPr txBox="1"/>
      </cdr:nvSpPr>
      <cdr:spPr>
        <a:xfrm xmlns:a="http://schemas.openxmlformats.org/drawingml/2006/main">
          <a:off x="1092245" y="1488748"/>
          <a:ext cx="738356" cy="337782"/>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s-ES" sz="1400" dirty="0">
              <a:solidFill>
                <a:srgbClr val="156082"/>
              </a:solidFill>
              <a:latin typeface="ITC Kabel" panose="02000503000000000000" pitchFamily="50" charset="0"/>
            </a:rPr>
            <a:t>17.610</a:t>
          </a:r>
          <a:endParaRPr lang="es-CO" sz="1400" dirty="0">
            <a:solidFill>
              <a:srgbClr val="156082"/>
            </a:solidFill>
            <a:latin typeface="ITC Kabel" panose="02000503000000000000" pitchFamily="50" charset="0"/>
          </a:endParaRPr>
        </a:p>
      </cdr:txBody>
    </cdr:sp>
  </cdr:relSizeAnchor>
  <cdr:relSizeAnchor xmlns:cdr="http://schemas.openxmlformats.org/drawingml/2006/chartDrawing">
    <cdr:from>
      <cdr:x>0.25791</cdr:x>
      <cdr:y>0.32267</cdr:y>
    </cdr:from>
    <cdr:to>
      <cdr:x>0.34222</cdr:x>
      <cdr:y>0.39928</cdr:y>
    </cdr:to>
    <cdr:sp macro="" textlink="">
      <cdr:nvSpPr>
        <cdr:cNvPr id="4" name="CuadroTexto 1">
          <a:extLst xmlns:a="http://schemas.openxmlformats.org/drawingml/2006/main">
            <a:ext uri="{FF2B5EF4-FFF2-40B4-BE49-F238E27FC236}">
              <a16:creationId xmlns:a16="http://schemas.microsoft.com/office/drawing/2014/main" id="{C6854FDE-988E-5C48-822F-E04FD29A1B80}"/>
            </a:ext>
          </a:extLst>
        </cdr:cNvPr>
        <cdr:cNvSpPr txBox="1"/>
      </cdr:nvSpPr>
      <cdr:spPr>
        <a:xfrm xmlns:a="http://schemas.openxmlformats.org/drawingml/2006/main">
          <a:off x="2171107" y="1422772"/>
          <a:ext cx="709682" cy="337782"/>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s-ES" sz="1400" dirty="0">
              <a:solidFill>
                <a:srgbClr val="156082"/>
              </a:solidFill>
              <a:latin typeface="ITC Kabel" panose="02000503000000000000" pitchFamily="50" charset="0"/>
            </a:rPr>
            <a:t>18.618</a:t>
          </a:r>
          <a:endParaRPr lang="es-CO" sz="1400" dirty="0">
            <a:solidFill>
              <a:srgbClr val="156082"/>
            </a:solidFill>
            <a:latin typeface="ITC Kabel" panose="02000503000000000000" pitchFamily="50" charset="0"/>
          </a:endParaRPr>
        </a:p>
      </cdr:txBody>
    </cdr:sp>
  </cdr:relSizeAnchor>
  <cdr:relSizeAnchor xmlns:cdr="http://schemas.openxmlformats.org/drawingml/2006/chartDrawing">
    <cdr:from>
      <cdr:x>0.66278</cdr:x>
      <cdr:y>0.50449</cdr:y>
    </cdr:from>
    <cdr:to>
      <cdr:x>0.74708</cdr:x>
      <cdr:y>0.5811</cdr:y>
    </cdr:to>
    <cdr:sp macro="" textlink="">
      <cdr:nvSpPr>
        <cdr:cNvPr id="6" name="CuadroTexto 1">
          <a:extLst xmlns:a="http://schemas.openxmlformats.org/drawingml/2006/main">
            <a:ext uri="{FF2B5EF4-FFF2-40B4-BE49-F238E27FC236}">
              <a16:creationId xmlns:a16="http://schemas.microsoft.com/office/drawing/2014/main" id="{13BE94AF-0968-8552-B88D-60D5645B1456}"/>
            </a:ext>
          </a:extLst>
        </cdr:cNvPr>
        <cdr:cNvSpPr txBox="1"/>
      </cdr:nvSpPr>
      <cdr:spPr>
        <a:xfrm xmlns:a="http://schemas.openxmlformats.org/drawingml/2006/main">
          <a:off x="5579292" y="2224487"/>
          <a:ext cx="709682" cy="337782"/>
        </a:xfrm>
        <a:prstGeom xmlns:a="http://schemas.openxmlformats.org/drawingml/2006/main" prst="rect">
          <a:avLst/>
        </a:prstGeom>
      </cdr:spPr>
      <cdr:txBody>
        <a:bodyPr xmlns:a="http://schemas.openxmlformats.org/drawingml/2006/main" wrap="square" rtlCol="0"/>
        <a:lstStyle xmlns:a="http://schemas.openxmlformats.org/drawingml/2006/main">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r>
            <a:rPr lang="es-ES" sz="1400" dirty="0">
              <a:solidFill>
                <a:srgbClr val="156082"/>
              </a:solidFill>
              <a:latin typeface="ITC Kabel" panose="02000503000000000000" pitchFamily="50" charset="0"/>
            </a:rPr>
            <a:t>10.320</a:t>
          </a:r>
          <a:endParaRPr lang="es-CO" sz="1400" dirty="0">
            <a:solidFill>
              <a:srgbClr val="156082"/>
            </a:solidFill>
            <a:latin typeface="ITC Kabel" panose="02000503000000000000" pitchFamily="50" charset="0"/>
          </a:endParaRPr>
        </a:p>
      </cdr:txBody>
    </cdr:sp>
  </cdr:relSizeAnchor>
  <cdr:relSizeAnchor xmlns:cdr="http://schemas.openxmlformats.org/drawingml/2006/chartDrawing">
    <cdr:from>
      <cdr:x>0.80179</cdr:x>
      <cdr:y>0.5868</cdr:y>
    </cdr:from>
    <cdr:to>
      <cdr:x>0.88609</cdr:x>
      <cdr:y>0.6634</cdr:y>
    </cdr:to>
    <cdr:sp macro="" textlink="">
      <cdr:nvSpPr>
        <cdr:cNvPr id="7" name="CuadroTexto 1">
          <a:extLst xmlns:a="http://schemas.openxmlformats.org/drawingml/2006/main">
            <a:ext uri="{FF2B5EF4-FFF2-40B4-BE49-F238E27FC236}">
              <a16:creationId xmlns:a16="http://schemas.microsoft.com/office/drawing/2014/main" id="{A055617F-4DD9-D00B-52F7-6862DB19D4FC}"/>
            </a:ext>
          </a:extLst>
        </cdr:cNvPr>
        <cdr:cNvSpPr txBox="1"/>
      </cdr:nvSpPr>
      <cdr:spPr>
        <a:xfrm xmlns:a="http://schemas.openxmlformats.org/drawingml/2006/main">
          <a:off x="6749454" y="2587424"/>
          <a:ext cx="709639" cy="337758"/>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s-ES" sz="1400" dirty="0">
              <a:solidFill>
                <a:srgbClr val="156082"/>
              </a:solidFill>
              <a:latin typeface="ITC Kabel" panose="02000503000000000000" pitchFamily="50" charset="0"/>
            </a:rPr>
            <a:t>6.701</a:t>
          </a:r>
          <a:endParaRPr lang="es-CO" sz="1400" dirty="0">
            <a:solidFill>
              <a:srgbClr val="156082"/>
            </a:solidFill>
            <a:latin typeface="ITC Kabel" panose="02000503000000000000" pitchFamily="50" charset="0"/>
          </a:endParaRPr>
        </a:p>
      </cdr:txBody>
    </cdr:sp>
  </cdr:relSizeAnchor>
</c:userShapes>
</file>

<file path=ppt/drawings/drawing7.xml><?xml version="1.0" encoding="utf-8"?>
<c:userShapes xmlns:c="http://schemas.openxmlformats.org/drawingml/2006/chart">
  <cdr:relSizeAnchor xmlns:cdr="http://schemas.openxmlformats.org/drawingml/2006/chartDrawing">
    <cdr:from>
      <cdr:x>0.07989</cdr:x>
      <cdr:y>0.51933</cdr:y>
    </cdr:from>
    <cdr:to>
      <cdr:x>0.91923</cdr:x>
      <cdr:y>0.51933</cdr:y>
    </cdr:to>
    <cdr:cxnSp macro="">
      <cdr:nvCxnSpPr>
        <cdr:cNvPr id="3" name="Conector recto 2">
          <a:extLst xmlns:a="http://schemas.openxmlformats.org/drawingml/2006/main">
            <a:ext uri="{FF2B5EF4-FFF2-40B4-BE49-F238E27FC236}">
              <a16:creationId xmlns:a16="http://schemas.microsoft.com/office/drawing/2014/main" id="{B5E3BAC0-5894-CFF4-EEB6-14CD7C644414}"/>
            </a:ext>
          </a:extLst>
        </cdr:cNvPr>
        <cdr:cNvCxnSpPr/>
      </cdr:nvCxnSpPr>
      <cdr:spPr>
        <a:xfrm xmlns:a="http://schemas.openxmlformats.org/drawingml/2006/main" flipH="1">
          <a:off x="433388" y="1978631"/>
          <a:ext cx="4552950" cy="0"/>
        </a:xfrm>
        <a:prstGeom xmlns:a="http://schemas.openxmlformats.org/drawingml/2006/main" prst="line">
          <a:avLst/>
        </a:prstGeom>
        <a:ln xmlns:a="http://schemas.openxmlformats.org/drawingml/2006/main">
          <a:solidFill>
            <a:schemeClr val="bg1">
              <a:lumMod val="85000"/>
            </a:schemeClr>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6AE466E-32DE-45FB-95EB-AC6187198A29}" type="datetimeFigureOut">
              <a:rPr lang="es-CO" smtClean="0"/>
              <a:t>19/09/24</a:t>
            </a:fld>
            <a:endParaRPr lang="es-CO"/>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3008F17-5340-4C31-80D1-70CB2836999F}" type="slidenum">
              <a:rPr lang="es-CO" smtClean="0"/>
              <a:t>‹Nº›</a:t>
            </a:fld>
            <a:endParaRPr lang="es-CO"/>
          </a:p>
        </p:txBody>
      </p:sp>
    </p:spTree>
    <p:extLst>
      <p:ext uri="{BB962C8B-B14F-4D97-AF65-F5344CB8AC3E}">
        <p14:creationId xmlns:p14="http://schemas.microsoft.com/office/powerpoint/2010/main" val="25836365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a:p>
        </p:txBody>
      </p:sp>
      <p:sp>
        <p:nvSpPr>
          <p:cNvPr id="4" name="Marcador de número de diapositiva 3"/>
          <p:cNvSpPr>
            <a:spLocks noGrp="1"/>
          </p:cNvSpPr>
          <p:nvPr>
            <p:ph type="sldNum" sz="quarter" idx="5"/>
          </p:nvPr>
        </p:nvSpPr>
        <p:spPr/>
        <p:txBody>
          <a:bodyPr/>
          <a:lstStyle/>
          <a:p>
            <a:fld id="{186C0D83-B28B-4B78-B076-836FD211BD43}" type="slidenum">
              <a:rPr lang="es-CO" smtClean="0"/>
              <a:t>1</a:t>
            </a:fld>
            <a:endParaRPr lang="es-CO"/>
          </a:p>
        </p:txBody>
      </p:sp>
    </p:spTree>
    <p:extLst>
      <p:ext uri="{BB962C8B-B14F-4D97-AF65-F5344CB8AC3E}">
        <p14:creationId xmlns:p14="http://schemas.microsoft.com/office/powerpoint/2010/main" val="139850529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a:p>
        </p:txBody>
      </p:sp>
      <p:sp>
        <p:nvSpPr>
          <p:cNvPr id="4" name="Marcador de número de diapositiva 3"/>
          <p:cNvSpPr>
            <a:spLocks noGrp="1"/>
          </p:cNvSpPr>
          <p:nvPr>
            <p:ph type="sldNum" sz="quarter" idx="5"/>
          </p:nvPr>
        </p:nvSpPr>
        <p:spPr/>
        <p:txBody>
          <a:bodyPr/>
          <a:lstStyle/>
          <a:p>
            <a:fld id="{83008F17-5340-4C31-80D1-70CB2836999F}" type="slidenum">
              <a:rPr lang="es-CO" smtClean="0"/>
              <a:t>24</a:t>
            </a:fld>
            <a:endParaRPr lang="es-CO"/>
          </a:p>
        </p:txBody>
      </p:sp>
    </p:spTree>
    <p:extLst>
      <p:ext uri="{BB962C8B-B14F-4D97-AF65-F5344CB8AC3E}">
        <p14:creationId xmlns:p14="http://schemas.microsoft.com/office/powerpoint/2010/main" val="5614364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a:p>
        </p:txBody>
      </p:sp>
      <p:sp>
        <p:nvSpPr>
          <p:cNvPr id="4" name="Marcador de número de diapositiva 3"/>
          <p:cNvSpPr>
            <a:spLocks noGrp="1"/>
          </p:cNvSpPr>
          <p:nvPr>
            <p:ph type="sldNum" sz="quarter" idx="5"/>
          </p:nvPr>
        </p:nvSpPr>
        <p:spPr/>
        <p:txBody>
          <a:bodyPr/>
          <a:lstStyle/>
          <a:p>
            <a:fld id="{83008F17-5340-4C31-80D1-70CB2836999F}" type="slidenum">
              <a:rPr lang="es-CO" smtClean="0"/>
              <a:t>25</a:t>
            </a:fld>
            <a:endParaRPr lang="es-CO"/>
          </a:p>
        </p:txBody>
      </p:sp>
    </p:spTree>
    <p:extLst>
      <p:ext uri="{BB962C8B-B14F-4D97-AF65-F5344CB8AC3E}">
        <p14:creationId xmlns:p14="http://schemas.microsoft.com/office/powerpoint/2010/main" val="29325576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a:p>
        </p:txBody>
      </p:sp>
      <p:sp>
        <p:nvSpPr>
          <p:cNvPr id="4" name="Marcador de número de diapositiva 3"/>
          <p:cNvSpPr>
            <a:spLocks noGrp="1"/>
          </p:cNvSpPr>
          <p:nvPr>
            <p:ph type="sldNum" sz="quarter" idx="5"/>
          </p:nvPr>
        </p:nvSpPr>
        <p:spPr/>
        <p:txBody>
          <a:bodyPr/>
          <a:lstStyle/>
          <a:p>
            <a:fld id="{83008F17-5340-4C31-80D1-70CB2836999F}" type="slidenum">
              <a:rPr lang="es-CO" smtClean="0"/>
              <a:t>26</a:t>
            </a:fld>
            <a:endParaRPr lang="es-CO"/>
          </a:p>
        </p:txBody>
      </p:sp>
    </p:spTree>
    <p:extLst>
      <p:ext uri="{BB962C8B-B14F-4D97-AF65-F5344CB8AC3E}">
        <p14:creationId xmlns:p14="http://schemas.microsoft.com/office/powerpoint/2010/main" val="83329716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a:p>
        </p:txBody>
      </p:sp>
      <p:sp>
        <p:nvSpPr>
          <p:cNvPr id="4" name="Marcador de número de diapositiva 3"/>
          <p:cNvSpPr>
            <a:spLocks noGrp="1"/>
          </p:cNvSpPr>
          <p:nvPr>
            <p:ph type="sldNum" sz="quarter" idx="5"/>
          </p:nvPr>
        </p:nvSpPr>
        <p:spPr/>
        <p:txBody>
          <a:bodyPr/>
          <a:lstStyle/>
          <a:p>
            <a:fld id="{83008F17-5340-4C31-80D1-70CB2836999F}" type="slidenum">
              <a:rPr lang="es-CO" smtClean="0"/>
              <a:t>27</a:t>
            </a:fld>
            <a:endParaRPr lang="es-CO"/>
          </a:p>
        </p:txBody>
      </p:sp>
    </p:spTree>
    <p:extLst>
      <p:ext uri="{BB962C8B-B14F-4D97-AF65-F5344CB8AC3E}">
        <p14:creationId xmlns:p14="http://schemas.microsoft.com/office/powerpoint/2010/main" val="429453996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ES"/>
              <a:t>8 de cada 10 empresarios requiere inversión.</a:t>
            </a:r>
            <a:endParaRPr lang="es-CO"/>
          </a:p>
        </p:txBody>
      </p:sp>
      <p:sp>
        <p:nvSpPr>
          <p:cNvPr id="4" name="Marcador de número de diapositiva 3"/>
          <p:cNvSpPr>
            <a:spLocks noGrp="1"/>
          </p:cNvSpPr>
          <p:nvPr>
            <p:ph type="sldNum" sz="quarter" idx="5"/>
          </p:nvPr>
        </p:nvSpPr>
        <p:spPr/>
        <p:txBody>
          <a:bodyPr/>
          <a:lstStyle/>
          <a:p>
            <a:fld id="{83008F17-5340-4C31-80D1-70CB2836999F}" type="slidenum">
              <a:rPr lang="es-CO" smtClean="0"/>
              <a:t>28</a:t>
            </a:fld>
            <a:endParaRPr lang="es-CO"/>
          </a:p>
        </p:txBody>
      </p:sp>
    </p:spTree>
    <p:extLst>
      <p:ext uri="{BB962C8B-B14F-4D97-AF65-F5344CB8AC3E}">
        <p14:creationId xmlns:p14="http://schemas.microsoft.com/office/powerpoint/2010/main" val="78136616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ES"/>
              <a:t>8 de cada 10 empresarios requiere inversión.</a:t>
            </a:r>
            <a:endParaRPr lang="es-CO"/>
          </a:p>
        </p:txBody>
      </p:sp>
      <p:sp>
        <p:nvSpPr>
          <p:cNvPr id="4" name="Marcador de número de diapositiva 3"/>
          <p:cNvSpPr>
            <a:spLocks noGrp="1"/>
          </p:cNvSpPr>
          <p:nvPr>
            <p:ph type="sldNum" sz="quarter" idx="5"/>
          </p:nvPr>
        </p:nvSpPr>
        <p:spPr/>
        <p:txBody>
          <a:bodyPr/>
          <a:lstStyle/>
          <a:p>
            <a:fld id="{83008F17-5340-4C31-80D1-70CB2836999F}" type="slidenum">
              <a:rPr lang="es-CO" smtClean="0"/>
              <a:t>30</a:t>
            </a:fld>
            <a:endParaRPr lang="es-CO"/>
          </a:p>
        </p:txBody>
      </p:sp>
    </p:spTree>
    <p:extLst>
      <p:ext uri="{BB962C8B-B14F-4D97-AF65-F5344CB8AC3E}">
        <p14:creationId xmlns:p14="http://schemas.microsoft.com/office/powerpoint/2010/main" val="410423717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ES"/>
              <a:t>Aquellas que reportan requerir inversión, 2 de cada 3 empresarios expresar tener planes de inversión.</a:t>
            </a:r>
            <a:endParaRPr lang="es-CO"/>
          </a:p>
        </p:txBody>
      </p:sp>
      <p:sp>
        <p:nvSpPr>
          <p:cNvPr id="4" name="Marcador de número de diapositiva 3"/>
          <p:cNvSpPr>
            <a:spLocks noGrp="1"/>
          </p:cNvSpPr>
          <p:nvPr>
            <p:ph type="sldNum" sz="quarter" idx="5"/>
          </p:nvPr>
        </p:nvSpPr>
        <p:spPr/>
        <p:txBody>
          <a:bodyPr/>
          <a:lstStyle/>
          <a:p>
            <a:fld id="{83008F17-5340-4C31-80D1-70CB2836999F}" type="slidenum">
              <a:rPr lang="es-CO" smtClean="0"/>
              <a:t>31</a:t>
            </a:fld>
            <a:endParaRPr lang="es-CO"/>
          </a:p>
        </p:txBody>
      </p:sp>
    </p:spTree>
    <p:extLst>
      <p:ext uri="{BB962C8B-B14F-4D97-AF65-F5344CB8AC3E}">
        <p14:creationId xmlns:p14="http://schemas.microsoft.com/office/powerpoint/2010/main" val="60092102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a:p>
        </p:txBody>
      </p:sp>
      <p:sp>
        <p:nvSpPr>
          <p:cNvPr id="4" name="Marcador de número de diapositiva 3"/>
          <p:cNvSpPr>
            <a:spLocks noGrp="1"/>
          </p:cNvSpPr>
          <p:nvPr>
            <p:ph type="sldNum" sz="quarter" idx="5"/>
          </p:nvPr>
        </p:nvSpPr>
        <p:spPr/>
        <p:txBody>
          <a:bodyPr/>
          <a:lstStyle/>
          <a:p>
            <a:fld id="{83008F17-5340-4C31-80D1-70CB2836999F}" type="slidenum">
              <a:rPr lang="es-CO" smtClean="0"/>
              <a:t>32</a:t>
            </a:fld>
            <a:endParaRPr lang="es-CO"/>
          </a:p>
        </p:txBody>
      </p:sp>
    </p:spTree>
    <p:extLst>
      <p:ext uri="{BB962C8B-B14F-4D97-AF65-F5344CB8AC3E}">
        <p14:creationId xmlns:p14="http://schemas.microsoft.com/office/powerpoint/2010/main" val="179736550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a:p>
        </p:txBody>
      </p:sp>
      <p:sp>
        <p:nvSpPr>
          <p:cNvPr id="4" name="Marcador de número de diapositiva 3"/>
          <p:cNvSpPr>
            <a:spLocks noGrp="1"/>
          </p:cNvSpPr>
          <p:nvPr>
            <p:ph type="sldNum" sz="quarter" idx="5"/>
          </p:nvPr>
        </p:nvSpPr>
        <p:spPr/>
        <p:txBody>
          <a:bodyPr/>
          <a:lstStyle/>
          <a:p>
            <a:fld id="{83008F17-5340-4C31-80D1-70CB2836999F}" type="slidenum">
              <a:rPr lang="es-CO" smtClean="0"/>
              <a:t>33</a:t>
            </a:fld>
            <a:endParaRPr lang="es-CO"/>
          </a:p>
        </p:txBody>
      </p:sp>
    </p:spTree>
    <p:extLst>
      <p:ext uri="{BB962C8B-B14F-4D97-AF65-F5344CB8AC3E}">
        <p14:creationId xmlns:p14="http://schemas.microsoft.com/office/powerpoint/2010/main" val="73030432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a:p>
        </p:txBody>
      </p:sp>
      <p:sp>
        <p:nvSpPr>
          <p:cNvPr id="4" name="Marcador de número de diapositiva 3"/>
          <p:cNvSpPr>
            <a:spLocks noGrp="1"/>
          </p:cNvSpPr>
          <p:nvPr>
            <p:ph type="sldNum" sz="quarter" idx="5"/>
          </p:nvPr>
        </p:nvSpPr>
        <p:spPr/>
        <p:txBody>
          <a:bodyPr/>
          <a:lstStyle/>
          <a:p>
            <a:fld id="{83008F17-5340-4C31-80D1-70CB2836999F}" type="slidenum">
              <a:rPr lang="es-CO" smtClean="0"/>
              <a:t>34</a:t>
            </a:fld>
            <a:endParaRPr lang="es-CO"/>
          </a:p>
        </p:txBody>
      </p:sp>
    </p:spTree>
    <p:extLst>
      <p:ext uri="{BB962C8B-B14F-4D97-AF65-F5344CB8AC3E}">
        <p14:creationId xmlns:p14="http://schemas.microsoft.com/office/powerpoint/2010/main" val="22608015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a:p>
        </p:txBody>
      </p:sp>
      <p:sp>
        <p:nvSpPr>
          <p:cNvPr id="4" name="Marcador de número de diapositiva 3"/>
          <p:cNvSpPr>
            <a:spLocks noGrp="1"/>
          </p:cNvSpPr>
          <p:nvPr>
            <p:ph type="sldNum" sz="quarter" idx="5"/>
          </p:nvPr>
        </p:nvSpPr>
        <p:spPr/>
        <p:txBody>
          <a:bodyPr/>
          <a:lstStyle/>
          <a:p>
            <a:fld id="{186C0D83-B28B-4B78-B076-836FD211BD43}" type="slidenum">
              <a:rPr lang="es-CO" smtClean="0"/>
              <a:t>2</a:t>
            </a:fld>
            <a:endParaRPr lang="es-CO"/>
          </a:p>
        </p:txBody>
      </p:sp>
    </p:spTree>
    <p:extLst>
      <p:ext uri="{BB962C8B-B14F-4D97-AF65-F5344CB8AC3E}">
        <p14:creationId xmlns:p14="http://schemas.microsoft.com/office/powerpoint/2010/main" val="269532664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a:p>
        </p:txBody>
      </p:sp>
      <p:sp>
        <p:nvSpPr>
          <p:cNvPr id="4" name="Marcador de número de diapositiva 3"/>
          <p:cNvSpPr>
            <a:spLocks noGrp="1"/>
          </p:cNvSpPr>
          <p:nvPr>
            <p:ph type="sldNum" sz="quarter" idx="5"/>
          </p:nvPr>
        </p:nvSpPr>
        <p:spPr/>
        <p:txBody>
          <a:bodyPr/>
          <a:lstStyle/>
          <a:p>
            <a:fld id="{83008F17-5340-4C31-80D1-70CB2836999F}" type="slidenum">
              <a:rPr lang="es-CO" smtClean="0"/>
              <a:t>36</a:t>
            </a:fld>
            <a:endParaRPr lang="es-CO"/>
          </a:p>
        </p:txBody>
      </p:sp>
    </p:spTree>
    <p:extLst>
      <p:ext uri="{BB962C8B-B14F-4D97-AF65-F5344CB8AC3E}">
        <p14:creationId xmlns:p14="http://schemas.microsoft.com/office/powerpoint/2010/main" val="67444479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a:p>
        </p:txBody>
      </p:sp>
      <p:sp>
        <p:nvSpPr>
          <p:cNvPr id="4" name="Marcador de número de diapositiva 3"/>
          <p:cNvSpPr>
            <a:spLocks noGrp="1"/>
          </p:cNvSpPr>
          <p:nvPr>
            <p:ph type="sldNum" sz="quarter" idx="5"/>
          </p:nvPr>
        </p:nvSpPr>
        <p:spPr/>
        <p:txBody>
          <a:bodyPr/>
          <a:lstStyle/>
          <a:p>
            <a:fld id="{83008F17-5340-4C31-80D1-70CB2836999F}" type="slidenum">
              <a:rPr lang="es-CO" smtClean="0"/>
              <a:t>37</a:t>
            </a:fld>
            <a:endParaRPr lang="es-CO"/>
          </a:p>
        </p:txBody>
      </p:sp>
    </p:spTree>
    <p:extLst>
      <p:ext uri="{BB962C8B-B14F-4D97-AF65-F5344CB8AC3E}">
        <p14:creationId xmlns:p14="http://schemas.microsoft.com/office/powerpoint/2010/main" val="163083516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a:p>
        </p:txBody>
      </p:sp>
      <p:sp>
        <p:nvSpPr>
          <p:cNvPr id="4" name="Marcador de número de diapositiva 3"/>
          <p:cNvSpPr>
            <a:spLocks noGrp="1"/>
          </p:cNvSpPr>
          <p:nvPr>
            <p:ph type="sldNum" sz="quarter" idx="5"/>
          </p:nvPr>
        </p:nvSpPr>
        <p:spPr/>
        <p:txBody>
          <a:bodyPr/>
          <a:lstStyle/>
          <a:p>
            <a:fld id="{83008F17-5340-4C31-80D1-70CB2836999F}" type="slidenum">
              <a:rPr lang="es-CO" smtClean="0"/>
              <a:t>41</a:t>
            </a:fld>
            <a:endParaRPr lang="es-CO"/>
          </a:p>
        </p:txBody>
      </p:sp>
    </p:spTree>
    <p:extLst>
      <p:ext uri="{BB962C8B-B14F-4D97-AF65-F5344CB8AC3E}">
        <p14:creationId xmlns:p14="http://schemas.microsoft.com/office/powerpoint/2010/main" val="41264390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ES"/>
              <a:t>¡Falta ingreso!</a:t>
            </a:r>
            <a:endParaRPr lang="es-CO"/>
          </a:p>
        </p:txBody>
      </p:sp>
      <p:sp>
        <p:nvSpPr>
          <p:cNvPr id="4" name="Marcador de número de diapositiva 3"/>
          <p:cNvSpPr>
            <a:spLocks noGrp="1"/>
          </p:cNvSpPr>
          <p:nvPr>
            <p:ph type="sldNum" sz="quarter" idx="5"/>
          </p:nvPr>
        </p:nvSpPr>
        <p:spPr/>
        <p:txBody>
          <a:bodyPr/>
          <a:lstStyle/>
          <a:p>
            <a:fld id="{83008F17-5340-4C31-80D1-70CB2836999F}" type="slidenum">
              <a:rPr lang="es-CO" smtClean="0"/>
              <a:t>42</a:t>
            </a:fld>
            <a:endParaRPr lang="es-CO"/>
          </a:p>
        </p:txBody>
      </p:sp>
    </p:spTree>
    <p:extLst>
      <p:ext uri="{BB962C8B-B14F-4D97-AF65-F5344CB8AC3E}">
        <p14:creationId xmlns:p14="http://schemas.microsoft.com/office/powerpoint/2010/main" val="254724283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a:p>
        </p:txBody>
      </p:sp>
      <p:sp>
        <p:nvSpPr>
          <p:cNvPr id="4" name="Marcador de número de diapositiva 3"/>
          <p:cNvSpPr>
            <a:spLocks noGrp="1"/>
          </p:cNvSpPr>
          <p:nvPr>
            <p:ph type="sldNum" sz="quarter" idx="5"/>
          </p:nvPr>
        </p:nvSpPr>
        <p:spPr/>
        <p:txBody>
          <a:bodyPr/>
          <a:lstStyle/>
          <a:p>
            <a:fld id="{83008F17-5340-4C31-80D1-70CB2836999F}" type="slidenum">
              <a:rPr lang="es-CO" smtClean="0"/>
              <a:t>43</a:t>
            </a:fld>
            <a:endParaRPr lang="es-CO"/>
          </a:p>
        </p:txBody>
      </p:sp>
    </p:spTree>
    <p:extLst>
      <p:ext uri="{BB962C8B-B14F-4D97-AF65-F5344CB8AC3E}">
        <p14:creationId xmlns:p14="http://schemas.microsoft.com/office/powerpoint/2010/main" val="290152662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a:p>
        </p:txBody>
      </p:sp>
      <p:sp>
        <p:nvSpPr>
          <p:cNvPr id="4" name="Marcador de número de diapositiva 3"/>
          <p:cNvSpPr>
            <a:spLocks noGrp="1"/>
          </p:cNvSpPr>
          <p:nvPr>
            <p:ph type="sldNum" sz="quarter" idx="5"/>
          </p:nvPr>
        </p:nvSpPr>
        <p:spPr/>
        <p:txBody>
          <a:bodyPr/>
          <a:lstStyle/>
          <a:p>
            <a:fld id="{83008F17-5340-4C31-80D1-70CB2836999F}" type="slidenum">
              <a:rPr lang="es-CO" smtClean="0"/>
              <a:t>44</a:t>
            </a:fld>
            <a:endParaRPr lang="es-CO"/>
          </a:p>
        </p:txBody>
      </p:sp>
    </p:spTree>
    <p:extLst>
      <p:ext uri="{BB962C8B-B14F-4D97-AF65-F5344CB8AC3E}">
        <p14:creationId xmlns:p14="http://schemas.microsoft.com/office/powerpoint/2010/main" val="326787493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a:p>
        </p:txBody>
      </p:sp>
      <p:sp>
        <p:nvSpPr>
          <p:cNvPr id="4" name="Marcador de número de diapositiva 3"/>
          <p:cNvSpPr>
            <a:spLocks noGrp="1"/>
          </p:cNvSpPr>
          <p:nvPr>
            <p:ph type="sldNum" sz="quarter" idx="5"/>
          </p:nvPr>
        </p:nvSpPr>
        <p:spPr/>
        <p:txBody>
          <a:bodyPr/>
          <a:lstStyle/>
          <a:p>
            <a:fld id="{83008F17-5340-4C31-80D1-70CB2836999F}" type="slidenum">
              <a:rPr lang="es-CO" smtClean="0"/>
              <a:t>45</a:t>
            </a:fld>
            <a:endParaRPr lang="es-CO"/>
          </a:p>
        </p:txBody>
      </p:sp>
    </p:spTree>
    <p:extLst>
      <p:ext uri="{BB962C8B-B14F-4D97-AF65-F5344CB8AC3E}">
        <p14:creationId xmlns:p14="http://schemas.microsoft.com/office/powerpoint/2010/main" val="219349391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a:p>
        </p:txBody>
      </p:sp>
      <p:sp>
        <p:nvSpPr>
          <p:cNvPr id="4" name="Marcador de número de diapositiva 3"/>
          <p:cNvSpPr>
            <a:spLocks noGrp="1"/>
          </p:cNvSpPr>
          <p:nvPr>
            <p:ph type="sldNum" sz="quarter" idx="5"/>
          </p:nvPr>
        </p:nvSpPr>
        <p:spPr/>
        <p:txBody>
          <a:bodyPr/>
          <a:lstStyle/>
          <a:p>
            <a:fld id="{83008F17-5340-4C31-80D1-70CB2836999F}" type="slidenum">
              <a:rPr lang="es-CO" smtClean="0"/>
              <a:t>46</a:t>
            </a:fld>
            <a:endParaRPr lang="es-CO"/>
          </a:p>
        </p:txBody>
      </p:sp>
    </p:spTree>
    <p:extLst>
      <p:ext uri="{BB962C8B-B14F-4D97-AF65-F5344CB8AC3E}">
        <p14:creationId xmlns:p14="http://schemas.microsoft.com/office/powerpoint/2010/main" val="268458368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a:p>
        </p:txBody>
      </p:sp>
      <p:sp>
        <p:nvSpPr>
          <p:cNvPr id="4" name="Marcador de número de diapositiva 3"/>
          <p:cNvSpPr>
            <a:spLocks noGrp="1"/>
          </p:cNvSpPr>
          <p:nvPr>
            <p:ph type="sldNum" sz="quarter" idx="5"/>
          </p:nvPr>
        </p:nvSpPr>
        <p:spPr/>
        <p:txBody>
          <a:bodyPr/>
          <a:lstStyle/>
          <a:p>
            <a:fld id="{186C0D83-B28B-4B78-B076-836FD211BD43}" type="slidenum">
              <a:rPr lang="es-CO" smtClean="0"/>
              <a:t>49</a:t>
            </a:fld>
            <a:endParaRPr lang="es-CO"/>
          </a:p>
        </p:txBody>
      </p:sp>
    </p:spTree>
    <p:extLst>
      <p:ext uri="{BB962C8B-B14F-4D97-AF65-F5344CB8AC3E}">
        <p14:creationId xmlns:p14="http://schemas.microsoft.com/office/powerpoint/2010/main" val="212838203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a:p>
        </p:txBody>
      </p:sp>
      <p:sp>
        <p:nvSpPr>
          <p:cNvPr id="4" name="Marcador de número de diapositiva 3"/>
          <p:cNvSpPr>
            <a:spLocks noGrp="1"/>
          </p:cNvSpPr>
          <p:nvPr>
            <p:ph type="sldNum" sz="quarter" idx="5"/>
          </p:nvPr>
        </p:nvSpPr>
        <p:spPr/>
        <p:txBody>
          <a:bodyPr/>
          <a:lstStyle/>
          <a:p>
            <a:fld id="{83008F17-5340-4C31-80D1-70CB2836999F}" type="slidenum">
              <a:rPr lang="es-CO" smtClean="0"/>
              <a:t>52</a:t>
            </a:fld>
            <a:endParaRPr lang="es-CO"/>
          </a:p>
        </p:txBody>
      </p:sp>
    </p:spTree>
    <p:extLst>
      <p:ext uri="{BB962C8B-B14F-4D97-AF65-F5344CB8AC3E}">
        <p14:creationId xmlns:p14="http://schemas.microsoft.com/office/powerpoint/2010/main" val="5768333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02EB4D-ED26-5D5B-6614-1927FEE4FA60}"/>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4414B5D1-28A9-C051-D7AB-D7EA760D0B59}"/>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17550656-8CCA-15D6-008E-FC39E35608B6}"/>
              </a:ext>
            </a:extLst>
          </p:cNvPr>
          <p:cNvSpPr>
            <a:spLocks noGrp="1"/>
          </p:cNvSpPr>
          <p:nvPr>
            <p:ph type="body" idx="1"/>
          </p:nvPr>
        </p:nvSpPr>
        <p:spPr/>
        <p:txBody>
          <a:bodyPr/>
          <a:lstStyle/>
          <a:p>
            <a:endParaRPr lang="es-CO"/>
          </a:p>
        </p:txBody>
      </p:sp>
      <p:sp>
        <p:nvSpPr>
          <p:cNvPr id="4" name="Marcador de número de diapositiva 3">
            <a:extLst>
              <a:ext uri="{FF2B5EF4-FFF2-40B4-BE49-F238E27FC236}">
                <a16:creationId xmlns:a16="http://schemas.microsoft.com/office/drawing/2014/main" id="{FD997261-E0DA-B4DC-28DB-3F7A43BA3D0E}"/>
              </a:ext>
            </a:extLst>
          </p:cNvPr>
          <p:cNvSpPr>
            <a:spLocks noGrp="1"/>
          </p:cNvSpPr>
          <p:nvPr>
            <p:ph type="sldNum" sz="quarter" idx="5"/>
          </p:nvPr>
        </p:nvSpPr>
        <p:spPr/>
        <p:txBody>
          <a:bodyPr/>
          <a:lstStyle/>
          <a:p>
            <a:fld id="{186C0D83-B28B-4B78-B076-836FD211BD43}" type="slidenum">
              <a:rPr lang="es-CO" smtClean="0"/>
              <a:t>3</a:t>
            </a:fld>
            <a:endParaRPr lang="es-CO"/>
          </a:p>
        </p:txBody>
      </p:sp>
    </p:spTree>
    <p:extLst>
      <p:ext uri="{BB962C8B-B14F-4D97-AF65-F5344CB8AC3E}">
        <p14:creationId xmlns:p14="http://schemas.microsoft.com/office/powerpoint/2010/main" val="326590137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a:p>
        </p:txBody>
      </p:sp>
      <p:sp>
        <p:nvSpPr>
          <p:cNvPr id="4" name="Marcador de número de diapositiva 3"/>
          <p:cNvSpPr>
            <a:spLocks noGrp="1"/>
          </p:cNvSpPr>
          <p:nvPr>
            <p:ph type="sldNum" sz="quarter" idx="5"/>
          </p:nvPr>
        </p:nvSpPr>
        <p:spPr/>
        <p:txBody>
          <a:bodyPr/>
          <a:lstStyle/>
          <a:p>
            <a:fld id="{83008F17-5340-4C31-80D1-70CB2836999F}" type="slidenum">
              <a:rPr lang="es-CO" smtClean="0"/>
              <a:t>53</a:t>
            </a:fld>
            <a:endParaRPr lang="es-CO"/>
          </a:p>
        </p:txBody>
      </p:sp>
    </p:spTree>
    <p:extLst>
      <p:ext uri="{BB962C8B-B14F-4D97-AF65-F5344CB8AC3E}">
        <p14:creationId xmlns:p14="http://schemas.microsoft.com/office/powerpoint/2010/main" val="19642882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a:p>
        </p:txBody>
      </p:sp>
      <p:sp>
        <p:nvSpPr>
          <p:cNvPr id="4" name="Marcador de número de diapositiva 3"/>
          <p:cNvSpPr>
            <a:spLocks noGrp="1"/>
          </p:cNvSpPr>
          <p:nvPr>
            <p:ph type="sldNum" sz="quarter" idx="5"/>
          </p:nvPr>
        </p:nvSpPr>
        <p:spPr/>
        <p:txBody>
          <a:bodyPr/>
          <a:lstStyle/>
          <a:p>
            <a:fld id="{83008F17-5340-4C31-80D1-70CB2836999F}" type="slidenum">
              <a:rPr lang="es-CO" smtClean="0"/>
              <a:t>54</a:t>
            </a:fld>
            <a:endParaRPr lang="es-CO"/>
          </a:p>
        </p:txBody>
      </p:sp>
    </p:spTree>
    <p:extLst>
      <p:ext uri="{BB962C8B-B14F-4D97-AF65-F5344CB8AC3E}">
        <p14:creationId xmlns:p14="http://schemas.microsoft.com/office/powerpoint/2010/main" val="6547207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84A748-3400-9067-C4C8-9059C584FCA3}"/>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88462EF0-AEE6-7B0A-31E6-2B4B31AA98CB}"/>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710166A2-98A5-0E9B-7825-2246A8D902E9}"/>
              </a:ext>
            </a:extLst>
          </p:cNvPr>
          <p:cNvSpPr>
            <a:spLocks noGrp="1"/>
          </p:cNvSpPr>
          <p:nvPr>
            <p:ph type="body" idx="1"/>
          </p:nvPr>
        </p:nvSpPr>
        <p:spPr/>
        <p:txBody>
          <a:bodyPr/>
          <a:lstStyle/>
          <a:p>
            <a:endParaRPr lang="es-CO"/>
          </a:p>
        </p:txBody>
      </p:sp>
      <p:sp>
        <p:nvSpPr>
          <p:cNvPr id="4" name="Marcador de número de diapositiva 3">
            <a:extLst>
              <a:ext uri="{FF2B5EF4-FFF2-40B4-BE49-F238E27FC236}">
                <a16:creationId xmlns:a16="http://schemas.microsoft.com/office/drawing/2014/main" id="{9E5C8801-5A5C-CF74-B07A-47FA945F6973}"/>
              </a:ext>
            </a:extLst>
          </p:cNvPr>
          <p:cNvSpPr>
            <a:spLocks noGrp="1"/>
          </p:cNvSpPr>
          <p:nvPr>
            <p:ph type="sldNum" sz="quarter" idx="5"/>
          </p:nvPr>
        </p:nvSpPr>
        <p:spPr/>
        <p:txBody>
          <a:bodyPr/>
          <a:lstStyle/>
          <a:p>
            <a:fld id="{186C0D83-B28B-4B78-B076-836FD211BD43}" type="slidenum">
              <a:rPr lang="es-CO" smtClean="0"/>
              <a:t>6</a:t>
            </a:fld>
            <a:endParaRPr lang="es-CO"/>
          </a:p>
        </p:txBody>
      </p:sp>
    </p:spTree>
    <p:extLst>
      <p:ext uri="{BB962C8B-B14F-4D97-AF65-F5344CB8AC3E}">
        <p14:creationId xmlns:p14="http://schemas.microsoft.com/office/powerpoint/2010/main" val="26649249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a:p>
        </p:txBody>
      </p:sp>
      <p:sp>
        <p:nvSpPr>
          <p:cNvPr id="4" name="Marcador de número de diapositiva 3"/>
          <p:cNvSpPr>
            <a:spLocks noGrp="1"/>
          </p:cNvSpPr>
          <p:nvPr>
            <p:ph type="sldNum" sz="quarter" idx="5"/>
          </p:nvPr>
        </p:nvSpPr>
        <p:spPr/>
        <p:txBody>
          <a:bodyPr/>
          <a:lstStyle/>
          <a:p>
            <a:fld id="{83008F17-5340-4C31-80D1-70CB2836999F}" type="slidenum">
              <a:rPr lang="es-CO" smtClean="0"/>
              <a:t>14</a:t>
            </a:fld>
            <a:endParaRPr lang="es-CO"/>
          </a:p>
        </p:txBody>
      </p:sp>
    </p:spTree>
    <p:extLst>
      <p:ext uri="{BB962C8B-B14F-4D97-AF65-F5344CB8AC3E}">
        <p14:creationId xmlns:p14="http://schemas.microsoft.com/office/powerpoint/2010/main" val="33605504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a:p>
        </p:txBody>
      </p:sp>
      <p:sp>
        <p:nvSpPr>
          <p:cNvPr id="4" name="Marcador de número de diapositiva 3"/>
          <p:cNvSpPr>
            <a:spLocks noGrp="1"/>
          </p:cNvSpPr>
          <p:nvPr>
            <p:ph type="sldNum" sz="quarter" idx="5"/>
          </p:nvPr>
        </p:nvSpPr>
        <p:spPr/>
        <p:txBody>
          <a:bodyPr/>
          <a:lstStyle/>
          <a:p>
            <a:fld id="{83008F17-5340-4C31-80D1-70CB2836999F}" type="slidenum">
              <a:rPr lang="es-CO" smtClean="0"/>
              <a:t>15</a:t>
            </a:fld>
            <a:endParaRPr lang="es-CO"/>
          </a:p>
        </p:txBody>
      </p:sp>
    </p:spTree>
    <p:extLst>
      <p:ext uri="{BB962C8B-B14F-4D97-AF65-F5344CB8AC3E}">
        <p14:creationId xmlns:p14="http://schemas.microsoft.com/office/powerpoint/2010/main" val="15100041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a:p>
        </p:txBody>
      </p:sp>
      <p:sp>
        <p:nvSpPr>
          <p:cNvPr id="4" name="Marcador de número de diapositiva 3"/>
          <p:cNvSpPr>
            <a:spLocks noGrp="1"/>
          </p:cNvSpPr>
          <p:nvPr>
            <p:ph type="sldNum" sz="quarter" idx="5"/>
          </p:nvPr>
        </p:nvSpPr>
        <p:spPr/>
        <p:txBody>
          <a:bodyPr/>
          <a:lstStyle/>
          <a:p>
            <a:fld id="{83008F17-5340-4C31-80D1-70CB2836999F}" type="slidenum">
              <a:rPr lang="es-CO" smtClean="0"/>
              <a:t>18</a:t>
            </a:fld>
            <a:endParaRPr lang="es-CO"/>
          </a:p>
        </p:txBody>
      </p:sp>
    </p:spTree>
    <p:extLst>
      <p:ext uri="{BB962C8B-B14F-4D97-AF65-F5344CB8AC3E}">
        <p14:creationId xmlns:p14="http://schemas.microsoft.com/office/powerpoint/2010/main" val="4056016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a:p>
        </p:txBody>
      </p:sp>
      <p:sp>
        <p:nvSpPr>
          <p:cNvPr id="4" name="Marcador de número de diapositiva 3"/>
          <p:cNvSpPr>
            <a:spLocks noGrp="1"/>
          </p:cNvSpPr>
          <p:nvPr>
            <p:ph type="sldNum" sz="quarter" idx="5"/>
          </p:nvPr>
        </p:nvSpPr>
        <p:spPr/>
        <p:txBody>
          <a:bodyPr/>
          <a:lstStyle/>
          <a:p>
            <a:fld id="{83008F17-5340-4C31-80D1-70CB2836999F}" type="slidenum">
              <a:rPr lang="es-CO" smtClean="0"/>
              <a:t>19</a:t>
            </a:fld>
            <a:endParaRPr lang="es-CO"/>
          </a:p>
        </p:txBody>
      </p:sp>
    </p:spTree>
    <p:extLst>
      <p:ext uri="{BB962C8B-B14F-4D97-AF65-F5344CB8AC3E}">
        <p14:creationId xmlns:p14="http://schemas.microsoft.com/office/powerpoint/2010/main" val="277773332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9B9618-3BEB-3F46-6B08-CEA7DA8F144C}"/>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D318301B-526E-FB50-F3F9-3B5FA65301A9}"/>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A6F1160C-0C55-2C3A-4B0E-03BBB5671B0A}"/>
              </a:ext>
            </a:extLst>
          </p:cNvPr>
          <p:cNvSpPr>
            <a:spLocks noGrp="1"/>
          </p:cNvSpPr>
          <p:nvPr>
            <p:ph type="body" idx="1"/>
          </p:nvPr>
        </p:nvSpPr>
        <p:spPr/>
        <p:txBody>
          <a:bodyPr/>
          <a:lstStyle/>
          <a:p>
            <a:endParaRPr lang="es-CO"/>
          </a:p>
        </p:txBody>
      </p:sp>
      <p:sp>
        <p:nvSpPr>
          <p:cNvPr id="4" name="Marcador de número de diapositiva 3">
            <a:extLst>
              <a:ext uri="{FF2B5EF4-FFF2-40B4-BE49-F238E27FC236}">
                <a16:creationId xmlns:a16="http://schemas.microsoft.com/office/drawing/2014/main" id="{605B7AA3-6B9D-0413-41D5-BB638BAFA938}"/>
              </a:ext>
            </a:extLst>
          </p:cNvPr>
          <p:cNvSpPr>
            <a:spLocks noGrp="1"/>
          </p:cNvSpPr>
          <p:nvPr>
            <p:ph type="sldNum" sz="quarter" idx="5"/>
          </p:nvPr>
        </p:nvSpPr>
        <p:spPr/>
        <p:txBody>
          <a:bodyPr/>
          <a:lstStyle/>
          <a:p>
            <a:fld id="{186C0D83-B28B-4B78-B076-836FD211BD43}" type="slidenum">
              <a:rPr lang="es-CO" smtClean="0"/>
              <a:t>20</a:t>
            </a:fld>
            <a:endParaRPr lang="es-CO"/>
          </a:p>
        </p:txBody>
      </p:sp>
    </p:spTree>
    <p:extLst>
      <p:ext uri="{BB962C8B-B14F-4D97-AF65-F5344CB8AC3E}">
        <p14:creationId xmlns:p14="http://schemas.microsoft.com/office/powerpoint/2010/main" val="36408705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8B60C9E-7D2C-CC93-1949-2001ED351460}"/>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O"/>
          </a:p>
        </p:txBody>
      </p:sp>
      <p:sp>
        <p:nvSpPr>
          <p:cNvPr id="3" name="Subtítulo 2">
            <a:extLst>
              <a:ext uri="{FF2B5EF4-FFF2-40B4-BE49-F238E27FC236}">
                <a16:creationId xmlns:a16="http://schemas.microsoft.com/office/drawing/2014/main" id="{CB158D51-1704-32F4-3047-9A2BE1B0928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CO"/>
          </a:p>
        </p:txBody>
      </p:sp>
      <p:sp>
        <p:nvSpPr>
          <p:cNvPr id="4" name="Marcador de fecha 3">
            <a:extLst>
              <a:ext uri="{FF2B5EF4-FFF2-40B4-BE49-F238E27FC236}">
                <a16:creationId xmlns:a16="http://schemas.microsoft.com/office/drawing/2014/main" id="{2B929C2F-6D6C-0D25-B100-16712B54A225}"/>
              </a:ext>
            </a:extLst>
          </p:cNvPr>
          <p:cNvSpPr>
            <a:spLocks noGrp="1"/>
          </p:cNvSpPr>
          <p:nvPr>
            <p:ph type="dt" sz="half" idx="10"/>
          </p:nvPr>
        </p:nvSpPr>
        <p:spPr/>
        <p:txBody>
          <a:bodyPr/>
          <a:lstStyle/>
          <a:p>
            <a:fld id="{4F667DF1-FF46-40D3-AFBE-03D11E33D38B}" type="datetimeFigureOut">
              <a:rPr lang="es-CO" smtClean="0"/>
              <a:t>19/09/24</a:t>
            </a:fld>
            <a:endParaRPr lang="es-CO"/>
          </a:p>
        </p:txBody>
      </p:sp>
      <p:sp>
        <p:nvSpPr>
          <p:cNvPr id="5" name="Marcador de pie de página 4">
            <a:extLst>
              <a:ext uri="{FF2B5EF4-FFF2-40B4-BE49-F238E27FC236}">
                <a16:creationId xmlns:a16="http://schemas.microsoft.com/office/drawing/2014/main" id="{02BAF147-19F0-68D7-EF97-06E35244FA23}"/>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A3285A18-34FD-E1B7-C508-30DC5508AC4F}"/>
              </a:ext>
            </a:extLst>
          </p:cNvPr>
          <p:cNvSpPr>
            <a:spLocks noGrp="1"/>
          </p:cNvSpPr>
          <p:nvPr>
            <p:ph type="sldNum" sz="quarter" idx="12"/>
          </p:nvPr>
        </p:nvSpPr>
        <p:spPr/>
        <p:txBody>
          <a:bodyPr/>
          <a:lstStyle/>
          <a:p>
            <a:fld id="{71C9E657-7556-4F7C-9D34-F4062A781E0C}" type="slidenum">
              <a:rPr lang="es-CO" smtClean="0"/>
              <a:t>‹Nº›</a:t>
            </a:fld>
            <a:endParaRPr lang="es-CO"/>
          </a:p>
        </p:txBody>
      </p:sp>
    </p:spTree>
    <p:extLst>
      <p:ext uri="{BB962C8B-B14F-4D97-AF65-F5344CB8AC3E}">
        <p14:creationId xmlns:p14="http://schemas.microsoft.com/office/powerpoint/2010/main" val="18133839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0AC8401-1268-DE84-BAE7-C0C3385973E8}"/>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texto vertical 2">
            <a:extLst>
              <a:ext uri="{FF2B5EF4-FFF2-40B4-BE49-F238E27FC236}">
                <a16:creationId xmlns:a16="http://schemas.microsoft.com/office/drawing/2014/main" id="{90EC08B4-6118-8E0E-3765-74EF4C990549}"/>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A0502296-11F2-B13C-B117-1C2613C2EA03}"/>
              </a:ext>
            </a:extLst>
          </p:cNvPr>
          <p:cNvSpPr>
            <a:spLocks noGrp="1"/>
          </p:cNvSpPr>
          <p:nvPr>
            <p:ph type="dt" sz="half" idx="10"/>
          </p:nvPr>
        </p:nvSpPr>
        <p:spPr/>
        <p:txBody>
          <a:bodyPr/>
          <a:lstStyle/>
          <a:p>
            <a:fld id="{4F667DF1-FF46-40D3-AFBE-03D11E33D38B}" type="datetimeFigureOut">
              <a:rPr lang="es-CO" smtClean="0"/>
              <a:t>19/09/24</a:t>
            </a:fld>
            <a:endParaRPr lang="es-CO"/>
          </a:p>
        </p:txBody>
      </p:sp>
      <p:sp>
        <p:nvSpPr>
          <p:cNvPr id="5" name="Marcador de pie de página 4">
            <a:extLst>
              <a:ext uri="{FF2B5EF4-FFF2-40B4-BE49-F238E27FC236}">
                <a16:creationId xmlns:a16="http://schemas.microsoft.com/office/drawing/2014/main" id="{C44CEFD2-9972-C096-46FA-9A4CBAB3AB0C}"/>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C1CB041A-6198-5B22-6C9E-9C1EA6CDDA2F}"/>
              </a:ext>
            </a:extLst>
          </p:cNvPr>
          <p:cNvSpPr>
            <a:spLocks noGrp="1"/>
          </p:cNvSpPr>
          <p:nvPr>
            <p:ph type="sldNum" sz="quarter" idx="12"/>
          </p:nvPr>
        </p:nvSpPr>
        <p:spPr/>
        <p:txBody>
          <a:bodyPr/>
          <a:lstStyle/>
          <a:p>
            <a:fld id="{71C9E657-7556-4F7C-9D34-F4062A781E0C}" type="slidenum">
              <a:rPr lang="es-CO" smtClean="0"/>
              <a:t>‹Nº›</a:t>
            </a:fld>
            <a:endParaRPr lang="es-CO"/>
          </a:p>
        </p:txBody>
      </p:sp>
    </p:spTree>
    <p:extLst>
      <p:ext uri="{BB962C8B-B14F-4D97-AF65-F5344CB8AC3E}">
        <p14:creationId xmlns:p14="http://schemas.microsoft.com/office/powerpoint/2010/main" val="10086158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ADFCBD1C-A3E2-D63A-6992-A93D87D041C9}"/>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CO"/>
          </a:p>
        </p:txBody>
      </p:sp>
      <p:sp>
        <p:nvSpPr>
          <p:cNvPr id="3" name="Marcador de texto vertical 2">
            <a:extLst>
              <a:ext uri="{FF2B5EF4-FFF2-40B4-BE49-F238E27FC236}">
                <a16:creationId xmlns:a16="http://schemas.microsoft.com/office/drawing/2014/main" id="{67725EF2-1FF5-0D0E-2A51-7E6D1455B65F}"/>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2BEE744A-4BC4-C01E-FF65-24EB12A0165C}"/>
              </a:ext>
            </a:extLst>
          </p:cNvPr>
          <p:cNvSpPr>
            <a:spLocks noGrp="1"/>
          </p:cNvSpPr>
          <p:nvPr>
            <p:ph type="dt" sz="half" idx="10"/>
          </p:nvPr>
        </p:nvSpPr>
        <p:spPr/>
        <p:txBody>
          <a:bodyPr/>
          <a:lstStyle/>
          <a:p>
            <a:fld id="{4F667DF1-FF46-40D3-AFBE-03D11E33D38B}" type="datetimeFigureOut">
              <a:rPr lang="es-CO" smtClean="0"/>
              <a:t>19/09/24</a:t>
            </a:fld>
            <a:endParaRPr lang="es-CO"/>
          </a:p>
        </p:txBody>
      </p:sp>
      <p:sp>
        <p:nvSpPr>
          <p:cNvPr id="5" name="Marcador de pie de página 4">
            <a:extLst>
              <a:ext uri="{FF2B5EF4-FFF2-40B4-BE49-F238E27FC236}">
                <a16:creationId xmlns:a16="http://schemas.microsoft.com/office/drawing/2014/main" id="{BC2CBBEE-B5AA-984C-B8B9-2CA871E38E6E}"/>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A31BEC86-E9EF-1B06-F725-2A063BEED84B}"/>
              </a:ext>
            </a:extLst>
          </p:cNvPr>
          <p:cNvSpPr>
            <a:spLocks noGrp="1"/>
          </p:cNvSpPr>
          <p:nvPr>
            <p:ph type="sldNum" sz="quarter" idx="12"/>
          </p:nvPr>
        </p:nvSpPr>
        <p:spPr/>
        <p:txBody>
          <a:bodyPr/>
          <a:lstStyle/>
          <a:p>
            <a:fld id="{71C9E657-7556-4F7C-9D34-F4062A781E0C}" type="slidenum">
              <a:rPr lang="es-CO" smtClean="0"/>
              <a:t>‹Nº›</a:t>
            </a:fld>
            <a:endParaRPr lang="es-CO"/>
          </a:p>
        </p:txBody>
      </p:sp>
    </p:spTree>
    <p:extLst>
      <p:ext uri="{BB962C8B-B14F-4D97-AF65-F5344CB8AC3E}">
        <p14:creationId xmlns:p14="http://schemas.microsoft.com/office/powerpoint/2010/main" val="21890327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9/19/24</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extLst>
      <p:ext uri="{BB962C8B-B14F-4D97-AF65-F5344CB8AC3E}">
        <p14:creationId xmlns:p14="http://schemas.microsoft.com/office/powerpoint/2010/main" val="676058502"/>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23BEED2-D4B8-6A82-1C0A-346D071C3C90}"/>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O"/>
          </a:p>
        </p:txBody>
      </p:sp>
      <p:sp>
        <p:nvSpPr>
          <p:cNvPr id="3" name="Subtítulo 2">
            <a:extLst>
              <a:ext uri="{FF2B5EF4-FFF2-40B4-BE49-F238E27FC236}">
                <a16:creationId xmlns:a16="http://schemas.microsoft.com/office/drawing/2014/main" id="{0F2A555B-70B8-A6C2-6F46-F4484432A4B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CO"/>
          </a:p>
        </p:txBody>
      </p:sp>
      <p:sp>
        <p:nvSpPr>
          <p:cNvPr id="4" name="Marcador de fecha 3">
            <a:extLst>
              <a:ext uri="{FF2B5EF4-FFF2-40B4-BE49-F238E27FC236}">
                <a16:creationId xmlns:a16="http://schemas.microsoft.com/office/drawing/2014/main" id="{15ABDED5-A6E0-B87E-91DD-D632A229E06C}"/>
              </a:ext>
            </a:extLst>
          </p:cNvPr>
          <p:cNvSpPr>
            <a:spLocks noGrp="1"/>
          </p:cNvSpPr>
          <p:nvPr>
            <p:ph type="dt" sz="half" idx="10"/>
          </p:nvPr>
        </p:nvSpPr>
        <p:spPr/>
        <p:txBody>
          <a:bodyPr/>
          <a:lstStyle/>
          <a:p>
            <a:fld id="{00B0986B-2CCE-4A0C-AB63-BFC6376EC022}" type="datetimeFigureOut">
              <a:rPr lang="es-CO" smtClean="0"/>
              <a:t>19/09/24</a:t>
            </a:fld>
            <a:endParaRPr lang="es-CO"/>
          </a:p>
        </p:txBody>
      </p:sp>
      <p:sp>
        <p:nvSpPr>
          <p:cNvPr id="5" name="Marcador de pie de página 4">
            <a:extLst>
              <a:ext uri="{FF2B5EF4-FFF2-40B4-BE49-F238E27FC236}">
                <a16:creationId xmlns:a16="http://schemas.microsoft.com/office/drawing/2014/main" id="{F4FDC119-54B7-7EFF-46CA-393C5C66BBAA}"/>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8185D20C-FF07-B279-6387-E3A4C9E8B8B6}"/>
              </a:ext>
            </a:extLst>
          </p:cNvPr>
          <p:cNvSpPr>
            <a:spLocks noGrp="1"/>
          </p:cNvSpPr>
          <p:nvPr>
            <p:ph type="sldNum" sz="quarter" idx="12"/>
          </p:nvPr>
        </p:nvSpPr>
        <p:spPr/>
        <p:txBody>
          <a:bodyPr/>
          <a:lstStyle/>
          <a:p>
            <a:fld id="{04DC1403-DCFA-4338-B080-5EFCD49A3DAE}" type="slidenum">
              <a:rPr lang="es-CO" smtClean="0"/>
              <a:t>‹Nº›</a:t>
            </a:fld>
            <a:endParaRPr lang="es-CO"/>
          </a:p>
        </p:txBody>
      </p:sp>
    </p:spTree>
    <p:extLst>
      <p:ext uri="{BB962C8B-B14F-4D97-AF65-F5344CB8AC3E}">
        <p14:creationId xmlns:p14="http://schemas.microsoft.com/office/powerpoint/2010/main" val="20471077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92DE84C-4007-17FA-ABB8-6E1584456EF8}"/>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08EEDAC2-62F9-9208-D773-084A027E29B2}"/>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2F65AA12-8C83-2A79-8D2F-C21B863B7722}"/>
              </a:ext>
            </a:extLst>
          </p:cNvPr>
          <p:cNvSpPr>
            <a:spLocks noGrp="1"/>
          </p:cNvSpPr>
          <p:nvPr>
            <p:ph type="dt" sz="half" idx="10"/>
          </p:nvPr>
        </p:nvSpPr>
        <p:spPr/>
        <p:txBody>
          <a:bodyPr/>
          <a:lstStyle/>
          <a:p>
            <a:fld id="{00B0986B-2CCE-4A0C-AB63-BFC6376EC022}" type="datetimeFigureOut">
              <a:rPr lang="es-CO" smtClean="0"/>
              <a:t>19/09/24</a:t>
            </a:fld>
            <a:endParaRPr lang="es-CO"/>
          </a:p>
        </p:txBody>
      </p:sp>
      <p:sp>
        <p:nvSpPr>
          <p:cNvPr id="5" name="Marcador de pie de página 4">
            <a:extLst>
              <a:ext uri="{FF2B5EF4-FFF2-40B4-BE49-F238E27FC236}">
                <a16:creationId xmlns:a16="http://schemas.microsoft.com/office/drawing/2014/main" id="{30FCE555-2C62-4AA3-1961-60835502A4F0}"/>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83BE8E15-C95F-5734-D8EF-A6069E37341B}"/>
              </a:ext>
            </a:extLst>
          </p:cNvPr>
          <p:cNvSpPr>
            <a:spLocks noGrp="1"/>
          </p:cNvSpPr>
          <p:nvPr>
            <p:ph type="sldNum" sz="quarter" idx="12"/>
          </p:nvPr>
        </p:nvSpPr>
        <p:spPr/>
        <p:txBody>
          <a:bodyPr/>
          <a:lstStyle/>
          <a:p>
            <a:fld id="{04DC1403-DCFA-4338-B080-5EFCD49A3DAE}" type="slidenum">
              <a:rPr lang="es-CO" smtClean="0"/>
              <a:t>‹Nº›</a:t>
            </a:fld>
            <a:endParaRPr lang="es-CO"/>
          </a:p>
        </p:txBody>
      </p:sp>
    </p:spTree>
    <p:extLst>
      <p:ext uri="{BB962C8B-B14F-4D97-AF65-F5344CB8AC3E}">
        <p14:creationId xmlns:p14="http://schemas.microsoft.com/office/powerpoint/2010/main" val="14092056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F782676-6BED-8487-12DB-6BA91F6BE9F6}"/>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180C67F9-D736-9C09-159A-1DA34B5F6F4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9A801726-2E44-24D1-A94F-A1E7DC58B009}"/>
              </a:ext>
            </a:extLst>
          </p:cNvPr>
          <p:cNvSpPr>
            <a:spLocks noGrp="1"/>
          </p:cNvSpPr>
          <p:nvPr>
            <p:ph type="dt" sz="half" idx="10"/>
          </p:nvPr>
        </p:nvSpPr>
        <p:spPr/>
        <p:txBody>
          <a:bodyPr/>
          <a:lstStyle/>
          <a:p>
            <a:fld id="{00B0986B-2CCE-4A0C-AB63-BFC6376EC022}" type="datetimeFigureOut">
              <a:rPr lang="es-CO" smtClean="0"/>
              <a:t>19/09/24</a:t>
            </a:fld>
            <a:endParaRPr lang="es-CO"/>
          </a:p>
        </p:txBody>
      </p:sp>
      <p:sp>
        <p:nvSpPr>
          <p:cNvPr id="5" name="Marcador de pie de página 4">
            <a:extLst>
              <a:ext uri="{FF2B5EF4-FFF2-40B4-BE49-F238E27FC236}">
                <a16:creationId xmlns:a16="http://schemas.microsoft.com/office/drawing/2014/main" id="{04D8B7C2-E877-742B-8113-23321084B011}"/>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BDB60F67-E482-F0FB-786F-E8CBAC0FDD5E}"/>
              </a:ext>
            </a:extLst>
          </p:cNvPr>
          <p:cNvSpPr>
            <a:spLocks noGrp="1"/>
          </p:cNvSpPr>
          <p:nvPr>
            <p:ph type="sldNum" sz="quarter" idx="12"/>
          </p:nvPr>
        </p:nvSpPr>
        <p:spPr/>
        <p:txBody>
          <a:bodyPr/>
          <a:lstStyle/>
          <a:p>
            <a:fld id="{04DC1403-DCFA-4338-B080-5EFCD49A3DAE}" type="slidenum">
              <a:rPr lang="es-CO" smtClean="0"/>
              <a:t>‹Nº›</a:t>
            </a:fld>
            <a:endParaRPr lang="es-CO"/>
          </a:p>
        </p:txBody>
      </p:sp>
    </p:spTree>
    <p:extLst>
      <p:ext uri="{BB962C8B-B14F-4D97-AF65-F5344CB8AC3E}">
        <p14:creationId xmlns:p14="http://schemas.microsoft.com/office/powerpoint/2010/main" val="16197301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408F783-ABAB-AD6D-1AB4-0DED640BB174}"/>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6D597F62-D26F-34BD-1DAE-E26BB291BF2A}"/>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contenido 3">
            <a:extLst>
              <a:ext uri="{FF2B5EF4-FFF2-40B4-BE49-F238E27FC236}">
                <a16:creationId xmlns:a16="http://schemas.microsoft.com/office/drawing/2014/main" id="{81AC0300-357B-37FD-E60F-027965218A92}"/>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Marcador de fecha 4">
            <a:extLst>
              <a:ext uri="{FF2B5EF4-FFF2-40B4-BE49-F238E27FC236}">
                <a16:creationId xmlns:a16="http://schemas.microsoft.com/office/drawing/2014/main" id="{C8BB40AE-4312-7573-69D7-BE494B298F92}"/>
              </a:ext>
            </a:extLst>
          </p:cNvPr>
          <p:cNvSpPr>
            <a:spLocks noGrp="1"/>
          </p:cNvSpPr>
          <p:nvPr>
            <p:ph type="dt" sz="half" idx="10"/>
          </p:nvPr>
        </p:nvSpPr>
        <p:spPr/>
        <p:txBody>
          <a:bodyPr/>
          <a:lstStyle/>
          <a:p>
            <a:fld id="{00B0986B-2CCE-4A0C-AB63-BFC6376EC022}" type="datetimeFigureOut">
              <a:rPr lang="es-CO" smtClean="0"/>
              <a:t>19/09/24</a:t>
            </a:fld>
            <a:endParaRPr lang="es-CO"/>
          </a:p>
        </p:txBody>
      </p:sp>
      <p:sp>
        <p:nvSpPr>
          <p:cNvPr id="6" name="Marcador de pie de página 5">
            <a:extLst>
              <a:ext uri="{FF2B5EF4-FFF2-40B4-BE49-F238E27FC236}">
                <a16:creationId xmlns:a16="http://schemas.microsoft.com/office/drawing/2014/main" id="{1C124221-C3F9-9798-7F4D-FCEAABD6F413}"/>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90B1120B-33F3-1B0F-C473-4BD32B7CEF0C}"/>
              </a:ext>
            </a:extLst>
          </p:cNvPr>
          <p:cNvSpPr>
            <a:spLocks noGrp="1"/>
          </p:cNvSpPr>
          <p:nvPr>
            <p:ph type="sldNum" sz="quarter" idx="12"/>
          </p:nvPr>
        </p:nvSpPr>
        <p:spPr/>
        <p:txBody>
          <a:bodyPr/>
          <a:lstStyle/>
          <a:p>
            <a:fld id="{04DC1403-DCFA-4338-B080-5EFCD49A3DAE}" type="slidenum">
              <a:rPr lang="es-CO" smtClean="0"/>
              <a:t>‹Nº›</a:t>
            </a:fld>
            <a:endParaRPr lang="es-CO"/>
          </a:p>
        </p:txBody>
      </p:sp>
    </p:spTree>
    <p:extLst>
      <p:ext uri="{BB962C8B-B14F-4D97-AF65-F5344CB8AC3E}">
        <p14:creationId xmlns:p14="http://schemas.microsoft.com/office/powerpoint/2010/main" val="84724839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9C75EB9-ECB5-C0C3-0702-DB538AF309D3}"/>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905629E9-3EC2-8212-4208-480AF2C63C6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34FE2A95-01BC-2DBF-AE36-383E46BACDD6}"/>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Marcador de texto 4">
            <a:extLst>
              <a:ext uri="{FF2B5EF4-FFF2-40B4-BE49-F238E27FC236}">
                <a16:creationId xmlns:a16="http://schemas.microsoft.com/office/drawing/2014/main" id="{714702DC-33F5-91CC-8F80-1F997D467E8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03ACBF41-182F-B343-198B-DFB728D3F2FE}"/>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7" name="Marcador de fecha 6">
            <a:extLst>
              <a:ext uri="{FF2B5EF4-FFF2-40B4-BE49-F238E27FC236}">
                <a16:creationId xmlns:a16="http://schemas.microsoft.com/office/drawing/2014/main" id="{0B19A733-8DA0-CC59-2542-738D30372082}"/>
              </a:ext>
            </a:extLst>
          </p:cNvPr>
          <p:cNvSpPr>
            <a:spLocks noGrp="1"/>
          </p:cNvSpPr>
          <p:nvPr>
            <p:ph type="dt" sz="half" idx="10"/>
          </p:nvPr>
        </p:nvSpPr>
        <p:spPr/>
        <p:txBody>
          <a:bodyPr/>
          <a:lstStyle/>
          <a:p>
            <a:fld id="{00B0986B-2CCE-4A0C-AB63-BFC6376EC022}" type="datetimeFigureOut">
              <a:rPr lang="es-CO" smtClean="0"/>
              <a:t>19/09/24</a:t>
            </a:fld>
            <a:endParaRPr lang="es-CO"/>
          </a:p>
        </p:txBody>
      </p:sp>
      <p:sp>
        <p:nvSpPr>
          <p:cNvPr id="8" name="Marcador de pie de página 7">
            <a:extLst>
              <a:ext uri="{FF2B5EF4-FFF2-40B4-BE49-F238E27FC236}">
                <a16:creationId xmlns:a16="http://schemas.microsoft.com/office/drawing/2014/main" id="{A12DF4A1-F45C-D174-8244-4950AC502B13}"/>
              </a:ext>
            </a:extLst>
          </p:cNvPr>
          <p:cNvSpPr>
            <a:spLocks noGrp="1"/>
          </p:cNvSpPr>
          <p:nvPr>
            <p:ph type="ftr" sz="quarter" idx="11"/>
          </p:nvPr>
        </p:nvSpPr>
        <p:spPr/>
        <p:txBody>
          <a:bodyPr/>
          <a:lstStyle/>
          <a:p>
            <a:endParaRPr lang="es-CO"/>
          </a:p>
        </p:txBody>
      </p:sp>
      <p:sp>
        <p:nvSpPr>
          <p:cNvPr id="9" name="Marcador de número de diapositiva 8">
            <a:extLst>
              <a:ext uri="{FF2B5EF4-FFF2-40B4-BE49-F238E27FC236}">
                <a16:creationId xmlns:a16="http://schemas.microsoft.com/office/drawing/2014/main" id="{CA6B1A34-BFCC-2B33-7004-6E8AC35A8501}"/>
              </a:ext>
            </a:extLst>
          </p:cNvPr>
          <p:cNvSpPr>
            <a:spLocks noGrp="1"/>
          </p:cNvSpPr>
          <p:nvPr>
            <p:ph type="sldNum" sz="quarter" idx="12"/>
          </p:nvPr>
        </p:nvSpPr>
        <p:spPr/>
        <p:txBody>
          <a:bodyPr/>
          <a:lstStyle/>
          <a:p>
            <a:fld id="{04DC1403-DCFA-4338-B080-5EFCD49A3DAE}" type="slidenum">
              <a:rPr lang="es-CO" smtClean="0"/>
              <a:t>‹Nº›</a:t>
            </a:fld>
            <a:endParaRPr lang="es-CO"/>
          </a:p>
        </p:txBody>
      </p:sp>
    </p:spTree>
    <p:extLst>
      <p:ext uri="{BB962C8B-B14F-4D97-AF65-F5344CB8AC3E}">
        <p14:creationId xmlns:p14="http://schemas.microsoft.com/office/powerpoint/2010/main" val="42059380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7C329F4-F99B-2E9C-B117-0F56C5814F9D}"/>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fecha 2">
            <a:extLst>
              <a:ext uri="{FF2B5EF4-FFF2-40B4-BE49-F238E27FC236}">
                <a16:creationId xmlns:a16="http://schemas.microsoft.com/office/drawing/2014/main" id="{A62FE56D-69CA-28A4-13F6-1E3C5E0DE92D}"/>
              </a:ext>
            </a:extLst>
          </p:cNvPr>
          <p:cNvSpPr>
            <a:spLocks noGrp="1"/>
          </p:cNvSpPr>
          <p:nvPr>
            <p:ph type="dt" sz="half" idx="10"/>
          </p:nvPr>
        </p:nvSpPr>
        <p:spPr/>
        <p:txBody>
          <a:bodyPr/>
          <a:lstStyle/>
          <a:p>
            <a:fld id="{00B0986B-2CCE-4A0C-AB63-BFC6376EC022}" type="datetimeFigureOut">
              <a:rPr lang="es-CO" smtClean="0"/>
              <a:t>19/09/24</a:t>
            </a:fld>
            <a:endParaRPr lang="es-CO"/>
          </a:p>
        </p:txBody>
      </p:sp>
      <p:sp>
        <p:nvSpPr>
          <p:cNvPr id="4" name="Marcador de pie de página 3">
            <a:extLst>
              <a:ext uri="{FF2B5EF4-FFF2-40B4-BE49-F238E27FC236}">
                <a16:creationId xmlns:a16="http://schemas.microsoft.com/office/drawing/2014/main" id="{9959B1A7-58EF-DA2A-C734-8AF2E72B54B7}"/>
              </a:ext>
            </a:extLst>
          </p:cNvPr>
          <p:cNvSpPr>
            <a:spLocks noGrp="1"/>
          </p:cNvSpPr>
          <p:nvPr>
            <p:ph type="ftr" sz="quarter" idx="11"/>
          </p:nvPr>
        </p:nvSpPr>
        <p:spPr/>
        <p:txBody>
          <a:bodyPr/>
          <a:lstStyle/>
          <a:p>
            <a:endParaRPr lang="es-CO"/>
          </a:p>
        </p:txBody>
      </p:sp>
      <p:sp>
        <p:nvSpPr>
          <p:cNvPr id="5" name="Marcador de número de diapositiva 4">
            <a:extLst>
              <a:ext uri="{FF2B5EF4-FFF2-40B4-BE49-F238E27FC236}">
                <a16:creationId xmlns:a16="http://schemas.microsoft.com/office/drawing/2014/main" id="{3125307A-1821-3753-F727-9B82F3AF932D}"/>
              </a:ext>
            </a:extLst>
          </p:cNvPr>
          <p:cNvSpPr>
            <a:spLocks noGrp="1"/>
          </p:cNvSpPr>
          <p:nvPr>
            <p:ph type="sldNum" sz="quarter" idx="12"/>
          </p:nvPr>
        </p:nvSpPr>
        <p:spPr/>
        <p:txBody>
          <a:bodyPr/>
          <a:lstStyle/>
          <a:p>
            <a:fld id="{04DC1403-DCFA-4338-B080-5EFCD49A3DAE}" type="slidenum">
              <a:rPr lang="es-CO" smtClean="0"/>
              <a:t>‹Nº›</a:t>
            </a:fld>
            <a:endParaRPr lang="es-CO"/>
          </a:p>
        </p:txBody>
      </p:sp>
    </p:spTree>
    <p:extLst>
      <p:ext uri="{BB962C8B-B14F-4D97-AF65-F5344CB8AC3E}">
        <p14:creationId xmlns:p14="http://schemas.microsoft.com/office/powerpoint/2010/main" val="215682711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BFE6BA58-CB2A-AFEA-676D-4E9A8B606F39}"/>
              </a:ext>
            </a:extLst>
          </p:cNvPr>
          <p:cNvSpPr>
            <a:spLocks noGrp="1"/>
          </p:cNvSpPr>
          <p:nvPr>
            <p:ph type="dt" sz="half" idx="10"/>
          </p:nvPr>
        </p:nvSpPr>
        <p:spPr/>
        <p:txBody>
          <a:bodyPr/>
          <a:lstStyle/>
          <a:p>
            <a:fld id="{00B0986B-2CCE-4A0C-AB63-BFC6376EC022}" type="datetimeFigureOut">
              <a:rPr lang="es-CO" smtClean="0"/>
              <a:t>19/09/24</a:t>
            </a:fld>
            <a:endParaRPr lang="es-CO"/>
          </a:p>
        </p:txBody>
      </p:sp>
      <p:sp>
        <p:nvSpPr>
          <p:cNvPr id="3" name="Marcador de pie de página 2">
            <a:extLst>
              <a:ext uri="{FF2B5EF4-FFF2-40B4-BE49-F238E27FC236}">
                <a16:creationId xmlns:a16="http://schemas.microsoft.com/office/drawing/2014/main" id="{815C7A35-C1ED-D659-EF50-4C9CC6E430D8}"/>
              </a:ext>
            </a:extLst>
          </p:cNvPr>
          <p:cNvSpPr>
            <a:spLocks noGrp="1"/>
          </p:cNvSpPr>
          <p:nvPr>
            <p:ph type="ftr" sz="quarter" idx="11"/>
          </p:nvPr>
        </p:nvSpPr>
        <p:spPr/>
        <p:txBody>
          <a:bodyPr/>
          <a:lstStyle/>
          <a:p>
            <a:endParaRPr lang="es-CO"/>
          </a:p>
        </p:txBody>
      </p:sp>
      <p:sp>
        <p:nvSpPr>
          <p:cNvPr id="4" name="Marcador de número de diapositiva 3">
            <a:extLst>
              <a:ext uri="{FF2B5EF4-FFF2-40B4-BE49-F238E27FC236}">
                <a16:creationId xmlns:a16="http://schemas.microsoft.com/office/drawing/2014/main" id="{710E72ED-565A-FD5B-2C33-B9D36319CC0B}"/>
              </a:ext>
            </a:extLst>
          </p:cNvPr>
          <p:cNvSpPr>
            <a:spLocks noGrp="1"/>
          </p:cNvSpPr>
          <p:nvPr>
            <p:ph type="sldNum" sz="quarter" idx="12"/>
          </p:nvPr>
        </p:nvSpPr>
        <p:spPr/>
        <p:txBody>
          <a:bodyPr/>
          <a:lstStyle/>
          <a:p>
            <a:fld id="{04DC1403-DCFA-4338-B080-5EFCD49A3DAE}" type="slidenum">
              <a:rPr lang="es-CO" smtClean="0"/>
              <a:t>‹Nº›</a:t>
            </a:fld>
            <a:endParaRPr lang="es-CO"/>
          </a:p>
        </p:txBody>
      </p:sp>
    </p:spTree>
    <p:extLst>
      <p:ext uri="{BB962C8B-B14F-4D97-AF65-F5344CB8AC3E}">
        <p14:creationId xmlns:p14="http://schemas.microsoft.com/office/powerpoint/2010/main" val="19423285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F7088F6-F337-ED7F-2EEA-EAD3AB4ED6CA}"/>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A401D19E-3501-3EDF-A7B0-609450063C70}"/>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C79C5181-A08B-EAFD-4AA6-943AFC2EB3A9}"/>
              </a:ext>
            </a:extLst>
          </p:cNvPr>
          <p:cNvSpPr>
            <a:spLocks noGrp="1"/>
          </p:cNvSpPr>
          <p:nvPr>
            <p:ph type="dt" sz="half" idx="10"/>
          </p:nvPr>
        </p:nvSpPr>
        <p:spPr/>
        <p:txBody>
          <a:bodyPr/>
          <a:lstStyle/>
          <a:p>
            <a:fld id="{4F667DF1-FF46-40D3-AFBE-03D11E33D38B}" type="datetimeFigureOut">
              <a:rPr lang="es-CO" smtClean="0"/>
              <a:t>19/09/24</a:t>
            </a:fld>
            <a:endParaRPr lang="es-CO"/>
          </a:p>
        </p:txBody>
      </p:sp>
      <p:sp>
        <p:nvSpPr>
          <p:cNvPr id="5" name="Marcador de pie de página 4">
            <a:extLst>
              <a:ext uri="{FF2B5EF4-FFF2-40B4-BE49-F238E27FC236}">
                <a16:creationId xmlns:a16="http://schemas.microsoft.com/office/drawing/2014/main" id="{B52CA028-9516-3E6D-1652-573AE85DB810}"/>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FFC3A0E8-7973-EEBA-1DBC-8A0CDC397899}"/>
              </a:ext>
            </a:extLst>
          </p:cNvPr>
          <p:cNvSpPr>
            <a:spLocks noGrp="1"/>
          </p:cNvSpPr>
          <p:nvPr>
            <p:ph type="sldNum" sz="quarter" idx="12"/>
          </p:nvPr>
        </p:nvSpPr>
        <p:spPr/>
        <p:txBody>
          <a:bodyPr/>
          <a:lstStyle/>
          <a:p>
            <a:fld id="{71C9E657-7556-4F7C-9D34-F4062A781E0C}" type="slidenum">
              <a:rPr lang="es-CO" smtClean="0"/>
              <a:t>‹Nº›</a:t>
            </a:fld>
            <a:endParaRPr lang="es-CO"/>
          </a:p>
        </p:txBody>
      </p:sp>
    </p:spTree>
    <p:extLst>
      <p:ext uri="{BB962C8B-B14F-4D97-AF65-F5344CB8AC3E}">
        <p14:creationId xmlns:p14="http://schemas.microsoft.com/office/powerpoint/2010/main" val="396760363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DA7142D-5B96-131B-DD96-74BA381278AD}"/>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2709FA03-6390-1EBB-1A38-6F3277022E6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texto 3">
            <a:extLst>
              <a:ext uri="{FF2B5EF4-FFF2-40B4-BE49-F238E27FC236}">
                <a16:creationId xmlns:a16="http://schemas.microsoft.com/office/drawing/2014/main" id="{C9E8A632-9ED3-D29B-65A1-2D109A7DC76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E54BE7F2-1692-FF9F-2497-72BF31474E34}"/>
              </a:ext>
            </a:extLst>
          </p:cNvPr>
          <p:cNvSpPr>
            <a:spLocks noGrp="1"/>
          </p:cNvSpPr>
          <p:nvPr>
            <p:ph type="dt" sz="half" idx="10"/>
          </p:nvPr>
        </p:nvSpPr>
        <p:spPr/>
        <p:txBody>
          <a:bodyPr/>
          <a:lstStyle/>
          <a:p>
            <a:fld id="{00B0986B-2CCE-4A0C-AB63-BFC6376EC022}" type="datetimeFigureOut">
              <a:rPr lang="es-CO" smtClean="0"/>
              <a:t>19/09/24</a:t>
            </a:fld>
            <a:endParaRPr lang="es-CO"/>
          </a:p>
        </p:txBody>
      </p:sp>
      <p:sp>
        <p:nvSpPr>
          <p:cNvPr id="6" name="Marcador de pie de página 5">
            <a:extLst>
              <a:ext uri="{FF2B5EF4-FFF2-40B4-BE49-F238E27FC236}">
                <a16:creationId xmlns:a16="http://schemas.microsoft.com/office/drawing/2014/main" id="{1D248930-72F1-BCE3-5491-D9911BBCDFBA}"/>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6CC39198-461D-6699-75F4-57986CFCD377}"/>
              </a:ext>
            </a:extLst>
          </p:cNvPr>
          <p:cNvSpPr>
            <a:spLocks noGrp="1"/>
          </p:cNvSpPr>
          <p:nvPr>
            <p:ph type="sldNum" sz="quarter" idx="12"/>
          </p:nvPr>
        </p:nvSpPr>
        <p:spPr/>
        <p:txBody>
          <a:bodyPr/>
          <a:lstStyle/>
          <a:p>
            <a:fld id="{04DC1403-DCFA-4338-B080-5EFCD49A3DAE}" type="slidenum">
              <a:rPr lang="es-CO" smtClean="0"/>
              <a:t>‹Nº›</a:t>
            </a:fld>
            <a:endParaRPr lang="es-CO"/>
          </a:p>
        </p:txBody>
      </p:sp>
    </p:spTree>
    <p:extLst>
      <p:ext uri="{BB962C8B-B14F-4D97-AF65-F5344CB8AC3E}">
        <p14:creationId xmlns:p14="http://schemas.microsoft.com/office/powerpoint/2010/main" val="129207601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AA15793-A55D-967C-2392-B68E0A9702BA}"/>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O"/>
          </a:p>
        </p:txBody>
      </p:sp>
      <p:sp>
        <p:nvSpPr>
          <p:cNvPr id="3" name="Marcador de posición de imagen 2">
            <a:extLst>
              <a:ext uri="{FF2B5EF4-FFF2-40B4-BE49-F238E27FC236}">
                <a16:creationId xmlns:a16="http://schemas.microsoft.com/office/drawing/2014/main" id="{CBCA4747-5D6C-9117-BD27-D1621BB7560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Marcador de texto 3">
            <a:extLst>
              <a:ext uri="{FF2B5EF4-FFF2-40B4-BE49-F238E27FC236}">
                <a16:creationId xmlns:a16="http://schemas.microsoft.com/office/drawing/2014/main" id="{F00CCC0D-09BD-EB1E-FD45-13F3C1D2F32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284462CF-BAE0-C866-B674-6B82984635B4}"/>
              </a:ext>
            </a:extLst>
          </p:cNvPr>
          <p:cNvSpPr>
            <a:spLocks noGrp="1"/>
          </p:cNvSpPr>
          <p:nvPr>
            <p:ph type="dt" sz="half" idx="10"/>
          </p:nvPr>
        </p:nvSpPr>
        <p:spPr/>
        <p:txBody>
          <a:bodyPr/>
          <a:lstStyle/>
          <a:p>
            <a:fld id="{00B0986B-2CCE-4A0C-AB63-BFC6376EC022}" type="datetimeFigureOut">
              <a:rPr lang="es-CO" smtClean="0"/>
              <a:t>19/09/24</a:t>
            </a:fld>
            <a:endParaRPr lang="es-CO"/>
          </a:p>
        </p:txBody>
      </p:sp>
      <p:sp>
        <p:nvSpPr>
          <p:cNvPr id="6" name="Marcador de pie de página 5">
            <a:extLst>
              <a:ext uri="{FF2B5EF4-FFF2-40B4-BE49-F238E27FC236}">
                <a16:creationId xmlns:a16="http://schemas.microsoft.com/office/drawing/2014/main" id="{A1A5670F-57ED-5AC0-F986-88445F0A4387}"/>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F8907E0B-9A3B-DAF3-B75D-2C5CFA85BC28}"/>
              </a:ext>
            </a:extLst>
          </p:cNvPr>
          <p:cNvSpPr>
            <a:spLocks noGrp="1"/>
          </p:cNvSpPr>
          <p:nvPr>
            <p:ph type="sldNum" sz="quarter" idx="12"/>
          </p:nvPr>
        </p:nvSpPr>
        <p:spPr/>
        <p:txBody>
          <a:bodyPr/>
          <a:lstStyle/>
          <a:p>
            <a:fld id="{04DC1403-DCFA-4338-B080-5EFCD49A3DAE}" type="slidenum">
              <a:rPr lang="es-CO" smtClean="0"/>
              <a:t>‹Nº›</a:t>
            </a:fld>
            <a:endParaRPr lang="es-CO"/>
          </a:p>
        </p:txBody>
      </p:sp>
    </p:spTree>
    <p:extLst>
      <p:ext uri="{BB962C8B-B14F-4D97-AF65-F5344CB8AC3E}">
        <p14:creationId xmlns:p14="http://schemas.microsoft.com/office/powerpoint/2010/main" val="178292356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329DD01-ADD3-9E0F-F70E-0674BE472D4F}"/>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texto vertical 2">
            <a:extLst>
              <a:ext uri="{FF2B5EF4-FFF2-40B4-BE49-F238E27FC236}">
                <a16:creationId xmlns:a16="http://schemas.microsoft.com/office/drawing/2014/main" id="{80CFB3AB-4897-CE0E-4069-5DF15A8C1B0C}"/>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D1F6B575-40C7-8ED6-C31E-2A9A89CD22B8}"/>
              </a:ext>
            </a:extLst>
          </p:cNvPr>
          <p:cNvSpPr>
            <a:spLocks noGrp="1"/>
          </p:cNvSpPr>
          <p:nvPr>
            <p:ph type="dt" sz="half" idx="10"/>
          </p:nvPr>
        </p:nvSpPr>
        <p:spPr/>
        <p:txBody>
          <a:bodyPr/>
          <a:lstStyle/>
          <a:p>
            <a:fld id="{00B0986B-2CCE-4A0C-AB63-BFC6376EC022}" type="datetimeFigureOut">
              <a:rPr lang="es-CO" smtClean="0"/>
              <a:t>19/09/24</a:t>
            </a:fld>
            <a:endParaRPr lang="es-CO"/>
          </a:p>
        </p:txBody>
      </p:sp>
      <p:sp>
        <p:nvSpPr>
          <p:cNvPr id="5" name="Marcador de pie de página 4">
            <a:extLst>
              <a:ext uri="{FF2B5EF4-FFF2-40B4-BE49-F238E27FC236}">
                <a16:creationId xmlns:a16="http://schemas.microsoft.com/office/drawing/2014/main" id="{4DDBA10C-2364-8909-53BA-F386E116FDCF}"/>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90897FE3-E830-A839-1BE5-B82D1AB22375}"/>
              </a:ext>
            </a:extLst>
          </p:cNvPr>
          <p:cNvSpPr>
            <a:spLocks noGrp="1"/>
          </p:cNvSpPr>
          <p:nvPr>
            <p:ph type="sldNum" sz="quarter" idx="12"/>
          </p:nvPr>
        </p:nvSpPr>
        <p:spPr/>
        <p:txBody>
          <a:bodyPr/>
          <a:lstStyle/>
          <a:p>
            <a:fld id="{04DC1403-DCFA-4338-B080-5EFCD49A3DAE}" type="slidenum">
              <a:rPr lang="es-CO" smtClean="0"/>
              <a:t>‹Nº›</a:t>
            </a:fld>
            <a:endParaRPr lang="es-CO"/>
          </a:p>
        </p:txBody>
      </p:sp>
    </p:spTree>
    <p:extLst>
      <p:ext uri="{BB962C8B-B14F-4D97-AF65-F5344CB8AC3E}">
        <p14:creationId xmlns:p14="http://schemas.microsoft.com/office/powerpoint/2010/main" val="233703906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E9C268B4-CA28-29E7-9CE3-17FB7147FE9F}"/>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CO"/>
          </a:p>
        </p:txBody>
      </p:sp>
      <p:sp>
        <p:nvSpPr>
          <p:cNvPr id="3" name="Marcador de texto vertical 2">
            <a:extLst>
              <a:ext uri="{FF2B5EF4-FFF2-40B4-BE49-F238E27FC236}">
                <a16:creationId xmlns:a16="http://schemas.microsoft.com/office/drawing/2014/main" id="{63A41AD8-DBD4-06FD-834A-02E081203393}"/>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BF35333F-4D50-C120-4800-C278ED4D4E1F}"/>
              </a:ext>
            </a:extLst>
          </p:cNvPr>
          <p:cNvSpPr>
            <a:spLocks noGrp="1"/>
          </p:cNvSpPr>
          <p:nvPr>
            <p:ph type="dt" sz="half" idx="10"/>
          </p:nvPr>
        </p:nvSpPr>
        <p:spPr/>
        <p:txBody>
          <a:bodyPr/>
          <a:lstStyle/>
          <a:p>
            <a:fld id="{00B0986B-2CCE-4A0C-AB63-BFC6376EC022}" type="datetimeFigureOut">
              <a:rPr lang="es-CO" smtClean="0"/>
              <a:t>19/09/24</a:t>
            </a:fld>
            <a:endParaRPr lang="es-CO"/>
          </a:p>
        </p:txBody>
      </p:sp>
      <p:sp>
        <p:nvSpPr>
          <p:cNvPr id="5" name="Marcador de pie de página 4">
            <a:extLst>
              <a:ext uri="{FF2B5EF4-FFF2-40B4-BE49-F238E27FC236}">
                <a16:creationId xmlns:a16="http://schemas.microsoft.com/office/drawing/2014/main" id="{91C712A5-B7AC-9074-3FD2-492182435FA2}"/>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F6847C9C-512E-595C-7E3A-FED0F4EDAD0F}"/>
              </a:ext>
            </a:extLst>
          </p:cNvPr>
          <p:cNvSpPr>
            <a:spLocks noGrp="1"/>
          </p:cNvSpPr>
          <p:nvPr>
            <p:ph type="sldNum" sz="quarter" idx="12"/>
          </p:nvPr>
        </p:nvSpPr>
        <p:spPr/>
        <p:txBody>
          <a:bodyPr/>
          <a:lstStyle/>
          <a:p>
            <a:fld id="{04DC1403-DCFA-4338-B080-5EFCD49A3DAE}" type="slidenum">
              <a:rPr lang="es-CO" smtClean="0"/>
              <a:t>‹Nº›</a:t>
            </a:fld>
            <a:endParaRPr lang="es-CO"/>
          </a:p>
        </p:txBody>
      </p:sp>
    </p:spTree>
    <p:extLst>
      <p:ext uri="{BB962C8B-B14F-4D97-AF65-F5344CB8AC3E}">
        <p14:creationId xmlns:p14="http://schemas.microsoft.com/office/powerpoint/2010/main" val="39216901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9/19/24</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extLst>
      <p:ext uri="{BB962C8B-B14F-4D97-AF65-F5344CB8AC3E}">
        <p14:creationId xmlns:p14="http://schemas.microsoft.com/office/powerpoint/2010/main" val="503198939"/>
      </p:ext>
    </p:extLst>
  </p:cSld>
  <p:clrMapOvr>
    <a:masterClrMapping/>
  </p:clrMapOvr>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Blanco">
    <p:bg>
      <p:bgPr>
        <a:solidFill>
          <a:schemeClr val="bg1"/>
        </a:solidFill>
        <a:effectLst/>
      </p:bgPr>
    </p:bg>
    <p:spTree>
      <p:nvGrpSpPr>
        <p:cNvPr id="1" name=""/>
        <p:cNvGrpSpPr/>
        <p:nvPr/>
      </p:nvGrpSpPr>
      <p:grpSpPr>
        <a:xfrm>
          <a:off x="0" y="0"/>
          <a:ext cx="0" cy="0"/>
          <a:chOff x="0" y="0"/>
          <a:chExt cx="0" cy="0"/>
        </a:xfrm>
      </p:grpSpPr>
      <p:pic>
        <p:nvPicPr>
          <p:cNvPr id="11" name="Imagen 10">
            <a:extLst>
              <a:ext uri="{FF2B5EF4-FFF2-40B4-BE49-F238E27FC236}">
                <a16:creationId xmlns:a16="http://schemas.microsoft.com/office/drawing/2014/main" id="{3BAEB128-C0CA-0367-5049-E61DA0E87C55}"/>
              </a:ext>
            </a:extLst>
          </p:cNvPr>
          <p:cNvPicPr>
            <a:picLocks noChangeAspect="1"/>
          </p:cNvPicPr>
          <p:nvPr userDrawn="1"/>
        </p:nvPicPr>
        <p:blipFill rotWithShape="1">
          <a:blip r:embed="rId2">
            <a:alphaModFix amt="4000"/>
          </a:blip>
          <a:srcRect l="12105" r="2309" b="41200"/>
          <a:stretch/>
        </p:blipFill>
        <p:spPr>
          <a:xfrm>
            <a:off x="0" y="2146391"/>
            <a:ext cx="12192000" cy="4711609"/>
          </a:xfrm>
          <a:prstGeom prst="rect">
            <a:avLst/>
          </a:prstGeom>
        </p:spPr>
      </p:pic>
      <p:sp>
        <p:nvSpPr>
          <p:cNvPr id="3" name="Google Shape;26;p6">
            <a:extLst>
              <a:ext uri="{FF2B5EF4-FFF2-40B4-BE49-F238E27FC236}">
                <a16:creationId xmlns:a16="http://schemas.microsoft.com/office/drawing/2014/main" id="{5A4A4453-F34E-A74C-9DF5-9444F5F9B47C}"/>
              </a:ext>
            </a:extLst>
          </p:cNvPr>
          <p:cNvSpPr txBox="1">
            <a:spLocks noGrp="1"/>
          </p:cNvSpPr>
          <p:nvPr>
            <p:ph type="body" idx="1"/>
          </p:nvPr>
        </p:nvSpPr>
        <p:spPr>
          <a:xfrm>
            <a:off x="500332" y="1132841"/>
            <a:ext cx="11092954" cy="4967700"/>
          </a:xfrm>
          <a:prstGeom prst="rect">
            <a:avLst/>
          </a:prstGeom>
        </p:spPr>
        <p:txBody>
          <a:bodyPr spcFirstLastPara="1" wrap="square" lIns="91425" tIns="91425" rIns="91425" bIns="91425" anchor="t" anchorCtr="0">
            <a:normAutofit/>
          </a:bodyPr>
          <a:lstStyle>
            <a:lvl1pPr marL="63499" lvl="0" indent="0">
              <a:spcBef>
                <a:spcPts val="600"/>
              </a:spcBef>
              <a:spcAft>
                <a:spcPts val="0"/>
              </a:spcAft>
              <a:buSzPts val="2600"/>
              <a:buFontTx/>
              <a:buNone/>
              <a:defRPr sz="2800" kern="1200" dirty="0">
                <a:solidFill>
                  <a:schemeClr val="tx1">
                    <a:lumMod val="75000"/>
                    <a:lumOff val="25000"/>
                  </a:schemeClr>
                </a:solidFill>
                <a:latin typeface="Microsoft New Tai Lue" panose="020B0502040204020203" pitchFamily="34" charset="0"/>
                <a:ea typeface="+mn-ea"/>
                <a:cs typeface="Microsoft New Tai Lue" panose="020B0502040204020203" pitchFamily="34" charset="0"/>
              </a:defRPr>
            </a:lvl1pPr>
            <a:lvl2pPr marL="914377" lvl="1" indent="-393690">
              <a:spcBef>
                <a:spcPts val="0"/>
              </a:spcBef>
              <a:spcAft>
                <a:spcPts val="0"/>
              </a:spcAft>
              <a:buSzPts val="2600"/>
              <a:buChar char="○"/>
              <a:defRPr sz="2600"/>
            </a:lvl2pPr>
            <a:lvl3pPr marL="1371566" lvl="2" indent="-393690">
              <a:spcBef>
                <a:spcPts val="0"/>
              </a:spcBef>
              <a:spcAft>
                <a:spcPts val="0"/>
              </a:spcAft>
              <a:buSzPts val="2600"/>
              <a:buChar char="■"/>
              <a:defRPr sz="2600"/>
            </a:lvl3pPr>
            <a:lvl4pPr marL="1828754" lvl="3" indent="-393690">
              <a:spcBef>
                <a:spcPts val="0"/>
              </a:spcBef>
              <a:spcAft>
                <a:spcPts val="0"/>
              </a:spcAft>
              <a:buSzPts val="2600"/>
              <a:buChar char="●"/>
              <a:defRPr sz="2600"/>
            </a:lvl4pPr>
            <a:lvl5pPr marL="2285943" lvl="4" indent="-393690">
              <a:spcBef>
                <a:spcPts val="0"/>
              </a:spcBef>
              <a:spcAft>
                <a:spcPts val="0"/>
              </a:spcAft>
              <a:buSzPts val="2600"/>
              <a:buChar char="○"/>
              <a:defRPr sz="2600"/>
            </a:lvl5pPr>
            <a:lvl6pPr marL="2743131" lvl="5" indent="-393690">
              <a:spcBef>
                <a:spcPts val="0"/>
              </a:spcBef>
              <a:spcAft>
                <a:spcPts val="0"/>
              </a:spcAft>
              <a:buSzPts val="2600"/>
              <a:buChar char="■"/>
              <a:defRPr sz="2600"/>
            </a:lvl6pPr>
            <a:lvl7pPr marL="3200320" lvl="6" indent="-393690">
              <a:spcBef>
                <a:spcPts val="0"/>
              </a:spcBef>
              <a:spcAft>
                <a:spcPts val="0"/>
              </a:spcAft>
              <a:buSzPts val="2600"/>
              <a:buChar char="●"/>
              <a:defRPr sz="2600"/>
            </a:lvl7pPr>
            <a:lvl8pPr marL="3657509" lvl="7" indent="-393690">
              <a:spcBef>
                <a:spcPts val="0"/>
              </a:spcBef>
              <a:spcAft>
                <a:spcPts val="0"/>
              </a:spcAft>
              <a:buSzPts val="2600"/>
              <a:buChar char="○"/>
              <a:defRPr sz="2600"/>
            </a:lvl8pPr>
            <a:lvl9pPr marL="4114697" lvl="8" indent="-393690">
              <a:spcBef>
                <a:spcPts val="0"/>
              </a:spcBef>
              <a:spcAft>
                <a:spcPts val="0"/>
              </a:spcAft>
              <a:buSzPts val="2600"/>
              <a:buChar char="■"/>
              <a:defRPr sz="2600"/>
            </a:lvl9pPr>
          </a:lstStyle>
          <a:p>
            <a:endParaRPr/>
          </a:p>
        </p:txBody>
      </p:sp>
      <p:sp>
        <p:nvSpPr>
          <p:cNvPr id="6" name="Google Shape;34;p7">
            <a:extLst>
              <a:ext uri="{FF2B5EF4-FFF2-40B4-BE49-F238E27FC236}">
                <a16:creationId xmlns:a16="http://schemas.microsoft.com/office/drawing/2014/main" id="{CC48DBAE-4A1D-7049-B3DF-687826BB5CC5}"/>
              </a:ext>
            </a:extLst>
          </p:cNvPr>
          <p:cNvSpPr txBox="1">
            <a:spLocks noGrp="1"/>
          </p:cNvSpPr>
          <p:nvPr>
            <p:ph type="sldNum" idx="12"/>
          </p:nvPr>
        </p:nvSpPr>
        <p:spPr>
          <a:xfrm>
            <a:off x="11281144" y="3198150"/>
            <a:ext cx="762211" cy="461700"/>
          </a:xfrm>
          <a:prstGeom prst="rect">
            <a:avLst/>
          </a:prstGeom>
        </p:spPr>
        <p:txBody>
          <a:bodyPr spcFirstLastPara="1" wrap="square" lIns="91425" tIns="91425" rIns="91425" bIns="91425" anchor="ctr" anchorCtr="0">
            <a:noAutofit/>
          </a:bodyPr>
          <a:lstStyle>
            <a:lvl1pPr lvl="0" algn="r">
              <a:buNone/>
              <a:defRPr>
                <a:solidFill>
                  <a:srgbClr val="009C90"/>
                </a:solidFill>
                <a:latin typeface="Microsoft New Tai Lue" panose="020B0502040204020203" pitchFamily="34" charset="0"/>
                <a:cs typeface="Microsoft New Tai Lue" panose="020B0502040204020203" pitchFamily="34" charset="0"/>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s-CO" sz="1600" smtClean="0"/>
              <a:pPr/>
              <a:t>‹Nº›</a:t>
            </a:fld>
            <a:endParaRPr lang="es-CO" sz="1600"/>
          </a:p>
        </p:txBody>
      </p:sp>
      <p:sp>
        <p:nvSpPr>
          <p:cNvPr id="5" name="Title 1">
            <a:extLst>
              <a:ext uri="{FF2B5EF4-FFF2-40B4-BE49-F238E27FC236}">
                <a16:creationId xmlns:a16="http://schemas.microsoft.com/office/drawing/2014/main" id="{872F48E8-302A-9941-A6A4-FEE2B34E7C22}"/>
              </a:ext>
            </a:extLst>
          </p:cNvPr>
          <p:cNvSpPr>
            <a:spLocks noGrp="1"/>
          </p:cNvSpPr>
          <p:nvPr>
            <p:ph type="title" hasCustomPrompt="1"/>
          </p:nvPr>
        </p:nvSpPr>
        <p:spPr>
          <a:xfrm>
            <a:off x="500332" y="261608"/>
            <a:ext cx="11092954" cy="460288"/>
          </a:xfrm>
        </p:spPr>
        <p:txBody>
          <a:bodyPr anchor="ctr">
            <a:normAutofit/>
          </a:bodyPr>
          <a:lstStyle>
            <a:lvl1pPr>
              <a:defRPr sz="2800" b="1">
                <a:solidFill>
                  <a:srgbClr val="009C90"/>
                </a:solidFill>
                <a:latin typeface="Microsoft New Tai Lue" panose="020B0502040204020203" pitchFamily="34" charset="0"/>
                <a:cs typeface="Microsoft New Tai Lue" panose="020B0502040204020203" pitchFamily="34" charset="0"/>
              </a:defRPr>
            </a:lvl1pPr>
          </a:lstStyle>
          <a:p>
            <a:r>
              <a:rPr lang="es-ES_tradnl" noProof="0"/>
              <a:t>CLIC AQUÍ PARA AGREGAR TÍTULO</a:t>
            </a:r>
          </a:p>
        </p:txBody>
      </p:sp>
      <p:pic>
        <p:nvPicPr>
          <p:cNvPr id="4" name="Imagen 3">
            <a:extLst>
              <a:ext uri="{FF2B5EF4-FFF2-40B4-BE49-F238E27FC236}">
                <a16:creationId xmlns:a16="http://schemas.microsoft.com/office/drawing/2014/main" id="{CB80FA34-A96F-4116-4873-AF64A515CF81}"/>
              </a:ext>
            </a:extLst>
          </p:cNvPr>
          <p:cNvPicPr>
            <a:picLocks noChangeAspect="1"/>
          </p:cNvPicPr>
          <p:nvPr userDrawn="1"/>
        </p:nvPicPr>
        <p:blipFill>
          <a:blip r:embed="rId3"/>
          <a:stretch>
            <a:fillRect/>
          </a:stretch>
        </p:blipFill>
        <p:spPr>
          <a:xfrm>
            <a:off x="500332" y="6311160"/>
            <a:ext cx="2002100" cy="362585"/>
          </a:xfrm>
          <a:prstGeom prst="rect">
            <a:avLst/>
          </a:prstGeom>
        </p:spPr>
      </p:pic>
      <p:grpSp>
        <p:nvGrpSpPr>
          <p:cNvPr id="10" name="Grupo 9">
            <a:extLst>
              <a:ext uri="{FF2B5EF4-FFF2-40B4-BE49-F238E27FC236}">
                <a16:creationId xmlns:a16="http://schemas.microsoft.com/office/drawing/2014/main" id="{6CE5704C-58EF-2366-D9B6-24701A3B3F62}"/>
              </a:ext>
            </a:extLst>
          </p:cNvPr>
          <p:cNvGrpSpPr/>
          <p:nvPr userDrawn="1"/>
        </p:nvGrpSpPr>
        <p:grpSpPr>
          <a:xfrm>
            <a:off x="9226618" y="6408907"/>
            <a:ext cx="2366668" cy="290309"/>
            <a:chOff x="8321143" y="6360056"/>
            <a:chExt cx="3230245" cy="396240"/>
          </a:xfrm>
        </p:grpSpPr>
        <p:pic>
          <p:nvPicPr>
            <p:cNvPr id="7" name="Imagen 6">
              <a:extLst>
                <a:ext uri="{FF2B5EF4-FFF2-40B4-BE49-F238E27FC236}">
                  <a16:creationId xmlns:a16="http://schemas.microsoft.com/office/drawing/2014/main" id="{8DC360E1-FB63-0E06-D4E3-C6C1D1AAA449}"/>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0072473" y="6360056"/>
              <a:ext cx="1478915" cy="396240"/>
            </a:xfrm>
            <a:prstGeom prst="rect">
              <a:avLst/>
            </a:prstGeom>
          </p:spPr>
        </p:pic>
        <p:pic>
          <p:nvPicPr>
            <p:cNvPr id="9" name="Imagen 8">
              <a:extLst>
                <a:ext uri="{FF2B5EF4-FFF2-40B4-BE49-F238E27FC236}">
                  <a16:creationId xmlns:a16="http://schemas.microsoft.com/office/drawing/2014/main" id="{27B19ABA-C035-1E72-2AD1-40DD40B59BEF}"/>
                </a:ext>
              </a:extLst>
            </p:cNvPr>
            <p:cNvPicPr>
              <a:picLocks noChangeAspect="1"/>
            </p:cNvPicPr>
            <p:nvPr userDrawn="1"/>
          </p:nvPicPr>
          <p:blipFill>
            <a:blip r:embed="rId5"/>
            <a:srcRect l="2309" r="2309"/>
            <a:stretch/>
          </p:blipFill>
          <p:spPr bwMode="auto">
            <a:xfrm>
              <a:off x="8321143" y="6393711"/>
              <a:ext cx="1368425" cy="321310"/>
            </a:xfrm>
            <a:prstGeom prst="rect">
              <a:avLst/>
            </a:prstGeom>
            <a:ln>
              <a:noFill/>
            </a:ln>
            <a:extLst>
              <a:ext uri="{53640926-AAD7-44D8-BBD7-CCE9431645EC}">
                <a14:shadowObscured xmlns:a14="http://schemas.microsoft.com/office/drawing/2010/main"/>
              </a:ext>
            </a:extLst>
          </p:spPr>
        </p:pic>
      </p:grpSp>
    </p:spTree>
    <p:extLst>
      <p:ext uri="{BB962C8B-B14F-4D97-AF65-F5344CB8AC3E}">
        <p14:creationId xmlns:p14="http://schemas.microsoft.com/office/powerpoint/2010/main" val="3746042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44F906C-4EB1-364C-8878-A5271BD55A46}"/>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44B0F4CB-2540-506C-9D81-64CF71DF542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117A831E-7ABB-6203-C120-7DBB39C9223D}"/>
              </a:ext>
            </a:extLst>
          </p:cNvPr>
          <p:cNvSpPr>
            <a:spLocks noGrp="1"/>
          </p:cNvSpPr>
          <p:nvPr>
            <p:ph type="dt" sz="half" idx="10"/>
          </p:nvPr>
        </p:nvSpPr>
        <p:spPr/>
        <p:txBody>
          <a:bodyPr/>
          <a:lstStyle/>
          <a:p>
            <a:fld id="{4F667DF1-FF46-40D3-AFBE-03D11E33D38B}" type="datetimeFigureOut">
              <a:rPr lang="es-CO" smtClean="0"/>
              <a:t>19/09/24</a:t>
            </a:fld>
            <a:endParaRPr lang="es-CO"/>
          </a:p>
        </p:txBody>
      </p:sp>
      <p:sp>
        <p:nvSpPr>
          <p:cNvPr id="5" name="Marcador de pie de página 4">
            <a:extLst>
              <a:ext uri="{FF2B5EF4-FFF2-40B4-BE49-F238E27FC236}">
                <a16:creationId xmlns:a16="http://schemas.microsoft.com/office/drawing/2014/main" id="{37E081FE-A9B5-729E-9644-7764BD1129BE}"/>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13F04347-FDCC-BBB1-2C70-BC09421D767E}"/>
              </a:ext>
            </a:extLst>
          </p:cNvPr>
          <p:cNvSpPr>
            <a:spLocks noGrp="1"/>
          </p:cNvSpPr>
          <p:nvPr>
            <p:ph type="sldNum" sz="quarter" idx="12"/>
          </p:nvPr>
        </p:nvSpPr>
        <p:spPr/>
        <p:txBody>
          <a:bodyPr/>
          <a:lstStyle/>
          <a:p>
            <a:fld id="{71C9E657-7556-4F7C-9D34-F4062A781E0C}" type="slidenum">
              <a:rPr lang="es-CO" smtClean="0"/>
              <a:t>‹Nº›</a:t>
            </a:fld>
            <a:endParaRPr lang="es-CO"/>
          </a:p>
        </p:txBody>
      </p:sp>
    </p:spTree>
    <p:extLst>
      <p:ext uri="{BB962C8B-B14F-4D97-AF65-F5344CB8AC3E}">
        <p14:creationId xmlns:p14="http://schemas.microsoft.com/office/powerpoint/2010/main" val="9578857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7CEA457-896C-C63A-A772-405C23FBAFAC}"/>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E0FB5153-D620-9B28-918C-2AFBB211DFFB}"/>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contenido 3">
            <a:extLst>
              <a:ext uri="{FF2B5EF4-FFF2-40B4-BE49-F238E27FC236}">
                <a16:creationId xmlns:a16="http://schemas.microsoft.com/office/drawing/2014/main" id="{22595015-4A9F-F02D-7EC4-D7CDC926F0C3}"/>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Marcador de fecha 4">
            <a:extLst>
              <a:ext uri="{FF2B5EF4-FFF2-40B4-BE49-F238E27FC236}">
                <a16:creationId xmlns:a16="http://schemas.microsoft.com/office/drawing/2014/main" id="{890CAB93-E435-4417-E779-0B5677DB2B34}"/>
              </a:ext>
            </a:extLst>
          </p:cNvPr>
          <p:cNvSpPr>
            <a:spLocks noGrp="1"/>
          </p:cNvSpPr>
          <p:nvPr>
            <p:ph type="dt" sz="half" idx="10"/>
          </p:nvPr>
        </p:nvSpPr>
        <p:spPr/>
        <p:txBody>
          <a:bodyPr/>
          <a:lstStyle/>
          <a:p>
            <a:fld id="{4F667DF1-FF46-40D3-AFBE-03D11E33D38B}" type="datetimeFigureOut">
              <a:rPr lang="es-CO" smtClean="0"/>
              <a:t>19/09/24</a:t>
            </a:fld>
            <a:endParaRPr lang="es-CO"/>
          </a:p>
        </p:txBody>
      </p:sp>
      <p:sp>
        <p:nvSpPr>
          <p:cNvPr id="6" name="Marcador de pie de página 5">
            <a:extLst>
              <a:ext uri="{FF2B5EF4-FFF2-40B4-BE49-F238E27FC236}">
                <a16:creationId xmlns:a16="http://schemas.microsoft.com/office/drawing/2014/main" id="{C9F5916F-4667-9395-B0E0-A18262B27298}"/>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11CFA248-8D67-76A7-38F6-9B159231D2E5}"/>
              </a:ext>
            </a:extLst>
          </p:cNvPr>
          <p:cNvSpPr>
            <a:spLocks noGrp="1"/>
          </p:cNvSpPr>
          <p:nvPr>
            <p:ph type="sldNum" sz="quarter" idx="12"/>
          </p:nvPr>
        </p:nvSpPr>
        <p:spPr/>
        <p:txBody>
          <a:bodyPr/>
          <a:lstStyle/>
          <a:p>
            <a:fld id="{71C9E657-7556-4F7C-9D34-F4062A781E0C}" type="slidenum">
              <a:rPr lang="es-CO" smtClean="0"/>
              <a:t>‹Nº›</a:t>
            </a:fld>
            <a:endParaRPr lang="es-CO"/>
          </a:p>
        </p:txBody>
      </p:sp>
    </p:spTree>
    <p:extLst>
      <p:ext uri="{BB962C8B-B14F-4D97-AF65-F5344CB8AC3E}">
        <p14:creationId xmlns:p14="http://schemas.microsoft.com/office/powerpoint/2010/main" val="15881649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2B529F1-196A-7A00-ADEF-C05E41BAAE52}"/>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7E5AE061-80DD-70F7-31E1-90BA6E6E154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AFA4FD78-A79E-5F38-AA1D-9E456F54686A}"/>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Marcador de texto 4">
            <a:extLst>
              <a:ext uri="{FF2B5EF4-FFF2-40B4-BE49-F238E27FC236}">
                <a16:creationId xmlns:a16="http://schemas.microsoft.com/office/drawing/2014/main" id="{5E496228-102F-0ED8-BACF-CF43DC7D1DC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EC5A3F6D-23F1-7478-B752-3C84EBE96D25}"/>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7" name="Marcador de fecha 6">
            <a:extLst>
              <a:ext uri="{FF2B5EF4-FFF2-40B4-BE49-F238E27FC236}">
                <a16:creationId xmlns:a16="http://schemas.microsoft.com/office/drawing/2014/main" id="{097A23BC-9DF6-E3C5-ECD4-BCCBB88E640E}"/>
              </a:ext>
            </a:extLst>
          </p:cNvPr>
          <p:cNvSpPr>
            <a:spLocks noGrp="1"/>
          </p:cNvSpPr>
          <p:nvPr>
            <p:ph type="dt" sz="half" idx="10"/>
          </p:nvPr>
        </p:nvSpPr>
        <p:spPr/>
        <p:txBody>
          <a:bodyPr/>
          <a:lstStyle/>
          <a:p>
            <a:fld id="{4F667DF1-FF46-40D3-AFBE-03D11E33D38B}" type="datetimeFigureOut">
              <a:rPr lang="es-CO" smtClean="0"/>
              <a:t>19/09/24</a:t>
            </a:fld>
            <a:endParaRPr lang="es-CO"/>
          </a:p>
        </p:txBody>
      </p:sp>
      <p:sp>
        <p:nvSpPr>
          <p:cNvPr id="8" name="Marcador de pie de página 7">
            <a:extLst>
              <a:ext uri="{FF2B5EF4-FFF2-40B4-BE49-F238E27FC236}">
                <a16:creationId xmlns:a16="http://schemas.microsoft.com/office/drawing/2014/main" id="{71025564-72FE-F0F5-BF8E-A4AD967DE7A1}"/>
              </a:ext>
            </a:extLst>
          </p:cNvPr>
          <p:cNvSpPr>
            <a:spLocks noGrp="1"/>
          </p:cNvSpPr>
          <p:nvPr>
            <p:ph type="ftr" sz="quarter" idx="11"/>
          </p:nvPr>
        </p:nvSpPr>
        <p:spPr/>
        <p:txBody>
          <a:bodyPr/>
          <a:lstStyle/>
          <a:p>
            <a:endParaRPr lang="es-CO"/>
          </a:p>
        </p:txBody>
      </p:sp>
      <p:sp>
        <p:nvSpPr>
          <p:cNvPr id="9" name="Marcador de número de diapositiva 8">
            <a:extLst>
              <a:ext uri="{FF2B5EF4-FFF2-40B4-BE49-F238E27FC236}">
                <a16:creationId xmlns:a16="http://schemas.microsoft.com/office/drawing/2014/main" id="{DF86E102-AC47-D38D-EA7E-7EB6C31F655B}"/>
              </a:ext>
            </a:extLst>
          </p:cNvPr>
          <p:cNvSpPr>
            <a:spLocks noGrp="1"/>
          </p:cNvSpPr>
          <p:nvPr>
            <p:ph type="sldNum" sz="quarter" idx="12"/>
          </p:nvPr>
        </p:nvSpPr>
        <p:spPr/>
        <p:txBody>
          <a:bodyPr/>
          <a:lstStyle/>
          <a:p>
            <a:fld id="{71C9E657-7556-4F7C-9D34-F4062A781E0C}" type="slidenum">
              <a:rPr lang="es-CO" smtClean="0"/>
              <a:t>‹Nº›</a:t>
            </a:fld>
            <a:endParaRPr lang="es-CO"/>
          </a:p>
        </p:txBody>
      </p:sp>
    </p:spTree>
    <p:extLst>
      <p:ext uri="{BB962C8B-B14F-4D97-AF65-F5344CB8AC3E}">
        <p14:creationId xmlns:p14="http://schemas.microsoft.com/office/powerpoint/2010/main" val="11271903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33A56D2-988B-8D00-63D9-0465F765A206}"/>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fecha 2">
            <a:extLst>
              <a:ext uri="{FF2B5EF4-FFF2-40B4-BE49-F238E27FC236}">
                <a16:creationId xmlns:a16="http://schemas.microsoft.com/office/drawing/2014/main" id="{526A66E4-00F6-A0A3-BF68-4D55B47A6295}"/>
              </a:ext>
            </a:extLst>
          </p:cNvPr>
          <p:cNvSpPr>
            <a:spLocks noGrp="1"/>
          </p:cNvSpPr>
          <p:nvPr>
            <p:ph type="dt" sz="half" idx="10"/>
          </p:nvPr>
        </p:nvSpPr>
        <p:spPr/>
        <p:txBody>
          <a:bodyPr/>
          <a:lstStyle/>
          <a:p>
            <a:fld id="{4F667DF1-FF46-40D3-AFBE-03D11E33D38B}" type="datetimeFigureOut">
              <a:rPr lang="es-CO" smtClean="0"/>
              <a:t>19/09/24</a:t>
            </a:fld>
            <a:endParaRPr lang="es-CO"/>
          </a:p>
        </p:txBody>
      </p:sp>
      <p:sp>
        <p:nvSpPr>
          <p:cNvPr id="4" name="Marcador de pie de página 3">
            <a:extLst>
              <a:ext uri="{FF2B5EF4-FFF2-40B4-BE49-F238E27FC236}">
                <a16:creationId xmlns:a16="http://schemas.microsoft.com/office/drawing/2014/main" id="{FC790A02-D28D-592C-6EC0-6A80A84F0030}"/>
              </a:ext>
            </a:extLst>
          </p:cNvPr>
          <p:cNvSpPr>
            <a:spLocks noGrp="1"/>
          </p:cNvSpPr>
          <p:nvPr>
            <p:ph type="ftr" sz="quarter" idx="11"/>
          </p:nvPr>
        </p:nvSpPr>
        <p:spPr/>
        <p:txBody>
          <a:bodyPr/>
          <a:lstStyle/>
          <a:p>
            <a:endParaRPr lang="es-CO"/>
          </a:p>
        </p:txBody>
      </p:sp>
      <p:sp>
        <p:nvSpPr>
          <p:cNvPr id="5" name="Marcador de número de diapositiva 4">
            <a:extLst>
              <a:ext uri="{FF2B5EF4-FFF2-40B4-BE49-F238E27FC236}">
                <a16:creationId xmlns:a16="http://schemas.microsoft.com/office/drawing/2014/main" id="{E6D725B8-BDA9-82C4-2E70-C8ADEB5D489A}"/>
              </a:ext>
            </a:extLst>
          </p:cNvPr>
          <p:cNvSpPr>
            <a:spLocks noGrp="1"/>
          </p:cNvSpPr>
          <p:nvPr>
            <p:ph type="sldNum" sz="quarter" idx="12"/>
          </p:nvPr>
        </p:nvSpPr>
        <p:spPr/>
        <p:txBody>
          <a:bodyPr/>
          <a:lstStyle/>
          <a:p>
            <a:fld id="{71C9E657-7556-4F7C-9D34-F4062A781E0C}" type="slidenum">
              <a:rPr lang="es-CO" smtClean="0"/>
              <a:t>‹Nº›</a:t>
            </a:fld>
            <a:endParaRPr lang="es-CO"/>
          </a:p>
        </p:txBody>
      </p:sp>
    </p:spTree>
    <p:extLst>
      <p:ext uri="{BB962C8B-B14F-4D97-AF65-F5344CB8AC3E}">
        <p14:creationId xmlns:p14="http://schemas.microsoft.com/office/powerpoint/2010/main" val="5870523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60369B45-20B5-3A4F-F11A-295472A41F32}"/>
              </a:ext>
            </a:extLst>
          </p:cNvPr>
          <p:cNvSpPr>
            <a:spLocks noGrp="1"/>
          </p:cNvSpPr>
          <p:nvPr>
            <p:ph type="dt" sz="half" idx="10"/>
          </p:nvPr>
        </p:nvSpPr>
        <p:spPr/>
        <p:txBody>
          <a:bodyPr/>
          <a:lstStyle/>
          <a:p>
            <a:fld id="{4F667DF1-FF46-40D3-AFBE-03D11E33D38B}" type="datetimeFigureOut">
              <a:rPr lang="es-CO" smtClean="0"/>
              <a:t>19/09/24</a:t>
            </a:fld>
            <a:endParaRPr lang="es-CO"/>
          </a:p>
        </p:txBody>
      </p:sp>
      <p:sp>
        <p:nvSpPr>
          <p:cNvPr id="3" name="Marcador de pie de página 2">
            <a:extLst>
              <a:ext uri="{FF2B5EF4-FFF2-40B4-BE49-F238E27FC236}">
                <a16:creationId xmlns:a16="http://schemas.microsoft.com/office/drawing/2014/main" id="{CB5459FA-D343-4FC9-B788-D2792D5904C2}"/>
              </a:ext>
            </a:extLst>
          </p:cNvPr>
          <p:cNvSpPr>
            <a:spLocks noGrp="1"/>
          </p:cNvSpPr>
          <p:nvPr>
            <p:ph type="ftr" sz="quarter" idx="11"/>
          </p:nvPr>
        </p:nvSpPr>
        <p:spPr/>
        <p:txBody>
          <a:bodyPr/>
          <a:lstStyle/>
          <a:p>
            <a:endParaRPr lang="es-CO"/>
          </a:p>
        </p:txBody>
      </p:sp>
      <p:sp>
        <p:nvSpPr>
          <p:cNvPr id="4" name="Marcador de número de diapositiva 3">
            <a:extLst>
              <a:ext uri="{FF2B5EF4-FFF2-40B4-BE49-F238E27FC236}">
                <a16:creationId xmlns:a16="http://schemas.microsoft.com/office/drawing/2014/main" id="{77C44AFC-C2BE-418F-68E2-591623D7ABFD}"/>
              </a:ext>
            </a:extLst>
          </p:cNvPr>
          <p:cNvSpPr>
            <a:spLocks noGrp="1"/>
          </p:cNvSpPr>
          <p:nvPr>
            <p:ph type="sldNum" sz="quarter" idx="12"/>
          </p:nvPr>
        </p:nvSpPr>
        <p:spPr/>
        <p:txBody>
          <a:bodyPr/>
          <a:lstStyle/>
          <a:p>
            <a:fld id="{71C9E657-7556-4F7C-9D34-F4062A781E0C}" type="slidenum">
              <a:rPr lang="es-CO" smtClean="0"/>
              <a:t>‹Nº›</a:t>
            </a:fld>
            <a:endParaRPr lang="es-CO"/>
          </a:p>
        </p:txBody>
      </p:sp>
    </p:spTree>
    <p:extLst>
      <p:ext uri="{BB962C8B-B14F-4D97-AF65-F5344CB8AC3E}">
        <p14:creationId xmlns:p14="http://schemas.microsoft.com/office/powerpoint/2010/main" val="26643944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D89E207-95AD-5CDE-1882-51C8B4399479}"/>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B53C18C0-2AD9-2CF6-A718-27389BE6C9E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texto 3">
            <a:extLst>
              <a:ext uri="{FF2B5EF4-FFF2-40B4-BE49-F238E27FC236}">
                <a16:creationId xmlns:a16="http://schemas.microsoft.com/office/drawing/2014/main" id="{F10BB842-E100-C95B-56FE-703F2B07B2C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FDD173CC-E5AE-1C7E-0760-7D61ADB49C7B}"/>
              </a:ext>
            </a:extLst>
          </p:cNvPr>
          <p:cNvSpPr>
            <a:spLocks noGrp="1"/>
          </p:cNvSpPr>
          <p:nvPr>
            <p:ph type="dt" sz="half" idx="10"/>
          </p:nvPr>
        </p:nvSpPr>
        <p:spPr/>
        <p:txBody>
          <a:bodyPr/>
          <a:lstStyle/>
          <a:p>
            <a:fld id="{4F667DF1-FF46-40D3-AFBE-03D11E33D38B}" type="datetimeFigureOut">
              <a:rPr lang="es-CO" smtClean="0"/>
              <a:t>19/09/24</a:t>
            </a:fld>
            <a:endParaRPr lang="es-CO"/>
          </a:p>
        </p:txBody>
      </p:sp>
      <p:sp>
        <p:nvSpPr>
          <p:cNvPr id="6" name="Marcador de pie de página 5">
            <a:extLst>
              <a:ext uri="{FF2B5EF4-FFF2-40B4-BE49-F238E27FC236}">
                <a16:creationId xmlns:a16="http://schemas.microsoft.com/office/drawing/2014/main" id="{B7970850-2DB5-6E11-DBC8-02A0958AA8BF}"/>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5E64699F-9AAD-2B02-6D28-825F05411BAC}"/>
              </a:ext>
            </a:extLst>
          </p:cNvPr>
          <p:cNvSpPr>
            <a:spLocks noGrp="1"/>
          </p:cNvSpPr>
          <p:nvPr>
            <p:ph type="sldNum" sz="quarter" idx="12"/>
          </p:nvPr>
        </p:nvSpPr>
        <p:spPr/>
        <p:txBody>
          <a:bodyPr/>
          <a:lstStyle/>
          <a:p>
            <a:fld id="{71C9E657-7556-4F7C-9D34-F4062A781E0C}" type="slidenum">
              <a:rPr lang="es-CO" smtClean="0"/>
              <a:t>‹Nº›</a:t>
            </a:fld>
            <a:endParaRPr lang="es-CO"/>
          </a:p>
        </p:txBody>
      </p:sp>
    </p:spTree>
    <p:extLst>
      <p:ext uri="{BB962C8B-B14F-4D97-AF65-F5344CB8AC3E}">
        <p14:creationId xmlns:p14="http://schemas.microsoft.com/office/powerpoint/2010/main" val="31122469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77E50DB-22B4-A369-B536-642CEC5F2228}"/>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O"/>
          </a:p>
        </p:txBody>
      </p:sp>
      <p:sp>
        <p:nvSpPr>
          <p:cNvPr id="3" name="Marcador de posición de imagen 2">
            <a:extLst>
              <a:ext uri="{FF2B5EF4-FFF2-40B4-BE49-F238E27FC236}">
                <a16:creationId xmlns:a16="http://schemas.microsoft.com/office/drawing/2014/main" id="{F80F492C-5330-1E55-511F-DEFD4F045EC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Marcador de texto 3">
            <a:extLst>
              <a:ext uri="{FF2B5EF4-FFF2-40B4-BE49-F238E27FC236}">
                <a16:creationId xmlns:a16="http://schemas.microsoft.com/office/drawing/2014/main" id="{42B3C8EC-E90B-F55A-9843-51A130BCF1D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E7DCDF14-C380-3B94-B0C3-36A167442259}"/>
              </a:ext>
            </a:extLst>
          </p:cNvPr>
          <p:cNvSpPr>
            <a:spLocks noGrp="1"/>
          </p:cNvSpPr>
          <p:nvPr>
            <p:ph type="dt" sz="half" idx="10"/>
          </p:nvPr>
        </p:nvSpPr>
        <p:spPr/>
        <p:txBody>
          <a:bodyPr/>
          <a:lstStyle/>
          <a:p>
            <a:fld id="{4F667DF1-FF46-40D3-AFBE-03D11E33D38B}" type="datetimeFigureOut">
              <a:rPr lang="es-CO" smtClean="0"/>
              <a:t>19/09/24</a:t>
            </a:fld>
            <a:endParaRPr lang="es-CO"/>
          </a:p>
        </p:txBody>
      </p:sp>
      <p:sp>
        <p:nvSpPr>
          <p:cNvPr id="6" name="Marcador de pie de página 5">
            <a:extLst>
              <a:ext uri="{FF2B5EF4-FFF2-40B4-BE49-F238E27FC236}">
                <a16:creationId xmlns:a16="http://schemas.microsoft.com/office/drawing/2014/main" id="{602294AC-03CF-18E0-30C4-4141BCFBDA80}"/>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A3328CD6-E309-58BA-3826-02193CC52DD0}"/>
              </a:ext>
            </a:extLst>
          </p:cNvPr>
          <p:cNvSpPr>
            <a:spLocks noGrp="1"/>
          </p:cNvSpPr>
          <p:nvPr>
            <p:ph type="sldNum" sz="quarter" idx="12"/>
          </p:nvPr>
        </p:nvSpPr>
        <p:spPr/>
        <p:txBody>
          <a:bodyPr/>
          <a:lstStyle/>
          <a:p>
            <a:fld id="{71C9E657-7556-4F7C-9D34-F4062A781E0C}" type="slidenum">
              <a:rPr lang="es-CO" smtClean="0"/>
              <a:t>‹Nº›</a:t>
            </a:fld>
            <a:endParaRPr lang="es-CO"/>
          </a:p>
        </p:txBody>
      </p:sp>
    </p:spTree>
    <p:extLst>
      <p:ext uri="{BB962C8B-B14F-4D97-AF65-F5344CB8AC3E}">
        <p14:creationId xmlns:p14="http://schemas.microsoft.com/office/powerpoint/2010/main" val="41220390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F402E4C9-6C6C-6BF8-66F9-41378A7F108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5D029375-A449-FEB2-FB14-F6E4453BBBC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85D8A49B-ED99-D8FE-00B6-5FDD766DC35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F667DF1-FF46-40D3-AFBE-03D11E33D38B}" type="datetimeFigureOut">
              <a:rPr lang="es-CO" smtClean="0"/>
              <a:t>19/09/24</a:t>
            </a:fld>
            <a:endParaRPr lang="es-CO"/>
          </a:p>
        </p:txBody>
      </p:sp>
      <p:sp>
        <p:nvSpPr>
          <p:cNvPr id="5" name="Marcador de pie de página 4">
            <a:extLst>
              <a:ext uri="{FF2B5EF4-FFF2-40B4-BE49-F238E27FC236}">
                <a16:creationId xmlns:a16="http://schemas.microsoft.com/office/drawing/2014/main" id="{66AF1F8F-F3E5-A7EB-A483-5FD60218E95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CO"/>
          </a:p>
        </p:txBody>
      </p:sp>
      <p:sp>
        <p:nvSpPr>
          <p:cNvPr id="6" name="Marcador de número de diapositiva 5">
            <a:extLst>
              <a:ext uri="{FF2B5EF4-FFF2-40B4-BE49-F238E27FC236}">
                <a16:creationId xmlns:a16="http://schemas.microsoft.com/office/drawing/2014/main" id="{5D2BB076-5273-53D7-4590-6C6A66176DF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1C9E657-7556-4F7C-9D34-F4062A781E0C}" type="slidenum">
              <a:rPr lang="es-CO" smtClean="0"/>
              <a:t>‹Nº›</a:t>
            </a:fld>
            <a:endParaRPr lang="es-CO"/>
          </a:p>
        </p:txBody>
      </p:sp>
    </p:spTree>
    <p:extLst>
      <p:ext uri="{BB962C8B-B14F-4D97-AF65-F5344CB8AC3E}">
        <p14:creationId xmlns:p14="http://schemas.microsoft.com/office/powerpoint/2010/main" val="33660752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C28EC951-588C-BEBE-97C4-1BB1DE86ABE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C0CA1B77-DF57-661B-8721-5F033D27BCD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6DF9F69B-529B-A5F6-3905-27F9380E07C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0B0986B-2CCE-4A0C-AB63-BFC6376EC022}" type="datetimeFigureOut">
              <a:rPr lang="es-CO" smtClean="0"/>
              <a:t>19/09/24</a:t>
            </a:fld>
            <a:endParaRPr lang="es-CO"/>
          </a:p>
        </p:txBody>
      </p:sp>
      <p:sp>
        <p:nvSpPr>
          <p:cNvPr id="5" name="Marcador de pie de página 4">
            <a:extLst>
              <a:ext uri="{FF2B5EF4-FFF2-40B4-BE49-F238E27FC236}">
                <a16:creationId xmlns:a16="http://schemas.microsoft.com/office/drawing/2014/main" id="{8359EF16-ABF5-5C5A-745F-4A114998DAB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CO"/>
          </a:p>
        </p:txBody>
      </p:sp>
      <p:sp>
        <p:nvSpPr>
          <p:cNvPr id="6" name="Marcador de número de diapositiva 5">
            <a:extLst>
              <a:ext uri="{FF2B5EF4-FFF2-40B4-BE49-F238E27FC236}">
                <a16:creationId xmlns:a16="http://schemas.microsoft.com/office/drawing/2014/main" id="{21DBE223-5C92-C6D5-2CE7-1C49AAEAF78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4DC1403-DCFA-4338-B080-5EFCD49A3DAE}" type="slidenum">
              <a:rPr lang="es-CO" smtClean="0"/>
              <a:t>‹Nº›</a:t>
            </a:fld>
            <a:endParaRPr lang="es-CO"/>
          </a:p>
        </p:txBody>
      </p:sp>
    </p:spTree>
    <p:extLst>
      <p:ext uri="{BB962C8B-B14F-4D97-AF65-F5344CB8AC3E}">
        <p14:creationId xmlns:p14="http://schemas.microsoft.com/office/powerpoint/2010/main" val="2762524568"/>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image" Target="../media/image6.png"/><Relationship Id="rId1" Type="http://schemas.openxmlformats.org/officeDocument/2006/relationships/slideLayout" Target="../slideLayouts/slideLayout24.xml"/></Relationships>
</file>

<file path=ppt/slides/_rels/slide11.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image" Target="../media/image6.png"/><Relationship Id="rId1" Type="http://schemas.openxmlformats.org/officeDocument/2006/relationships/slideLayout" Target="../slideLayouts/slideLayout24.xml"/></Relationships>
</file>

<file path=ppt/slides/_rels/slide12.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image" Target="../media/image6.png"/><Relationship Id="rId1" Type="http://schemas.openxmlformats.org/officeDocument/2006/relationships/slideLayout" Target="../slideLayouts/slideLayout24.xml"/></Relationships>
</file>

<file path=ppt/slides/_rels/slide13.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image" Target="../media/image6.png"/><Relationship Id="rId1" Type="http://schemas.openxmlformats.org/officeDocument/2006/relationships/slideLayout" Target="../slideLayouts/slideLayout24.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24.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4.xml"/><Relationship Id="rId4" Type="http://schemas.openxmlformats.org/officeDocument/2006/relationships/chart" Target="../charts/chart9.xml"/></Relationships>
</file>

<file path=ppt/slides/_rels/slide16.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image" Target="../media/image6.png"/><Relationship Id="rId1" Type="http://schemas.openxmlformats.org/officeDocument/2006/relationships/slideLayout" Target="../slideLayouts/slideLayout24.xml"/></Relationships>
</file>

<file path=ppt/slides/_rels/slide17.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image" Target="../media/image6.png"/><Relationship Id="rId1" Type="http://schemas.openxmlformats.org/officeDocument/2006/relationships/slideLayout" Target="../slideLayouts/slideLayout24.xml"/></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24.xml"/><Relationship Id="rId4" Type="http://schemas.openxmlformats.org/officeDocument/2006/relationships/chart" Target="../charts/chart12.xml"/></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24.xml"/><Relationship Id="rId4" Type="http://schemas.openxmlformats.org/officeDocument/2006/relationships/chart" Target="../charts/char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9.xml"/><Relationship Id="rId1" Type="http://schemas.openxmlformats.org/officeDocument/2006/relationships/slideLayout" Target="../slideLayouts/slideLayout24.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21.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image" Target="../media/image6.png"/><Relationship Id="rId1" Type="http://schemas.openxmlformats.org/officeDocument/2006/relationships/slideLayout" Target="../slideLayouts/slideLayout24.xml"/></Relationships>
</file>

<file path=ppt/slides/_rels/slide22.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image" Target="../media/image6.png"/><Relationship Id="rId1" Type="http://schemas.openxmlformats.org/officeDocument/2006/relationships/slideLayout" Target="../slideLayouts/slideLayout24.xml"/></Relationships>
</file>

<file path=ppt/slides/_rels/slide23.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image" Target="../media/image6.png"/><Relationship Id="rId1" Type="http://schemas.openxmlformats.org/officeDocument/2006/relationships/slideLayout" Target="../slideLayouts/slideLayout24.xml"/></Relationships>
</file>

<file path=ppt/slides/_rels/slide2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24.xml"/><Relationship Id="rId4" Type="http://schemas.openxmlformats.org/officeDocument/2006/relationships/chart" Target="../charts/chart17.xml"/></Relationships>
</file>

<file path=ppt/slides/_rels/slide2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24.xml"/><Relationship Id="rId4" Type="http://schemas.openxmlformats.org/officeDocument/2006/relationships/chart" Target="../charts/chart18.xml"/></Relationships>
</file>

<file path=ppt/slides/_rels/slide2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24.xml"/><Relationship Id="rId4" Type="http://schemas.openxmlformats.org/officeDocument/2006/relationships/chart" Target="../charts/chart19.xml"/></Relationships>
</file>

<file path=ppt/slides/_rels/slide2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24.xml"/><Relationship Id="rId5" Type="http://schemas.openxmlformats.org/officeDocument/2006/relationships/chart" Target="../charts/chart21.xml"/><Relationship Id="rId4" Type="http://schemas.openxmlformats.org/officeDocument/2006/relationships/chart" Target="../charts/chart20.xml"/></Relationships>
</file>

<file path=ppt/slides/_rels/slide2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4.xml"/><Relationship Id="rId1" Type="http://schemas.openxmlformats.org/officeDocument/2006/relationships/slideLayout" Target="../slideLayouts/slideLayout24.xml"/><Relationship Id="rId4" Type="http://schemas.openxmlformats.org/officeDocument/2006/relationships/chart" Target="../charts/chart22.xml"/></Relationships>
</file>

<file path=ppt/slides/_rels/slide29.xml.rels><?xml version="1.0" encoding="UTF-8" standalone="yes"?>
<Relationships xmlns="http://schemas.openxmlformats.org/package/2006/relationships"><Relationship Id="rId3" Type="http://schemas.openxmlformats.org/officeDocument/2006/relationships/chart" Target="../charts/chart23.xml"/><Relationship Id="rId2" Type="http://schemas.openxmlformats.org/officeDocument/2006/relationships/image" Target="../media/image6.png"/><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1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5.xml"/><Relationship Id="rId1" Type="http://schemas.openxmlformats.org/officeDocument/2006/relationships/slideLayout" Target="../slideLayouts/slideLayout24.xml"/><Relationship Id="rId4" Type="http://schemas.openxmlformats.org/officeDocument/2006/relationships/chart" Target="../charts/chart24.xml"/></Relationships>
</file>

<file path=ppt/slides/_rels/slide3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6.xml"/><Relationship Id="rId1" Type="http://schemas.openxmlformats.org/officeDocument/2006/relationships/slideLayout" Target="../slideLayouts/slideLayout24.xml"/><Relationship Id="rId4" Type="http://schemas.openxmlformats.org/officeDocument/2006/relationships/chart" Target="../charts/chart25.xml"/></Relationships>
</file>

<file path=ppt/slides/_rels/slide32.xml.rels><?xml version="1.0" encoding="UTF-8" standalone="yes"?>
<Relationships xmlns="http://schemas.openxmlformats.org/package/2006/relationships"><Relationship Id="rId3" Type="http://schemas.openxmlformats.org/officeDocument/2006/relationships/chart" Target="../charts/chart26.xml"/><Relationship Id="rId2" Type="http://schemas.openxmlformats.org/officeDocument/2006/relationships/notesSlide" Target="../notesSlides/notesSlide17.xml"/><Relationship Id="rId1" Type="http://schemas.openxmlformats.org/officeDocument/2006/relationships/slideLayout" Target="../slideLayouts/slideLayout24.xml"/><Relationship Id="rId4" Type="http://schemas.openxmlformats.org/officeDocument/2006/relationships/image" Target="../media/image6.png"/></Relationships>
</file>

<file path=ppt/slides/_rels/slide33.xml.rels><?xml version="1.0" encoding="UTF-8" standalone="yes"?>
<Relationships xmlns="http://schemas.openxmlformats.org/package/2006/relationships"><Relationship Id="rId3" Type="http://schemas.openxmlformats.org/officeDocument/2006/relationships/chart" Target="../charts/chart27.xml"/><Relationship Id="rId2" Type="http://schemas.openxmlformats.org/officeDocument/2006/relationships/notesSlide" Target="../notesSlides/notesSlide18.xml"/><Relationship Id="rId1" Type="http://schemas.openxmlformats.org/officeDocument/2006/relationships/slideLayout" Target="../slideLayouts/slideLayout24.xml"/><Relationship Id="rId4" Type="http://schemas.openxmlformats.org/officeDocument/2006/relationships/image" Target="../media/image6.png"/></Relationships>
</file>

<file path=ppt/slides/_rels/slide3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9.xml"/><Relationship Id="rId1" Type="http://schemas.openxmlformats.org/officeDocument/2006/relationships/slideLayout" Target="../slideLayouts/slideLayout24.xml"/><Relationship Id="rId4" Type="http://schemas.openxmlformats.org/officeDocument/2006/relationships/chart" Target="../charts/chart28.xml"/></Relationships>
</file>

<file path=ppt/slides/_rels/slide3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4.xml"/></Relationships>
</file>

<file path=ppt/slides/_rels/slide36.xml.rels><?xml version="1.0" encoding="UTF-8" standalone="yes"?>
<Relationships xmlns="http://schemas.openxmlformats.org/package/2006/relationships"><Relationship Id="rId3" Type="http://schemas.openxmlformats.org/officeDocument/2006/relationships/chart" Target="../charts/chart29.xml"/><Relationship Id="rId2" Type="http://schemas.openxmlformats.org/officeDocument/2006/relationships/notesSlide" Target="../notesSlides/notesSlide20.xml"/><Relationship Id="rId1" Type="http://schemas.openxmlformats.org/officeDocument/2006/relationships/slideLayout" Target="../slideLayouts/slideLayout24.xml"/><Relationship Id="rId4" Type="http://schemas.openxmlformats.org/officeDocument/2006/relationships/image" Target="../media/image6.png"/></Relationships>
</file>

<file path=ppt/slides/_rels/slide37.xml.rels><?xml version="1.0" encoding="UTF-8" standalone="yes"?>
<Relationships xmlns="http://schemas.openxmlformats.org/package/2006/relationships"><Relationship Id="rId3" Type="http://schemas.openxmlformats.org/officeDocument/2006/relationships/chart" Target="../charts/chart30.xml"/><Relationship Id="rId2" Type="http://schemas.openxmlformats.org/officeDocument/2006/relationships/notesSlide" Target="../notesSlides/notesSlide21.xml"/><Relationship Id="rId1" Type="http://schemas.openxmlformats.org/officeDocument/2006/relationships/slideLayout" Target="../slideLayouts/slideLayout24.xml"/><Relationship Id="rId4" Type="http://schemas.openxmlformats.org/officeDocument/2006/relationships/image" Target="../media/image6.png"/></Relationships>
</file>

<file path=ppt/slides/_rels/slide3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4.xml"/></Relationships>
</file>

<file path=ppt/slides/_rels/slide3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chart" Target="../charts/chart31.xml"/><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4.xml"/></Relationships>
</file>

<file path=ppt/slides/_rels/slide4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4.xml"/></Relationships>
</file>

<file path=ppt/slides/_rels/slide41.xml.rels><?xml version="1.0" encoding="UTF-8" standalone="yes"?>
<Relationships xmlns="http://schemas.openxmlformats.org/package/2006/relationships"><Relationship Id="rId3" Type="http://schemas.openxmlformats.org/officeDocument/2006/relationships/chart" Target="../charts/chart32.xml"/><Relationship Id="rId2" Type="http://schemas.openxmlformats.org/officeDocument/2006/relationships/notesSlide" Target="../notesSlides/notesSlide22.xml"/><Relationship Id="rId1" Type="http://schemas.openxmlformats.org/officeDocument/2006/relationships/slideLayout" Target="../slideLayouts/slideLayout24.xml"/><Relationship Id="rId4" Type="http://schemas.openxmlformats.org/officeDocument/2006/relationships/image" Target="../media/image6.png"/></Relationships>
</file>

<file path=ppt/slides/_rels/slide4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3.xml"/><Relationship Id="rId1" Type="http://schemas.openxmlformats.org/officeDocument/2006/relationships/slideLayout" Target="../slideLayouts/slideLayout24.xml"/><Relationship Id="rId4" Type="http://schemas.openxmlformats.org/officeDocument/2006/relationships/chart" Target="../charts/chart33.xml"/></Relationships>
</file>

<file path=ppt/slides/_rels/slide4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4.xml"/><Relationship Id="rId1" Type="http://schemas.openxmlformats.org/officeDocument/2006/relationships/slideLayout" Target="../slideLayouts/slideLayout24.xml"/><Relationship Id="rId4" Type="http://schemas.openxmlformats.org/officeDocument/2006/relationships/chart" Target="../charts/chart34.xml"/></Relationships>
</file>

<file path=ppt/slides/_rels/slide44.xml.rels><?xml version="1.0" encoding="UTF-8" standalone="yes"?>
<Relationships xmlns="http://schemas.openxmlformats.org/package/2006/relationships"><Relationship Id="rId3" Type="http://schemas.openxmlformats.org/officeDocument/2006/relationships/chart" Target="../charts/chart35.xml"/><Relationship Id="rId2" Type="http://schemas.openxmlformats.org/officeDocument/2006/relationships/notesSlide" Target="../notesSlides/notesSlide25.xml"/><Relationship Id="rId1" Type="http://schemas.openxmlformats.org/officeDocument/2006/relationships/slideLayout" Target="../slideLayouts/slideLayout24.xml"/><Relationship Id="rId4" Type="http://schemas.openxmlformats.org/officeDocument/2006/relationships/image" Target="../media/image6.png"/></Relationships>
</file>

<file path=ppt/slides/_rels/slide4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6.xml"/><Relationship Id="rId1" Type="http://schemas.openxmlformats.org/officeDocument/2006/relationships/slideLayout" Target="../slideLayouts/slideLayout24.xml"/><Relationship Id="rId4" Type="http://schemas.openxmlformats.org/officeDocument/2006/relationships/chart" Target="../charts/chart36.xml"/></Relationships>
</file>

<file path=ppt/slides/_rels/slide4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7.xml"/><Relationship Id="rId1" Type="http://schemas.openxmlformats.org/officeDocument/2006/relationships/slideLayout" Target="../slideLayouts/slideLayout24.xml"/><Relationship Id="rId4" Type="http://schemas.openxmlformats.org/officeDocument/2006/relationships/chart" Target="../charts/chart37.xml"/></Relationships>
</file>

<file path=ppt/slides/_rels/slide47.xml.rels><?xml version="1.0" encoding="UTF-8" standalone="yes"?>
<Relationships xmlns="http://schemas.openxmlformats.org/package/2006/relationships"><Relationship Id="rId3" Type="http://schemas.openxmlformats.org/officeDocument/2006/relationships/chart" Target="../charts/chart38.xml"/><Relationship Id="rId2" Type="http://schemas.openxmlformats.org/officeDocument/2006/relationships/image" Target="../media/image6.png"/><Relationship Id="rId1" Type="http://schemas.openxmlformats.org/officeDocument/2006/relationships/slideLayout" Target="../slideLayouts/slideLayout24.xml"/></Relationships>
</file>

<file path=ppt/slides/_rels/slide48.xml.rels><?xml version="1.0" encoding="UTF-8" standalone="yes"?>
<Relationships xmlns="http://schemas.openxmlformats.org/package/2006/relationships"><Relationship Id="rId3" Type="http://schemas.openxmlformats.org/officeDocument/2006/relationships/chart" Target="../charts/chart39.xml"/><Relationship Id="rId2" Type="http://schemas.openxmlformats.org/officeDocument/2006/relationships/image" Target="../media/image6.png"/><Relationship Id="rId1" Type="http://schemas.openxmlformats.org/officeDocument/2006/relationships/slideLayout" Target="../slideLayouts/slideLayout24.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chart" Target="../charts/chart1.xml"/><Relationship Id="rId1" Type="http://schemas.openxmlformats.org/officeDocument/2006/relationships/slideLayout" Target="../slideLayouts/slideLayout24.xml"/></Relationships>
</file>

<file path=ppt/slides/_rels/slide5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chart" Target="../charts/chart40.xml"/><Relationship Id="rId1" Type="http://schemas.openxmlformats.org/officeDocument/2006/relationships/slideLayout" Target="../slideLayouts/slideLayout24.xml"/></Relationships>
</file>

<file path=ppt/slides/_rels/slide5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4.xml"/></Relationships>
</file>

<file path=ppt/slides/_rels/slide5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9.xml"/><Relationship Id="rId1" Type="http://schemas.openxmlformats.org/officeDocument/2006/relationships/slideLayout" Target="../slideLayouts/slideLayout24.xml"/><Relationship Id="rId4" Type="http://schemas.openxmlformats.org/officeDocument/2006/relationships/chart" Target="../charts/chart41.xml"/></Relationships>
</file>

<file path=ppt/slides/_rels/slide5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0.xml"/><Relationship Id="rId1" Type="http://schemas.openxmlformats.org/officeDocument/2006/relationships/slideLayout" Target="../slideLayouts/slideLayout24.xml"/><Relationship Id="rId4" Type="http://schemas.openxmlformats.org/officeDocument/2006/relationships/chart" Target="../charts/chart42.xml"/></Relationships>
</file>

<file path=ppt/slides/_rels/slide54.xml.rels><?xml version="1.0" encoding="UTF-8" standalone="yes"?>
<Relationships xmlns="http://schemas.openxmlformats.org/package/2006/relationships"><Relationship Id="rId3" Type="http://schemas.openxmlformats.org/officeDocument/2006/relationships/chart" Target="../charts/chart43.xml"/><Relationship Id="rId2" Type="http://schemas.openxmlformats.org/officeDocument/2006/relationships/notesSlide" Target="../notesSlides/notesSlide31.xml"/><Relationship Id="rId1" Type="http://schemas.openxmlformats.org/officeDocument/2006/relationships/slideLayout" Target="../slideLayouts/slideLayout24.xm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24.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image" Target="../media/image6.png"/><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image" Target="../media/image6.png"/><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image" Target="../media/image6.png"/><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dondear rectángulo de esquina del mismo lado 12">
            <a:extLst>
              <a:ext uri="{FF2B5EF4-FFF2-40B4-BE49-F238E27FC236}">
                <a16:creationId xmlns:a16="http://schemas.microsoft.com/office/drawing/2014/main" id="{50B223FD-1C13-0A57-497F-5F264ACE4B43}"/>
              </a:ext>
            </a:extLst>
          </p:cNvPr>
          <p:cNvSpPr/>
          <p:nvPr/>
        </p:nvSpPr>
        <p:spPr>
          <a:xfrm rot="16200000">
            <a:off x="7637973" y="-247724"/>
            <a:ext cx="1866429" cy="7620002"/>
          </a:xfrm>
          <a:prstGeom prst="round2SameRect">
            <a:avLst/>
          </a:prstGeom>
          <a:solidFill>
            <a:schemeClr val="bg1"/>
          </a:solidFill>
          <a:ln>
            <a:noFill/>
          </a:ln>
          <a:effectLst>
            <a:outerShdw blurRad="429220" dist="159642" dir="5400000" sx="105341" sy="105341" algn="t" rotWithShape="0">
              <a:srgbClr val="506178">
                <a:alpha val="47508"/>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3" name="CuadroTexto 2">
            <a:extLst>
              <a:ext uri="{FF2B5EF4-FFF2-40B4-BE49-F238E27FC236}">
                <a16:creationId xmlns:a16="http://schemas.microsoft.com/office/drawing/2014/main" id="{073EF3BC-B635-1B81-D445-832D7B9C4F35}"/>
              </a:ext>
            </a:extLst>
          </p:cNvPr>
          <p:cNvSpPr txBox="1"/>
          <p:nvPr/>
        </p:nvSpPr>
        <p:spPr>
          <a:xfrm>
            <a:off x="4947487" y="2731280"/>
            <a:ext cx="7263646" cy="1661993"/>
          </a:xfrm>
          <a:prstGeom prst="rect">
            <a:avLst/>
          </a:prstGeom>
          <a:noFill/>
        </p:spPr>
        <p:txBody>
          <a:bodyPr wrap="square" rtlCol="0">
            <a:spAutoFit/>
          </a:bodyPr>
          <a:lstStyle/>
          <a:p>
            <a:r>
              <a:rPr lang="es-CO" sz="3400" b="1" dirty="0">
                <a:solidFill>
                  <a:srgbClr val="275889"/>
                </a:solidFill>
                <a:latin typeface="ITC Kabel" panose="02000503000000000000" pitchFamily="50" charset="0"/>
              </a:rPr>
              <a:t>El pulso de la economía del Atlántico: análisis del consumo de los hogares y la dinámica empresarial</a:t>
            </a:r>
            <a:endParaRPr lang="es-ES" sz="3400" b="1" dirty="0">
              <a:solidFill>
                <a:srgbClr val="275889"/>
              </a:solidFill>
              <a:latin typeface="ITC Kabel" panose="02000503000000000000" pitchFamily="50" charset="0"/>
            </a:endParaRPr>
          </a:p>
        </p:txBody>
      </p:sp>
      <p:sp>
        <p:nvSpPr>
          <p:cNvPr id="5" name="CuadroTexto 4">
            <a:extLst>
              <a:ext uri="{FF2B5EF4-FFF2-40B4-BE49-F238E27FC236}">
                <a16:creationId xmlns:a16="http://schemas.microsoft.com/office/drawing/2014/main" id="{9B1D704B-16B2-5AC7-64FA-76D216AC803C}"/>
              </a:ext>
            </a:extLst>
          </p:cNvPr>
          <p:cNvSpPr txBox="1"/>
          <p:nvPr/>
        </p:nvSpPr>
        <p:spPr>
          <a:xfrm>
            <a:off x="6981597" y="5567126"/>
            <a:ext cx="5040348" cy="1015663"/>
          </a:xfrm>
          <a:prstGeom prst="rect">
            <a:avLst/>
          </a:prstGeom>
          <a:noFill/>
        </p:spPr>
        <p:txBody>
          <a:bodyPr wrap="square" lIns="91440" tIns="45720" rIns="91440" bIns="45720" rtlCol="0" anchor="t">
            <a:spAutoFit/>
          </a:bodyPr>
          <a:lstStyle/>
          <a:p>
            <a:pPr algn="r"/>
            <a:r>
              <a:rPr lang="es-ES" sz="2000" b="1">
                <a:latin typeface="ITC Kabel"/>
              </a:rPr>
              <a:t>Manuel Fernández Ariza</a:t>
            </a:r>
          </a:p>
          <a:p>
            <a:pPr algn="r"/>
            <a:r>
              <a:rPr lang="es-ES" sz="2000">
                <a:latin typeface="ITC Kabel"/>
              </a:rPr>
              <a:t>Presidente Ejecutivo</a:t>
            </a:r>
            <a:endParaRPr lang="es-ES" sz="2000">
              <a:latin typeface="ITC Kabel" panose="02000503000000000000" pitchFamily="50" charset="0"/>
            </a:endParaRPr>
          </a:p>
          <a:p>
            <a:pPr algn="r"/>
            <a:r>
              <a:rPr lang="es-ES" sz="2000">
                <a:latin typeface="ITC Kabel"/>
              </a:rPr>
              <a:t>Cámara de Comercio de Barranquilla</a:t>
            </a:r>
            <a:endParaRPr lang="es-CO" sz="2000">
              <a:latin typeface="ITC Kabel"/>
            </a:endParaRPr>
          </a:p>
        </p:txBody>
      </p:sp>
      <p:pic>
        <p:nvPicPr>
          <p:cNvPr id="11" name="Imagen 10" descr="Un puente sobre un cuerpo de agua&#10;&#10;Descripción generada automáticamente">
            <a:extLst>
              <a:ext uri="{FF2B5EF4-FFF2-40B4-BE49-F238E27FC236}">
                <a16:creationId xmlns:a16="http://schemas.microsoft.com/office/drawing/2014/main" id="{6ED2A165-330F-1CB0-724E-0CC782E68DE8}"/>
              </a:ext>
            </a:extLst>
          </p:cNvPr>
          <p:cNvPicPr>
            <a:picLocks noChangeAspect="1"/>
          </p:cNvPicPr>
          <p:nvPr/>
        </p:nvPicPr>
        <p:blipFill>
          <a:blip r:embed="rId3">
            <a:extLst>
              <a:ext uri="{28A0092B-C50C-407E-A947-70E740481C1C}">
                <a14:useLocalDpi xmlns:a14="http://schemas.microsoft.com/office/drawing/2010/main" val="0"/>
              </a:ext>
            </a:extLst>
          </a:blip>
          <a:srcRect r="23741"/>
          <a:stretch/>
        </p:blipFill>
        <p:spPr>
          <a:xfrm>
            <a:off x="-1650125" y="0"/>
            <a:ext cx="6505903" cy="6947778"/>
          </a:xfrm>
          <a:prstGeom prst="hexagon">
            <a:avLst/>
          </a:prstGeom>
        </p:spPr>
      </p:pic>
    </p:spTree>
    <p:extLst>
      <p:ext uri="{BB962C8B-B14F-4D97-AF65-F5344CB8AC3E}">
        <p14:creationId xmlns:p14="http://schemas.microsoft.com/office/powerpoint/2010/main" val="299319962"/>
      </p:ext>
    </p:extLst>
  </p:cSld>
  <p:clrMapOvr>
    <a:masterClrMapping/>
  </p:clrMapOvr>
  <p:transition spd="slow">
    <p:pull/>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B686A3E2-F2BD-8B1B-015A-9DDBA5DD02AB}"/>
              </a:ext>
            </a:extLst>
          </p:cNvPr>
          <p:cNvSpPr/>
          <p:nvPr/>
        </p:nvSpPr>
        <p:spPr>
          <a:xfrm>
            <a:off x="-14990" y="-1"/>
            <a:ext cx="3492708" cy="6858002"/>
          </a:xfrm>
          <a:prstGeom prst="rect">
            <a:avLst/>
          </a:prstGeom>
          <a:gradFill>
            <a:gsLst>
              <a:gs pos="51000">
                <a:srgbClr val="004D98"/>
              </a:gs>
              <a:gs pos="84000">
                <a:srgbClr val="004D98"/>
              </a:gs>
              <a:gs pos="16000">
                <a:srgbClr val="0C94D1"/>
              </a:gs>
            </a:gsLst>
            <a:lin ang="5400000" scaled="1"/>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4" name="Rectángulo 3">
            <a:extLst>
              <a:ext uri="{FF2B5EF4-FFF2-40B4-BE49-F238E27FC236}">
                <a16:creationId xmlns:a16="http://schemas.microsoft.com/office/drawing/2014/main" id="{BCA437FB-3A03-8306-87EF-EA8594B3A9DC}"/>
              </a:ext>
            </a:extLst>
          </p:cNvPr>
          <p:cNvSpPr/>
          <p:nvPr/>
        </p:nvSpPr>
        <p:spPr>
          <a:xfrm>
            <a:off x="3775655" y="188129"/>
            <a:ext cx="8212527" cy="106185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3600" b="1">
                <a:solidFill>
                  <a:srgbClr val="275889"/>
                </a:solidFill>
                <a:latin typeface="ITC Kabel" panose="02000503000000000000" pitchFamily="50" charset="0"/>
              </a:rPr>
              <a:t>Dinámica del gasto de los hogares en Barranquilla</a:t>
            </a:r>
            <a:endParaRPr lang="es-CO" sz="3600" b="1">
              <a:solidFill>
                <a:srgbClr val="275889"/>
              </a:solidFill>
              <a:latin typeface="ITC Kabel" panose="02000503000000000000" pitchFamily="50" charset="0"/>
            </a:endParaRPr>
          </a:p>
        </p:txBody>
      </p:sp>
      <p:pic>
        <p:nvPicPr>
          <p:cNvPr id="18" name="Imagen 17" descr="Logotipo, nombre de la empresa&#10;&#10;Descripción generada automáticamente">
            <a:extLst>
              <a:ext uri="{FF2B5EF4-FFF2-40B4-BE49-F238E27FC236}">
                <a16:creationId xmlns:a16="http://schemas.microsoft.com/office/drawing/2014/main" id="{E3B4E5EC-FD9E-8AD2-3D38-504DC617FF5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2417" y="-525392"/>
            <a:ext cx="2531620" cy="2531620"/>
          </a:xfrm>
          <a:prstGeom prst="rect">
            <a:avLst/>
          </a:prstGeom>
        </p:spPr>
      </p:pic>
      <p:sp>
        <p:nvSpPr>
          <p:cNvPr id="3" name="CuadroTexto 2">
            <a:extLst>
              <a:ext uri="{FF2B5EF4-FFF2-40B4-BE49-F238E27FC236}">
                <a16:creationId xmlns:a16="http://schemas.microsoft.com/office/drawing/2014/main" id="{CC538D5D-C574-69CE-81DD-743F5BA6AC34}"/>
              </a:ext>
            </a:extLst>
          </p:cNvPr>
          <p:cNvSpPr txBox="1"/>
          <p:nvPr/>
        </p:nvSpPr>
        <p:spPr>
          <a:xfrm>
            <a:off x="17937" y="2621248"/>
            <a:ext cx="3426854" cy="1477328"/>
          </a:xfrm>
          <a:prstGeom prst="rect">
            <a:avLst/>
          </a:prstGeom>
          <a:noFill/>
          <a:ln>
            <a:noFill/>
          </a:ln>
        </p:spPr>
        <p:txBody>
          <a:bodyPr wrap="square" lIns="91440" tIns="45720" rIns="91440" bIns="45720" rtlCol="0" anchor="t">
            <a:spAutoFit/>
          </a:bodyPr>
          <a:lstStyle/>
          <a:p>
            <a:pPr algn="just"/>
            <a:r>
              <a:rPr lang="es-ES">
                <a:solidFill>
                  <a:schemeClr val="bg1"/>
                </a:solidFill>
                <a:latin typeface="ITC Kabel"/>
              </a:rPr>
              <a:t>A mediano plazo se identifica una moderación en el gasto de los hogares, pero más sensiblemente en el componente de transporte y comunicaciones.</a:t>
            </a:r>
            <a:endParaRPr lang="es-CO">
              <a:solidFill>
                <a:schemeClr val="bg1"/>
              </a:solidFill>
              <a:latin typeface="ITC Kabel"/>
            </a:endParaRPr>
          </a:p>
        </p:txBody>
      </p:sp>
      <p:grpSp>
        <p:nvGrpSpPr>
          <p:cNvPr id="22" name="Grupo 21">
            <a:extLst>
              <a:ext uri="{FF2B5EF4-FFF2-40B4-BE49-F238E27FC236}">
                <a16:creationId xmlns:a16="http://schemas.microsoft.com/office/drawing/2014/main" id="{F1E8290B-326D-8B41-99AA-3972BE0DADF4}"/>
              </a:ext>
            </a:extLst>
          </p:cNvPr>
          <p:cNvGrpSpPr/>
          <p:nvPr/>
        </p:nvGrpSpPr>
        <p:grpSpPr>
          <a:xfrm>
            <a:off x="11173459" y="5461709"/>
            <a:ext cx="1372278" cy="1659643"/>
            <a:chOff x="11157509" y="5568150"/>
            <a:chExt cx="1372278" cy="1659643"/>
          </a:xfrm>
        </p:grpSpPr>
        <p:grpSp>
          <p:nvGrpSpPr>
            <p:cNvPr id="23" name="Grupo 22">
              <a:extLst>
                <a:ext uri="{FF2B5EF4-FFF2-40B4-BE49-F238E27FC236}">
                  <a16:creationId xmlns:a16="http://schemas.microsoft.com/office/drawing/2014/main" id="{9EF16021-0A95-5817-5023-C70189D5BA6D}"/>
                </a:ext>
              </a:extLst>
            </p:cNvPr>
            <p:cNvGrpSpPr/>
            <p:nvPr/>
          </p:nvGrpSpPr>
          <p:grpSpPr>
            <a:xfrm>
              <a:off x="11157509" y="5568150"/>
              <a:ext cx="1372278" cy="1659643"/>
              <a:chOff x="11004993" y="4968941"/>
              <a:chExt cx="1587341" cy="2335672"/>
            </a:xfrm>
          </p:grpSpPr>
          <p:sp>
            <p:nvSpPr>
              <p:cNvPr id="25" name="Hexágono 24">
                <a:extLst>
                  <a:ext uri="{FF2B5EF4-FFF2-40B4-BE49-F238E27FC236}">
                    <a16:creationId xmlns:a16="http://schemas.microsoft.com/office/drawing/2014/main" id="{5E4AEBB3-060F-B288-1D41-06A1DA2373D5}"/>
                  </a:ext>
                </a:extLst>
              </p:cNvPr>
              <p:cNvSpPr/>
              <p:nvPr/>
            </p:nvSpPr>
            <p:spPr>
              <a:xfrm rot="16200000">
                <a:off x="11357131" y="5748295"/>
                <a:ext cx="878400" cy="764041"/>
              </a:xfrm>
              <a:prstGeom prst="hexagon">
                <a:avLst/>
              </a:prstGeom>
              <a:solidFill>
                <a:srgbClr val="8ED973"/>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6" name="Hexágono 25">
                <a:extLst>
                  <a:ext uri="{FF2B5EF4-FFF2-40B4-BE49-F238E27FC236}">
                    <a16:creationId xmlns:a16="http://schemas.microsoft.com/office/drawing/2014/main" id="{CC90C13E-7B5F-9E73-4882-4E1C3E082867}"/>
                  </a:ext>
                </a:extLst>
              </p:cNvPr>
              <p:cNvSpPr/>
              <p:nvPr/>
            </p:nvSpPr>
            <p:spPr>
              <a:xfrm rot="16200000">
                <a:off x="10947814" y="6462331"/>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7" name="Hexágono 26">
                <a:extLst>
                  <a:ext uri="{FF2B5EF4-FFF2-40B4-BE49-F238E27FC236}">
                    <a16:creationId xmlns:a16="http://schemas.microsoft.com/office/drawing/2014/main" id="{1E323EDD-E7B9-C176-6BD8-18FB6DBD17BC}"/>
                  </a:ext>
                </a:extLst>
              </p:cNvPr>
              <p:cNvSpPr/>
              <p:nvPr/>
            </p:nvSpPr>
            <p:spPr>
              <a:xfrm rot="16200000">
                <a:off x="11752800" y="6483392"/>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8" name="Hexágono 27">
                <a:extLst>
                  <a:ext uri="{FF2B5EF4-FFF2-40B4-BE49-F238E27FC236}">
                    <a16:creationId xmlns:a16="http://schemas.microsoft.com/office/drawing/2014/main" id="{4D332257-855F-7AD4-645D-045FA731AEB9}"/>
                  </a:ext>
                </a:extLst>
              </p:cNvPr>
              <p:cNvSpPr/>
              <p:nvPr/>
            </p:nvSpPr>
            <p:spPr>
              <a:xfrm rot="16200000">
                <a:off x="11771114" y="5026120"/>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grpSp>
        <p:sp>
          <p:nvSpPr>
            <p:cNvPr id="24" name="CuadroTexto 23">
              <a:extLst>
                <a:ext uri="{FF2B5EF4-FFF2-40B4-BE49-F238E27FC236}">
                  <a16:creationId xmlns:a16="http://schemas.microsoft.com/office/drawing/2014/main" id="{9D01E35D-BAD8-618A-350D-3DE081ABB142}"/>
                </a:ext>
              </a:extLst>
            </p:cNvPr>
            <p:cNvSpPr txBox="1"/>
            <p:nvPr/>
          </p:nvSpPr>
          <p:spPr>
            <a:xfrm>
              <a:off x="11695611" y="6197920"/>
              <a:ext cx="296091" cy="400110"/>
            </a:xfrm>
            <a:prstGeom prst="rect">
              <a:avLst/>
            </a:prstGeom>
            <a:noFill/>
          </p:spPr>
          <p:txBody>
            <a:bodyPr wrap="square" rtlCol="0">
              <a:spAutoFit/>
            </a:bodyPr>
            <a:lstStyle/>
            <a:p>
              <a:endParaRPr lang="es-CO" sz="2000" b="1">
                <a:solidFill>
                  <a:srgbClr val="002060"/>
                </a:solidFill>
                <a:latin typeface="ITC Kabel" panose="02000503000000000000" pitchFamily="50" charset="0"/>
              </a:endParaRPr>
            </a:p>
          </p:txBody>
        </p:sp>
      </p:grpSp>
      <p:sp>
        <p:nvSpPr>
          <p:cNvPr id="5" name="2 CuadroTexto">
            <a:extLst>
              <a:ext uri="{FF2B5EF4-FFF2-40B4-BE49-F238E27FC236}">
                <a16:creationId xmlns:a16="http://schemas.microsoft.com/office/drawing/2014/main" id="{950A79FE-5AC3-6230-55C0-2BC3731CE6F8}"/>
              </a:ext>
            </a:extLst>
          </p:cNvPr>
          <p:cNvSpPr txBox="1"/>
          <p:nvPr/>
        </p:nvSpPr>
        <p:spPr>
          <a:xfrm>
            <a:off x="3595852" y="1249980"/>
            <a:ext cx="8722943" cy="646331"/>
          </a:xfrm>
          <a:prstGeom prst="rect">
            <a:avLst/>
          </a:prstGeom>
          <a:noFill/>
        </p:spPr>
        <p:txBody>
          <a:bodyPr wrap="square" rtlCol="0">
            <a:spAutoFit/>
          </a:bodyPr>
          <a:lstStyle/>
          <a:p>
            <a:pPr algn="ctr"/>
            <a:r>
              <a:rPr lang="es-ES">
                <a:solidFill>
                  <a:srgbClr val="275889"/>
                </a:solidFill>
                <a:latin typeface="ITC Kabel" panose="02000503000000000000" pitchFamily="50" charset="0"/>
              </a:rPr>
              <a:t>Índice del gasto real 12 meses móvil</a:t>
            </a:r>
          </a:p>
          <a:p>
            <a:pPr algn="ctr"/>
            <a:r>
              <a:rPr lang="es-ES">
                <a:solidFill>
                  <a:srgbClr val="275889"/>
                </a:solidFill>
                <a:latin typeface="ITC Kabel" panose="02000503000000000000" pitchFamily="50" charset="0"/>
              </a:rPr>
              <a:t>(enero 2019=100)</a:t>
            </a:r>
            <a:endParaRPr lang="es-CO">
              <a:solidFill>
                <a:srgbClr val="275889"/>
              </a:solidFill>
              <a:latin typeface="ITC Kabel" panose="02000503000000000000" pitchFamily="50" charset="0"/>
            </a:endParaRPr>
          </a:p>
        </p:txBody>
      </p:sp>
      <p:graphicFrame>
        <p:nvGraphicFramePr>
          <p:cNvPr id="6" name="Gráfico 5">
            <a:extLst>
              <a:ext uri="{FF2B5EF4-FFF2-40B4-BE49-F238E27FC236}">
                <a16:creationId xmlns:a16="http://schemas.microsoft.com/office/drawing/2014/main" id="{7F556526-2032-F4F6-FF6F-95481B40C325}"/>
              </a:ext>
            </a:extLst>
          </p:cNvPr>
          <p:cNvGraphicFramePr>
            <a:graphicFrameLocks/>
          </p:cNvGraphicFramePr>
          <p:nvPr/>
        </p:nvGraphicFramePr>
        <p:xfrm>
          <a:off x="3618443" y="1553928"/>
          <a:ext cx="8133604" cy="4670435"/>
        </p:xfrm>
        <a:graphic>
          <a:graphicData uri="http://schemas.openxmlformats.org/drawingml/2006/chart">
            <c:chart xmlns:c="http://schemas.openxmlformats.org/drawingml/2006/chart" xmlns:r="http://schemas.openxmlformats.org/officeDocument/2006/relationships" r:id="rId3"/>
          </a:graphicData>
        </a:graphic>
      </p:graphicFrame>
      <p:sp>
        <p:nvSpPr>
          <p:cNvPr id="7" name="CuadroTexto 1">
            <a:extLst>
              <a:ext uri="{FF2B5EF4-FFF2-40B4-BE49-F238E27FC236}">
                <a16:creationId xmlns:a16="http://schemas.microsoft.com/office/drawing/2014/main" id="{333FC3EE-57FC-C4D5-B6F5-08889D128D20}"/>
              </a:ext>
            </a:extLst>
          </p:cNvPr>
          <p:cNvSpPr txBox="1"/>
          <p:nvPr/>
        </p:nvSpPr>
        <p:spPr>
          <a:xfrm>
            <a:off x="4708541" y="5473673"/>
            <a:ext cx="682977" cy="189141"/>
          </a:xfrm>
          <a:prstGeom prst="rect">
            <a:avLst/>
          </a:prstGeom>
          <a:noFill/>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s-ES" sz="1400" spc="-50">
                <a:solidFill>
                  <a:schemeClr val="tx1">
                    <a:lumMod val="65000"/>
                    <a:lumOff val="35000"/>
                  </a:schemeClr>
                </a:solidFill>
                <a:latin typeface="ITC Kabel" panose="02000503000000000000" pitchFamily="50" charset="0"/>
              </a:rPr>
              <a:t>Total</a:t>
            </a:r>
            <a:endParaRPr lang="es-CO" sz="1400" spc="-50">
              <a:solidFill>
                <a:schemeClr val="tx1">
                  <a:lumMod val="65000"/>
                  <a:lumOff val="35000"/>
                </a:schemeClr>
              </a:solidFill>
              <a:latin typeface="ITC Kabel" panose="02000503000000000000" pitchFamily="50" charset="0"/>
            </a:endParaRPr>
          </a:p>
        </p:txBody>
      </p:sp>
      <p:sp>
        <p:nvSpPr>
          <p:cNvPr id="10" name="CuadroTexto 1">
            <a:extLst>
              <a:ext uri="{FF2B5EF4-FFF2-40B4-BE49-F238E27FC236}">
                <a16:creationId xmlns:a16="http://schemas.microsoft.com/office/drawing/2014/main" id="{30A4A121-655C-0E7C-1290-DDF22736C4AD}"/>
              </a:ext>
            </a:extLst>
          </p:cNvPr>
          <p:cNvSpPr txBox="1"/>
          <p:nvPr/>
        </p:nvSpPr>
        <p:spPr>
          <a:xfrm>
            <a:off x="4720273" y="5677329"/>
            <a:ext cx="841661" cy="169249"/>
          </a:xfrm>
          <a:prstGeom prst="rect">
            <a:avLst/>
          </a:prstGeom>
          <a:noFill/>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s-ES" sz="1400" spc="-50">
                <a:solidFill>
                  <a:schemeClr val="tx1">
                    <a:lumMod val="65000"/>
                    <a:lumOff val="35000"/>
                  </a:schemeClr>
                </a:solidFill>
                <a:latin typeface="ITC Kabel" panose="02000503000000000000" pitchFamily="50" charset="0"/>
              </a:rPr>
              <a:t>Vivienda</a:t>
            </a:r>
            <a:endParaRPr lang="es-CO" sz="1400" spc="-50">
              <a:solidFill>
                <a:schemeClr val="tx1">
                  <a:lumMod val="65000"/>
                  <a:lumOff val="35000"/>
                </a:schemeClr>
              </a:solidFill>
              <a:latin typeface="ITC Kabel" panose="02000503000000000000" pitchFamily="50" charset="0"/>
            </a:endParaRPr>
          </a:p>
        </p:txBody>
      </p:sp>
      <p:sp>
        <p:nvSpPr>
          <p:cNvPr id="13" name="CuadroTexto 1">
            <a:extLst>
              <a:ext uri="{FF2B5EF4-FFF2-40B4-BE49-F238E27FC236}">
                <a16:creationId xmlns:a16="http://schemas.microsoft.com/office/drawing/2014/main" id="{41BE5334-BA7D-0102-0DF2-5DBDDBC331CD}"/>
              </a:ext>
            </a:extLst>
          </p:cNvPr>
          <p:cNvSpPr txBox="1"/>
          <p:nvPr/>
        </p:nvSpPr>
        <p:spPr>
          <a:xfrm>
            <a:off x="7141971" y="5465825"/>
            <a:ext cx="1925972" cy="169249"/>
          </a:xfrm>
          <a:prstGeom prst="rect">
            <a:avLst/>
          </a:prstGeom>
          <a:noFill/>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s-ES" sz="1400" spc="-50">
                <a:solidFill>
                  <a:schemeClr val="tx1">
                    <a:lumMod val="65000"/>
                    <a:lumOff val="35000"/>
                  </a:schemeClr>
                </a:solidFill>
                <a:latin typeface="ITC Kabel" panose="02000503000000000000" pitchFamily="50" charset="0"/>
              </a:rPr>
              <a:t>Alimento para el hogar</a:t>
            </a:r>
            <a:endParaRPr lang="es-CO" sz="1400" spc="-50">
              <a:solidFill>
                <a:schemeClr val="tx1">
                  <a:lumMod val="65000"/>
                  <a:lumOff val="35000"/>
                </a:schemeClr>
              </a:solidFill>
              <a:latin typeface="ITC Kabel" panose="02000503000000000000" pitchFamily="50" charset="0"/>
            </a:endParaRPr>
          </a:p>
        </p:txBody>
      </p:sp>
      <p:sp>
        <p:nvSpPr>
          <p:cNvPr id="15" name="CuadroTexto 1">
            <a:extLst>
              <a:ext uri="{FF2B5EF4-FFF2-40B4-BE49-F238E27FC236}">
                <a16:creationId xmlns:a16="http://schemas.microsoft.com/office/drawing/2014/main" id="{DC1E53DD-36F6-E9E1-F2EB-D1A635C51C5C}"/>
              </a:ext>
            </a:extLst>
          </p:cNvPr>
          <p:cNvSpPr txBox="1"/>
          <p:nvPr/>
        </p:nvSpPr>
        <p:spPr>
          <a:xfrm>
            <a:off x="7141971" y="5703081"/>
            <a:ext cx="2715225" cy="298521"/>
          </a:xfrm>
          <a:prstGeom prst="rect">
            <a:avLst/>
          </a:prstGeom>
          <a:solidFill>
            <a:schemeClr val="bg1"/>
          </a:solidFill>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s-ES" sz="1400" spc="-50">
                <a:solidFill>
                  <a:schemeClr val="tx1">
                    <a:lumMod val="65000"/>
                    <a:lumOff val="35000"/>
                  </a:schemeClr>
                </a:solidFill>
                <a:latin typeface="ITC Kabel" panose="02000503000000000000" pitchFamily="50" charset="0"/>
              </a:rPr>
              <a:t>Transporte y comunicaciones</a:t>
            </a:r>
            <a:endParaRPr lang="es-CO" sz="1400" spc="-50">
              <a:solidFill>
                <a:schemeClr val="tx1">
                  <a:lumMod val="65000"/>
                  <a:lumOff val="35000"/>
                </a:schemeClr>
              </a:solidFill>
              <a:latin typeface="ITC Kabel" panose="02000503000000000000" pitchFamily="50" charset="0"/>
            </a:endParaRPr>
          </a:p>
        </p:txBody>
      </p:sp>
      <p:sp>
        <p:nvSpPr>
          <p:cNvPr id="16" name="CuadroTexto 1">
            <a:extLst>
              <a:ext uri="{FF2B5EF4-FFF2-40B4-BE49-F238E27FC236}">
                <a16:creationId xmlns:a16="http://schemas.microsoft.com/office/drawing/2014/main" id="{09A889AD-F777-A161-AA9E-EA78D8182762}"/>
              </a:ext>
            </a:extLst>
          </p:cNvPr>
          <p:cNvSpPr txBox="1"/>
          <p:nvPr/>
        </p:nvSpPr>
        <p:spPr>
          <a:xfrm>
            <a:off x="9503740" y="5461708"/>
            <a:ext cx="2381473" cy="287384"/>
          </a:xfrm>
          <a:prstGeom prst="rect">
            <a:avLst/>
          </a:prstGeom>
          <a:noFill/>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s-ES" sz="1400" spc="-50">
                <a:solidFill>
                  <a:schemeClr val="tx1">
                    <a:lumMod val="65000"/>
                    <a:lumOff val="35000"/>
                  </a:schemeClr>
                </a:solidFill>
                <a:latin typeface="ITC Kabel" panose="02000503000000000000" pitchFamily="50" charset="0"/>
              </a:rPr>
              <a:t>Comida fuera del hogar</a:t>
            </a:r>
            <a:endParaRPr lang="es-CO" sz="1400" spc="-50">
              <a:solidFill>
                <a:schemeClr val="tx1">
                  <a:lumMod val="65000"/>
                  <a:lumOff val="35000"/>
                </a:schemeClr>
              </a:solidFill>
              <a:latin typeface="ITC Kabel" panose="02000503000000000000" pitchFamily="50" charset="0"/>
            </a:endParaRPr>
          </a:p>
        </p:txBody>
      </p:sp>
      <p:sp>
        <p:nvSpPr>
          <p:cNvPr id="21" name="CuadroTexto 1">
            <a:extLst>
              <a:ext uri="{FF2B5EF4-FFF2-40B4-BE49-F238E27FC236}">
                <a16:creationId xmlns:a16="http://schemas.microsoft.com/office/drawing/2014/main" id="{F0D4B158-9CFA-0164-1D60-B355E59B406B}"/>
              </a:ext>
            </a:extLst>
          </p:cNvPr>
          <p:cNvSpPr txBox="1"/>
          <p:nvPr/>
        </p:nvSpPr>
        <p:spPr>
          <a:xfrm>
            <a:off x="11221638" y="2477556"/>
            <a:ext cx="548640" cy="28738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s-ES" sz="1200">
                <a:solidFill>
                  <a:srgbClr val="004D98"/>
                </a:solidFill>
                <a:latin typeface="ITC Kabel" panose="02000503000000000000" pitchFamily="50" charset="0"/>
              </a:rPr>
              <a:t>112,2</a:t>
            </a:r>
            <a:endParaRPr lang="es-CO" sz="1200">
              <a:solidFill>
                <a:srgbClr val="004D98"/>
              </a:solidFill>
              <a:latin typeface="ITC Kabel" panose="02000503000000000000" pitchFamily="50" charset="0"/>
            </a:endParaRPr>
          </a:p>
        </p:txBody>
      </p:sp>
      <p:sp>
        <p:nvSpPr>
          <p:cNvPr id="29" name="CuadroTexto 1">
            <a:extLst>
              <a:ext uri="{FF2B5EF4-FFF2-40B4-BE49-F238E27FC236}">
                <a16:creationId xmlns:a16="http://schemas.microsoft.com/office/drawing/2014/main" id="{CB354552-60E5-BFEF-950E-9B4D0793B4AF}"/>
              </a:ext>
            </a:extLst>
          </p:cNvPr>
          <p:cNvSpPr txBox="1"/>
          <p:nvPr/>
        </p:nvSpPr>
        <p:spPr>
          <a:xfrm>
            <a:off x="11220692" y="2601748"/>
            <a:ext cx="548640" cy="28738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s-CO" sz="1100">
              <a:solidFill>
                <a:schemeClr val="bg1">
                  <a:lumMod val="50000"/>
                </a:schemeClr>
              </a:solidFill>
              <a:latin typeface="ITC Kabel" panose="02000503000000000000" pitchFamily="50" charset="0"/>
            </a:endParaRPr>
          </a:p>
        </p:txBody>
      </p:sp>
      <p:sp>
        <p:nvSpPr>
          <p:cNvPr id="31" name="CuadroTexto 1">
            <a:extLst>
              <a:ext uri="{FF2B5EF4-FFF2-40B4-BE49-F238E27FC236}">
                <a16:creationId xmlns:a16="http://schemas.microsoft.com/office/drawing/2014/main" id="{7FA2AC69-05F5-C7F7-0B6F-E84940BA68C1}"/>
              </a:ext>
            </a:extLst>
          </p:cNvPr>
          <p:cNvSpPr txBox="1"/>
          <p:nvPr/>
        </p:nvSpPr>
        <p:spPr>
          <a:xfrm>
            <a:off x="11230414" y="3085183"/>
            <a:ext cx="548640" cy="28738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s-ES" sz="1200">
                <a:solidFill>
                  <a:schemeClr val="accent3"/>
                </a:solidFill>
                <a:latin typeface="ITC Kabel" panose="02000503000000000000" pitchFamily="50" charset="0"/>
              </a:rPr>
              <a:t>107,2</a:t>
            </a:r>
            <a:endParaRPr lang="es-CO" sz="1200">
              <a:solidFill>
                <a:schemeClr val="accent3"/>
              </a:solidFill>
              <a:latin typeface="ITC Kabel" panose="02000503000000000000" pitchFamily="50" charset="0"/>
            </a:endParaRPr>
          </a:p>
        </p:txBody>
      </p:sp>
      <p:sp>
        <p:nvSpPr>
          <p:cNvPr id="33" name="CuadroTexto 1">
            <a:extLst>
              <a:ext uri="{FF2B5EF4-FFF2-40B4-BE49-F238E27FC236}">
                <a16:creationId xmlns:a16="http://schemas.microsoft.com/office/drawing/2014/main" id="{A0D5388B-CA81-50A0-B0AB-C1EA27832AB0}"/>
              </a:ext>
            </a:extLst>
          </p:cNvPr>
          <p:cNvSpPr txBox="1"/>
          <p:nvPr/>
        </p:nvSpPr>
        <p:spPr>
          <a:xfrm>
            <a:off x="11220692" y="2923016"/>
            <a:ext cx="548640" cy="28738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s-ES" sz="1200">
                <a:solidFill>
                  <a:srgbClr val="0C94D1"/>
                </a:solidFill>
                <a:latin typeface="ITC Kabel" panose="02000503000000000000" pitchFamily="50" charset="0"/>
              </a:rPr>
              <a:t>107,5</a:t>
            </a:r>
            <a:endParaRPr lang="es-CO" sz="1200">
              <a:solidFill>
                <a:srgbClr val="0C94D1"/>
              </a:solidFill>
              <a:latin typeface="ITC Kabel" panose="02000503000000000000" pitchFamily="50" charset="0"/>
            </a:endParaRPr>
          </a:p>
        </p:txBody>
      </p:sp>
      <p:sp>
        <p:nvSpPr>
          <p:cNvPr id="36" name="CuadroTexto 1">
            <a:extLst>
              <a:ext uri="{FF2B5EF4-FFF2-40B4-BE49-F238E27FC236}">
                <a16:creationId xmlns:a16="http://schemas.microsoft.com/office/drawing/2014/main" id="{463CE44C-0F26-8246-D445-D18988CBE60E}"/>
              </a:ext>
            </a:extLst>
          </p:cNvPr>
          <p:cNvSpPr txBox="1"/>
          <p:nvPr/>
        </p:nvSpPr>
        <p:spPr>
          <a:xfrm>
            <a:off x="11221638" y="2763915"/>
            <a:ext cx="548640" cy="28738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s-ES" sz="1200">
                <a:solidFill>
                  <a:schemeClr val="accent2"/>
                </a:solidFill>
                <a:latin typeface="ITC Kabel" panose="02000503000000000000" pitchFamily="50" charset="0"/>
              </a:rPr>
              <a:t>108,8</a:t>
            </a:r>
            <a:endParaRPr lang="es-CO" sz="1200">
              <a:solidFill>
                <a:schemeClr val="accent2"/>
              </a:solidFill>
              <a:latin typeface="ITC Kabel" panose="02000503000000000000" pitchFamily="50" charset="0"/>
            </a:endParaRPr>
          </a:p>
        </p:txBody>
      </p:sp>
      <p:sp>
        <p:nvSpPr>
          <p:cNvPr id="38" name="CuadroTexto 1">
            <a:extLst>
              <a:ext uri="{FF2B5EF4-FFF2-40B4-BE49-F238E27FC236}">
                <a16:creationId xmlns:a16="http://schemas.microsoft.com/office/drawing/2014/main" id="{4386C831-FF98-E4AB-142E-B42BE28B32B8}"/>
              </a:ext>
            </a:extLst>
          </p:cNvPr>
          <p:cNvSpPr txBox="1"/>
          <p:nvPr/>
        </p:nvSpPr>
        <p:spPr>
          <a:xfrm>
            <a:off x="11214909" y="3249992"/>
            <a:ext cx="548640" cy="28738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s-ES" sz="1200">
                <a:solidFill>
                  <a:srgbClr val="FFC000"/>
                </a:solidFill>
                <a:latin typeface="ITC Kabel" panose="02000503000000000000" pitchFamily="50" charset="0"/>
              </a:rPr>
              <a:t>103,7</a:t>
            </a:r>
            <a:endParaRPr lang="es-CO" sz="1200">
              <a:solidFill>
                <a:srgbClr val="FFC000"/>
              </a:solidFill>
              <a:latin typeface="ITC Kabel" panose="02000503000000000000" pitchFamily="50" charset="0"/>
            </a:endParaRPr>
          </a:p>
        </p:txBody>
      </p:sp>
      <p:sp>
        <p:nvSpPr>
          <p:cNvPr id="8" name="Rectángulo 7">
            <a:extLst>
              <a:ext uri="{FF2B5EF4-FFF2-40B4-BE49-F238E27FC236}">
                <a16:creationId xmlns:a16="http://schemas.microsoft.com/office/drawing/2014/main" id="{43989AC8-9E88-8C91-F229-ECEEFBDB3461}"/>
              </a:ext>
            </a:extLst>
          </p:cNvPr>
          <p:cNvSpPr/>
          <p:nvPr/>
        </p:nvSpPr>
        <p:spPr>
          <a:xfrm>
            <a:off x="3595852" y="6087332"/>
            <a:ext cx="4744584" cy="48218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s-ES" sz="1200">
                <a:solidFill>
                  <a:srgbClr val="002060"/>
                </a:solidFill>
                <a:latin typeface="ITC Kabel" panose="02000503000000000000" pitchFamily="50" charset="0"/>
              </a:rPr>
              <a:t>Fuente: Cámara de Comercio de Barranquilla &amp; RADDAR</a:t>
            </a:r>
            <a:endParaRPr lang="es-CO" sz="1200">
              <a:solidFill>
                <a:srgbClr val="002060"/>
              </a:solidFill>
              <a:latin typeface="ITC Kabel" panose="02000503000000000000" pitchFamily="50" charset="0"/>
            </a:endParaRPr>
          </a:p>
        </p:txBody>
      </p:sp>
    </p:spTree>
    <p:extLst>
      <p:ext uri="{BB962C8B-B14F-4D97-AF65-F5344CB8AC3E}">
        <p14:creationId xmlns:p14="http://schemas.microsoft.com/office/powerpoint/2010/main" val="3493899314"/>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B686A3E2-F2BD-8B1B-015A-9DDBA5DD02AB}"/>
              </a:ext>
            </a:extLst>
          </p:cNvPr>
          <p:cNvSpPr/>
          <p:nvPr/>
        </p:nvSpPr>
        <p:spPr>
          <a:xfrm>
            <a:off x="-14990" y="-1"/>
            <a:ext cx="3492708" cy="6858002"/>
          </a:xfrm>
          <a:prstGeom prst="rect">
            <a:avLst/>
          </a:prstGeom>
          <a:gradFill>
            <a:gsLst>
              <a:gs pos="51000">
                <a:srgbClr val="004D98"/>
              </a:gs>
              <a:gs pos="84000">
                <a:srgbClr val="004D98"/>
              </a:gs>
              <a:gs pos="16000">
                <a:srgbClr val="0C94D1"/>
              </a:gs>
            </a:gsLst>
            <a:lin ang="5400000" scaled="1"/>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4" name="Rectángulo 3">
            <a:extLst>
              <a:ext uri="{FF2B5EF4-FFF2-40B4-BE49-F238E27FC236}">
                <a16:creationId xmlns:a16="http://schemas.microsoft.com/office/drawing/2014/main" id="{BCA437FB-3A03-8306-87EF-EA8594B3A9DC}"/>
              </a:ext>
            </a:extLst>
          </p:cNvPr>
          <p:cNvSpPr/>
          <p:nvPr/>
        </p:nvSpPr>
        <p:spPr>
          <a:xfrm>
            <a:off x="4388511" y="229169"/>
            <a:ext cx="7200218" cy="106185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3600" b="1">
                <a:solidFill>
                  <a:srgbClr val="275889"/>
                </a:solidFill>
                <a:latin typeface="ITC Kabel" panose="02000503000000000000" pitchFamily="50" charset="0"/>
              </a:rPr>
              <a:t>Ocupación en Barranquilla AM</a:t>
            </a:r>
            <a:endParaRPr lang="es-CO" sz="3600" b="1">
              <a:solidFill>
                <a:srgbClr val="275889"/>
              </a:solidFill>
              <a:latin typeface="ITC Kabel" panose="02000503000000000000" pitchFamily="50" charset="0"/>
            </a:endParaRPr>
          </a:p>
        </p:txBody>
      </p:sp>
      <p:pic>
        <p:nvPicPr>
          <p:cNvPr id="18" name="Imagen 17" descr="Logotipo, nombre de la empresa&#10;&#10;Descripción generada automáticamente">
            <a:extLst>
              <a:ext uri="{FF2B5EF4-FFF2-40B4-BE49-F238E27FC236}">
                <a16:creationId xmlns:a16="http://schemas.microsoft.com/office/drawing/2014/main" id="{E3B4E5EC-FD9E-8AD2-3D38-504DC617FF5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2417" y="-525392"/>
            <a:ext cx="2531620" cy="2531620"/>
          </a:xfrm>
          <a:prstGeom prst="rect">
            <a:avLst/>
          </a:prstGeom>
        </p:spPr>
      </p:pic>
      <p:sp>
        <p:nvSpPr>
          <p:cNvPr id="9" name="Rectángulo 8">
            <a:extLst>
              <a:ext uri="{FF2B5EF4-FFF2-40B4-BE49-F238E27FC236}">
                <a16:creationId xmlns:a16="http://schemas.microsoft.com/office/drawing/2014/main" id="{3AA55800-F91B-B4B4-2966-6CAC34C667DA}"/>
              </a:ext>
            </a:extLst>
          </p:cNvPr>
          <p:cNvSpPr/>
          <p:nvPr/>
        </p:nvSpPr>
        <p:spPr>
          <a:xfrm>
            <a:off x="3595852" y="6087332"/>
            <a:ext cx="4484892" cy="48218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1200">
                <a:solidFill>
                  <a:srgbClr val="002060"/>
                </a:solidFill>
                <a:latin typeface="ITC Kabel" panose="02000503000000000000" pitchFamily="50" charset="0"/>
              </a:rPr>
              <a:t>Fuente: Cámara de Comercio de Barranquilla con base en RADDAR</a:t>
            </a:r>
            <a:endParaRPr lang="es-CO" sz="1200">
              <a:solidFill>
                <a:srgbClr val="002060"/>
              </a:solidFill>
              <a:latin typeface="ITC Kabel" panose="02000503000000000000" pitchFamily="50" charset="0"/>
            </a:endParaRPr>
          </a:p>
        </p:txBody>
      </p:sp>
      <p:sp>
        <p:nvSpPr>
          <p:cNvPr id="3" name="CuadroTexto 2">
            <a:extLst>
              <a:ext uri="{FF2B5EF4-FFF2-40B4-BE49-F238E27FC236}">
                <a16:creationId xmlns:a16="http://schemas.microsoft.com/office/drawing/2014/main" id="{CC538D5D-C574-69CE-81DD-743F5BA6AC34}"/>
              </a:ext>
            </a:extLst>
          </p:cNvPr>
          <p:cNvSpPr txBox="1"/>
          <p:nvPr/>
        </p:nvSpPr>
        <p:spPr>
          <a:xfrm>
            <a:off x="-14990" y="2677788"/>
            <a:ext cx="3426854" cy="1754326"/>
          </a:xfrm>
          <a:prstGeom prst="rect">
            <a:avLst/>
          </a:prstGeom>
          <a:noFill/>
          <a:ln>
            <a:noFill/>
          </a:ln>
        </p:spPr>
        <p:txBody>
          <a:bodyPr wrap="square" rtlCol="0">
            <a:spAutoFit/>
          </a:bodyPr>
          <a:lstStyle/>
          <a:p>
            <a:pPr algn="just"/>
            <a:r>
              <a:rPr lang="es-ES">
                <a:solidFill>
                  <a:schemeClr val="bg1"/>
                </a:solidFill>
                <a:latin typeface="ITC Kabel" panose="02000503000000000000" pitchFamily="50" charset="0"/>
              </a:rPr>
              <a:t>Si bien el número de ocupados en Barranquilla AM ha venido recuperándose tras la pandemia, estos continúan empleándose mayoritariamente en actividades informales.</a:t>
            </a:r>
            <a:endParaRPr lang="es-CO">
              <a:solidFill>
                <a:schemeClr val="bg1"/>
              </a:solidFill>
              <a:latin typeface="ITC Kabel" panose="02000503000000000000" pitchFamily="50" charset="0"/>
            </a:endParaRPr>
          </a:p>
        </p:txBody>
      </p:sp>
      <p:grpSp>
        <p:nvGrpSpPr>
          <p:cNvPr id="22" name="Grupo 21">
            <a:extLst>
              <a:ext uri="{FF2B5EF4-FFF2-40B4-BE49-F238E27FC236}">
                <a16:creationId xmlns:a16="http://schemas.microsoft.com/office/drawing/2014/main" id="{F1E8290B-326D-8B41-99AA-3972BE0DADF4}"/>
              </a:ext>
            </a:extLst>
          </p:cNvPr>
          <p:cNvGrpSpPr/>
          <p:nvPr/>
        </p:nvGrpSpPr>
        <p:grpSpPr>
          <a:xfrm>
            <a:off x="11173459" y="5461709"/>
            <a:ext cx="1372278" cy="1659643"/>
            <a:chOff x="11157509" y="5568150"/>
            <a:chExt cx="1372278" cy="1659643"/>
          </a:xfrm>
        </p:grpSpPr>
        <p:grpSp>
          <p:nvGrpSpPr>
            <p:cNvPr id="23" name="Grupo 22">
              <a:extLst>
                <a:ext uri="{FF2B5EF4-FFF2-40B4-BE49-F238E27FC236}">
                  <a16:creationId xmlns:a16="http://schemas.microsoft.com/office/drawing/2014/main" id="{9EF16021-0A95-5817-5023-C70189D5BA6D}"/>
                </a:ext>
              </a:extLst>
            </p:cNvPr>
            <p:cNvGrpSpPr/>
            <p:nvPr/>
          </p:nvGrpSpPr>
          <p:grpSpPr>
            <a:xfrm>
              <a:off x="11157509" y="5568150"/>
              <a:ext cx="1372278" cy="1659643"/>
              <a:chOff x="11004993" y="4968941"/>
              <a:chExt cx="1587341" cy="2335672"/>
            </a:xfrm>
          </p:grpSpPr>
          <p:sp>
            <p:nvSpPr>
              <p:cNvPr id="25" name="Hexágono 24">
                <a:extLst>
                  <a:ext uri="{FF2B5EF4-FFF2-40B4-BE49-F238E27FC236}">
                    <a16:creationId xmlns:a16="http://schemas.microsoft.com/office/drawing/2014/main" id="{5E4AEBB3-060F-B288-1D41-06A1DA2373D5}"/>
                  </a:ext>
                </a:extLst>
              </p:cNvPr>
              <p:cNvSpPr/>
              <p:nvPr/>
            </p:nvSpPr>
            <p:spPr>
              <a:xfrm rot="16200000">
                <a:off x="11357131" y="5748295"/>
                <a:ext cx="878400" cy="764041"/>
              </a:xfrm>
              <a:prstGeom prst="hexagon">
                <a:avLst/>
              </a:prstGeom>
              <a:solidFill>
                <a:srgbClr val="8ED973"/>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6" name="Hexágono 25">
                <a:extLst>
                  <a:ext uri="{FF2B5EF4-FFF2-40B4-BE49-F238E27FC236}">
                    <a16:creationId xmlns:a16="http://schemas.microsoft.com/office/drawing/2014/main" id="{CC90C13E-7B5F-9E73-4882-4E1C3E082867}"/>
                  </a:ext>
                </a:extLst>
              </p:cNvPr>
              <p:cNvSpPr/>
              <p:nvPr/>
            </p:nvSpPr>
            <p:spPr>
              <a:xfrm rot="16200000">
                <a:off x="10947814" y="6462331"/>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7" name="Hexágono 26">
                <a:extLst>
                  <a:ext uri="{FF2B5EF4-FFF2-40B4-BE49-F238E27FC236}">
                    <a16:creationId xmlns:a16="http://schemas.microsoft.com/office/drawing/2014/main" id="{1E323EDD-E7B9-C176-6BD8-18FB6DBD17BC}"/>
                  </a:ext>
                </a:extLst>
              </p:cNvPr>
              <p:cNvSpPr/>
              <p:nvPr/>
            </p:nvSpPr>
            <p:spPr>
              <a:xfrm rot="16200000">
                <a:off x="11752800" y="6483392"/>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8" name="Hexágono 27">
                <a:extLst>
                  <a:ext uri="{FF2B5EF4-FFF2-40B4-BE49-F238E27FC236}">
                    <a16:creationId xmlns:a16="http://schemas.microsoft.com/office/drawing/2014/main" id="{4D332257-855F-7AD4-645D-045FA731AEB9}"/>
                  </a:ext>
                </a:extLst>
              </p:cNvPr>
              <p:cNvSpPr/>
              <p:nvPr/>
            </p:nvSpPr>
            <p:spPr>
              <a:xfrm rot="16200000">
                <a:off x="11771114" y="5026120"/>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grpSp>
        <p:sp>
          <p:nvSpPr>
            <p:cNvPr id="24" name="CuadroTexto 23">
              <a:extLst>
                <a:ext uri="{FF2B5EF4-FFF2-40B4-BE49-F238E27FC236}">
                  <a16:creationId xmlns:a16="http://schemas.microsoft.com/office/drawing/2014/main" id="{9D01E35D-BAD8-618A-350D-3DE081ABB142}"/>
                </a:ext>
              </a:extLst>
            </p:cNvPr>
            <p:cNvSpPr txBox="1"/>
            <p:nvPr/>
          </p:nvSpPr>
          <p:spPr>
            <a:xfrm>
              <a:off x="11695611" y="6197920"/>
              <a:ext cx="296091" cy="400110"/>
            </a:xfrm>
            <a:prstGeom prst="rect">
              <a:avLst/>
            </a:prstGeom>
            <a:noFill/>
          </p:spPr>
          <p:txBody>
            <a:bodyPr wrap="square" rtlCol="0">
              <a:spAutoFit/>
            </a:bodyPr>
            <a:lstStyle/>
            <a:p>
              <a:endParaRPr lang="es-CO" sz="2000" b="1">
                <a:solidFill>
                  <a:srgbClr val="002060"/>
                </a:solidFill>
                <a:latin typeface="ITC Kabel" panose="02000503000000000000" pitchFamily="50" charset="0"/>
              </a:endParaRPr>
            </a:p>
          </p:txBody>
        </p:sp>
      </p:grpSp>
      <p:sp>
        <p:nvSpPr>
          <p:cNvPr id="5" name="2 CuadroTexto">
            <a:extLst>
              <a:ext uri="{FF2B5EF4-FFF2-40B4-BE49-F238E27FC236}">
                <a16:creationId xmlns:a16="http://schemas.microsoft.com/office/drawing/2014/main" id="{C94CAA20-CD08-D2E1-1D08-927F09FF3230}"/>
              </a:ext>
            </a:extLst>
          </p:cNvPr>
          <p:cNvSpPr txBox="1"/>
          <p:nvPr/>
        </p:nvSpPr>
        <p:spPr>
          <a:xfrm>
            <a:off x="3595852" y="989053"/>
            <a:ext cx="8722943" cy="923330"/>
          </a:xfrm>
          <a:prstGeom prst="rect">
            <a:avLst/>
          </a:prstGeom>
          <a:noFill/>
        </p:spPr>
        <p:txBody>
          <a:bodyPr wrap="square" rtlCol="0">
            <a:spAutoFit/>
          </a:bodyPr>
          <a:lstStyle/>
          <a:p>
            <a:pPr algn="ctr"/>
            <a:r>
              <a:rPr lang="es-ES">
                <a:solidFill>
                  <a:srgbClr val="275889"/>
                </a:solidFill>
                <a:latin typeface="ITC Kabel" panose="02000503000000000000" pitchFamily="50" charset="0"/>
              </a:rPr>
              <a:t>Índice de ocupados en Barranquilla AM</a:t>
            </a:r>
          </a:p>
          <a:p>
            <a:pPr algn="ctr"/>
            <a:r>
              <a:rPr lang="es-ES">
                <a:solidFill>
                  <a:srgbClr val="275889"/>
                </a:solidFill>
                <a:latin typeface="ITC Kabel" panose="02000503000000000000" pitchFamily="50" charset="0"/>
              </a:rPr>
              <a:t>(Enero 2019=100)</a:t>
            </a:r>
          </a:p>
          <a:p>
            <a:pPr algn="ctr"/>
            <a:endParaRPr lang="es-CO">
              <a:solidFill>
                <a:srgbClr val="275889"/>
              </a:solidFill>
              <a:latin typeface="ITC Kabel" panose="02000503000000000000" pitchFamily="50" charset="0"/>
            </a:endParaRPr>
          </a:p>
        </p:txBody>
      </p:sp>
      <p:graphicFrame>
        <p:nvGraphicFramePr>
          <p:cNvPr id="6" name="Gráfico 5">
            <a:extLst>
              <a:ext uri="{FF2B5EF4-FFF2-40B4-BE49-F238E27FC236}">
                <a16:creationId xmlns:a16="http://schemas.microsoft.com/office/drawing/2014/main" id="{645F38DB-85F7-A75A-A570-2FCFFBC71F47}"/>
              </a:ext>
            </a:extLst>
          </p:cNvPr>
          <p:cNvGraphicFramePr>
            <a:graphicFrameLocks/>
          </p:cNvGraphicFramePr>
          <p:nvPr>
            <p:extLst>
              <p:ext uri="{D42A27DB-BD31-4B8C-83A1-F6EECF244321}">
                <p14:modId xmlns:p14="http://schemas.microsoft.com/office/powerpoint/2010/main" val="1064893599"/>
              </p:ext>
            </p:extLst>
          </p:nvPr>
        </p:nvGraphicFramePr>
        <p:xfrm>
          <a:off x="3651370" y="1350538"/>
          <a:ext cx="8223506" cy="473813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748800502"/>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B686A3E2-F2BD-8B1B-015A-9DDBA5DD02AB}"/>
              </a:ext>
            </a:extLst>
          </p:cNvPr>
          <p:cNvSpPr/>
          <p:nvPr/>
        </p:nvSpPr>
        <p:spPr>
          <a:xfrm>
            <a:off x="-14990" y="-1"/>
            <a:ext cx="3492708" cy="6858002"/>
          </a:xfrm>
          <a:prstGeom prst="rect">
            <a:avLst/>
          </a:prstGeom>
          <a:gradFill>
            <a:gsLst>
              <a:gs pos="51000">
                <a:srgbClr val="004D98"/>
              </a:gs>
              <a:gs pos="84000">
                <a:srgbClr val="004D98"/>
              </a:gs>
              <a:gs pos="16000">
                <a:srgbClr val="0C94D1"/>
              </a:gs>
            </a:gsLst>
            <a:lin ang="5400000" scaled="1"/>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4" name="Rectángulo 3">
            <a:extLst>
              <a:ext uri="{FF2B5EF4-FFF2-40B4-BE49-F238E27FC236}">
                <a16:creationId xmlns:a16="http://schemas.microsoft.com/office/drawing/2014/main" id="{BCA437FB-3A03-8306-87EF-EA8594B3A9DC}"/>
              </a:ext>
            </a:extLst>
          </p:cNvPr>
          <p:cNvSpPr/>
          <p:nvPr/>
        </p:nvSpPr>
        <p:spPr>
          <a:xfrm>
            <a:off x="4388511" y="229169"/>
            <a:ext cx="7200218" cy="106185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3600" b="1">
                <a:solidFill>
                  <a:srgbClr val="275889"/>
                </a:solidFill>
                <a:latin typeface="ITC Kabel" panose="02000503000000000000" pitchFamily="50" charset="0"/>
              </a:rPr>
              <a:t>Gasto en energía eléctrica</a:t>
            </a:r>
            <a:endParaRPr lang="es-CO" sz="3600" b="1">
              <a:solidFill>
                <a:srgbClr val="275889"/>
              </a:solidFill>
              <a:latin typeface="ITC Kabel" panose="02000503000000000000" pitchFamily="50" charset="0"/>
            </a:endParaRPr>
          </a:p>
        </p:txBody>
      </p:sp>
      <p:pic>
        <p:nvPicPr>
          <p:cNvPr id="18" name="Imagen 17" descr="Logotipo, nombre de la empresa&#10;&#10;Descripción generada automáticamente">
            <a:extLst>
              <a:ext uri="{FF2B5EF4-FFF2-40B4-BE49-F238E27FC236}">
                <a16:creationId xmlns:a16="http://schemas.microsoft.com/office/drawing/2014/main" id="{E3B4E5EC-FD9E-8AD2-3D38-504DC617FF5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2417" y="-525392"/>
            <a:ext cx="2531620" cy="2531620"/>
          </a:xfrm>
          <a:prstGeom prst="rect">
            <a:avLst/>
          </a:prstGeom>
        </p:spPr>
      </p:pic>
      <p:sp>
        <p:nvSpPr>
          <p:cNvPr id="3" name="CuadroTexto 2">
            <a:extLst>
              <a:ext uri="{FF2B5EF4-FFF2-40B4-BE49-F238E27FC236}">
                <a16:creationId xmlns:a16="http://schemas.microsoft.com/office/drawing/2014/main" id="{CC538D5D-C574-69CE-81DD-743F5BA6AC34}"/>
              </a:ext>
            </a:extLst>
          </p:cNvPr>
          <p:cNvSpPr txBox="1"/>
          <p:nvPr/>
        </p:nvSpPr>
        <p:spPr>
          <a:xfrm>
            <a:off x="17937" y="2531619"/>
            <a:ext cx="3426854" cy="2031325"/>
          </a:xfrm>
          <a:prstGeom prst="rect">
            <a:avLst/>
          </a:prstGeom>
          <a:noFill/>
          <a:ln>
            <a:noFill/>
          </a:ln>
        </p:spPr>
        <p:txBody>
          <a:bodyPr wrap="square" lIns="91440" tIns="45720" rIns="91440" bIns="45720" rtlCol="0" anchor="t">
            <a:spAutoFit/>
          </a:bodyPr>
          <a:lstStyle/>
          <a:p>
            <a:pPr algn="just"/>
            <a:r>
              <a:rPr lang="es-ES">
                <a:solidFill>
                  <a:schemeClr val="bg1"/>
                </a:solidFill>
                <a:latin typeface="ITC Kabel"/>
              </a:rPr>
              <a:t>El gasto de los hogares barranquilleros en energía eléctrica se ha venido incrementando como proporción de su canasta de consumo, restándole espacio a otros bienes y servicios a los hogares.</a:t>
            </a:r>
            <a:endParaRPr lang="es-CO">
              <a:solidFill>
                <a:schemeClr val="bg1"/>
              </a:solidFill>
              <a:latin typeface="ITC Kabel"/>
            </a:endParaRPr>
          </a:p>
        </p:txBody>
      </p:sp>
      <p:grpSp>
        <p:nvGrpSpPr>
          <p:cNvPr id="22" name="Grupo 21">
            <a:extLst>
              <a:ext uri="{FF2B5EF4-FFF2-40B4-BE49-F238E27FC236}">
                <a16:creationId xmlns:a16="http://schemas.microsoft.com/office/drawing/2014/main" id="{F1E8290B-326D-8B41-99AA-3972BE0DADF4}"/>
              </a:ext>
            </a:extLst>
          </p:cNvPr>
          <p:cNvGrpSpPr/>
          <p:nvPr/>
        </p:nvGrpSpPr>
        <p:grpSpPr>
          <a:xfrm>
            <a:off x="11173459" y="5461710"/>
            <a:ext cx="1372278" cy="1659643"/>
            <a:chOff x="11157509" y="5568151"/>
            <a:chExt cx="1372278" cy="1659643"/>
          </a:xfrm>
        </p:grpSpPr>
        <p:grpSp>
          <p:nvGrpSpPr>
            <p:cNvPr id="23" name="Grupo 22">
              <a:extLst>
                <a:ext uri="{FF2B5EF4-FFF2-40B4-BE49-F238E27FC236}">
                  <a16:creationId xmlns:a16="http://schemas.microsoft.com/office/drawing/2014/main" id="{9EF16021-0A95-5817-5023-C70189D5BA6D}"/>
                </a:ext>
              </a:extLst>
            </p:cNvPr>
            <p:cNvGrpSpPr/>
            <p:nvPr/>
          </p:nvGrpSpPr>
          <p:grpSpPr>
            <a:xfrm>
              <a:off x="11157509" y="5568151"/>
              <a:ext cx="1372278" cy="1659643"/>
              <a:chOff x="11004993" y="4968941"/>
              <a:chExt cx="1587341" cy="2335672"/>
            </a:xfrm>
          </p:grpSpPr>
          <p:sp>
            <p:nvSpPr>
              <p:cNvPr id="25" name="Hexágono 24">
                <a:extLst>
                  <a:ext uri="{FF2B5EF4-FFF2-40B4-BE49-F238E27FC236}">
                    <a16:creationId xmlns:a16="http://schemas.microsoft.com/office/drawing/2014/main" id="{5E4AEBB3-060F-B288-1D41-06A1DA2373D5}"/>
                  </a:ext>
                </a:extLst>
              </p:cNvPr>
              <p:cNvSpPr/>
              <p:nvPr/>
            </p:nvSpPr>
            <p:spPr>
              <a:xfrm rot="16200000">
                <a:off x="11357131" y="5748295"/>
                <a:ext cx="878400" cy="764041"/>
              </a:xfrm>
              <a:prstGeom prst="hexagon">
                <a:avLst/>
              </a:prstGeom>
              <a:solidFill>
                <a:srgbClr val="8ED973"/>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6" name="Hexágono 25">
                <a:extLst>
                  <a:ext uri="{FF2B5EF4-FFF2-40B4-BE49-F238E27FC236}">
                    <a16:creationId xmlns:a16="http://schemas.microsoft.com/office/drawing/2014/main" id="{CC90C13E-7B5F-9E73-4882-4E1C3E082867}"/>
                  </a:ext>
                </a:extLst>
              </p:cNvPr>
              <p:cNvSpPr/>
              <p:nvPr/>
            </p:nvSpPr>
            <p:spPr>
              <a:xfrm rot="16200000">
                <a:off x="10947814" y="6462331"/>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7" name="Hexágono 26">
                <a:extLst>
                  <a:ext uri="{FF2B5EF4-FFF2-40B4-BE49-F238E27FC236}">
                    <a16:creationId xmlns:a16="http://schemas.microsoft.com/office/drawing/2014/main" id="{1E323EDD-E7B9-C176-6BD8-18FB6DBD17BC}"/>
                  </a:ext>
                </a:extLst>
              </p:cNvPr>
              <p:cNvSpPr/>
              <p:nvPr/>
            </p:nvSpPr>
            <p:spPr>
              <a:xfrm rot="16200000">
                <a:off x="11752800" y="6483392"/>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8" name="Hexágono 27">
                <a:extLst>
                  <a:ext uri="{FF2B5EF4-FFF2-40B4-BE49-F238E27FC236}">
                    <a16:creationId xmlns:a16="http://schemas.microsoft.com/office/drawing/2014/main" id="{4D332257-855F-7AD4-645D-045FA731AEB9}"/>
                  </a:ext>
                </a:extLst>
              </p:cNvPr>
              <p:cNvSpPr/>
              <p:nvPr/>
            </p:nvSpPr>
            <p:spPr>
              <a:xfrm rot="16200000">
                <a:off x="11771114" y="5026120"/>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grpSp>
        <p:sp>
          <p:nvSpPr>
            <p:cNvPr id="24" name="CuadroTexto 23">
              <a:extLst>
                <a:ext uri="{FF2B5EF4-FFF2-40B4-BE49-F238E27FC236}">
                  <a16:creationId xmlns:a16="http://schemas.microsoft.com/office/drawing/2014/main" id="{9D01E35D-BAD8-618A-350D-3DE081ABB142}"/>
                </a:ext>
              </a:extLst>
            </p:cNvPr>
            <p:cNvSpPr txBox="1"/>
            <p:nvPr/>
          </p:nvSpPr>
          <p:spPr>
            <a:xfrm>
              <a:off x="11695611" y="6197920"/>
              <a:ext cx="296091" cy="400110"/>
            </a:xfrm>
            <a:prstGeom prst="rect">
              <a:avLst/>
            </a:prstGeom>
            <a:noFill/>
          </p:spPr>
          <p:txBody>
            <a:bodyPr wrap="square" rtlCol="0">
              <a:spAutoFit/>
            </a:bodyPr>
            <a:lstStyle/>
            <a:p>
              <a:endParaRPr lang="es-CO" sz="2000" b="1">
                <a:solidFill>
                  <a:srgbClr val="002060"/>
                </a:solidFill>
                <a:latin typeface="ITC Kabel" panose="02000503000000000000" pitchFamily="50" charset="0"/>
              </a:endParaRPr>
            </a:p>
          </p:txBody>
        </p:sp>
      </p:grpSp>
      <p:sp>
        <p:nvSpPr>
          <p:cNvPr id="5" name="2 CuadroTexto">
            <a:extLst>
              <a:ext uri="{FF2B5EF4-FFF2-40B4-BE49-F238E27FC236}">
                <a16:creationId xmlns:a16="http://schemas.microsoft.com/office/drawing/2014/main" id="{C94CAA20-CD08-D2E1-1D08-927F09FF3230}"/>
              </a:ext>
            </a:extLst>
          </p:cNvPr>
          <p:cNvSpPr txBox="1"/>
          <p:nvPr/>
        </p:nvSpPr>
        <p:spPr>
          <a:xfrm>
            <a:off x="3595852" y="989053"/>
            <a:ext cx="8722943" cy="369332"/>
          </a:xfrm>
          <a:prstGeom prst="rect">
            <a:avLst/>
          </a:prstGeom>
          <a:noFill/>
        </p:spPr>
        <p:txBody>
          <a:bodyPr wrap="square" rtlCol="0">
            <a:spAutoFit/>
          </a:bodyPr>
          <a:lstStyle/>
          <a:p>
            <a:pPr algn="ctr"/>
            <a:r>
              <a:rPr lang="es-ES">
                <a:solidFill>
                  <a:srgbClr val="275889"/>
                </a:solidFill>
                <a:latin typeface="ITC Kabel" panose="02000503000000000000" pitchFamily="50" charset="0"/>
              </a:rPr>
              <a:t>Participación de la energía eléctrica en la canasta de consumo de los hogares</a:t>
            </a:r>
            <a:endParaRPr lang="es-CO">
              <a:solidFill>
                <a:srgbClr val="275889"/>
              </a:solidFill>
              <a:latin typeface="ITC Kabel" panose="02000503000000000000" pitchFamily="50" charset="0"/>
            </a:endParaRPr>
          </a:p>
        </p:txBody>
      </p:sp>
      <p:graphicFrame>
        <p:nvGraphicFramePr>
          <p:cNvPr id="6" name="Gráfico 5">
            <a:extLst>
              <a:ext uri="{FF2B5EF4-FFF2-40B4-BE49-F238E27FC236}">
                <a16:creationId xmlns:a16="http://schemas.microsoft.com/office/drawing/2014/main" id="{B867BED6-878A-FEDA-FE2E-5103A6381F2F}"/>
              </a:ext>
            </a:extLst>
          </p:cNvPr>
          <p:cNvGraphicFramePr>
            <a:graphicFrameLocks/>
          </p:cNvGraphicFramePr>
          <p:nvPr>
            <p:extLst>
              <p:ext uri="{D42A27DB-BD31-4B8C-83A1-F6EECF244321}">
                <p14:modId xmlns:p14="http://schemas.microsoft.com/office/powerpoint/2010/main" val="3658421984"/>
              </p:ext>
            </p:extLst>
          </p:nvPr>
        </p:nvGraphicFramePr>
        <p:xfrm>
          <a:off x="3762198" y="1388540"/>
          <a:ext cx="7826531" cy="4631427"/>
        </p:xfrm>
        <a:graphic>
          <a:graphicData uri="http://schemas.openxmlformats.org/drawingml/2006/chart">
            <c:chart xmlns:c="http://schemas.openxmlformats.org/drawingml/2006/chart" xmlns:r="http://schemas.openxmlformats.org/officeDocument/2006/relationships" r:id="rId3"/>
          </a:graphicData>
        </a:graphic>
      </p:graphicFrame>
      <p:sp>
        <p:nvSpPr>
          <p:cNvPr id="8" name="CuadroTexto 1">
            <a:extLst>
              <a:ext uri="{FF2B5EF4-FFF2-40B4-BE49-F238E27FC236}">
                <a16:creationId xmlns:a16="http://schemas.microsoft.com/office/drawing/2014/main" id="{41B134E2-F69A-3DF6-9745-95ED94C1B787}"/>
              </a:ext>
            </a:extLst>
          </p:cNvPr>
          <p:cNvSpPr txBox="1"/>
          <p:nvPr/>
        </p:nvSpPr>
        <p:spPr>
          <a:xfrm>
            <a:off x="6737044" y="5647594"/>
            <a:ext cx="1343700" cy="221631"/>
          </a:xfrm>
          <a:prstGeom prst="rect">
            <a:avLst/>
          </a:prstGeom>
          <a:noFill/>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s-ES" sz="1600">
                <a:solidFill>
                  <a:schemeClr val="tx1">
                    <a:lumMod val="65000"/>
                    <a:lumOff val="35000"/>
                  </a:schemeClr>
                </a:solidFill>
                <a:latin typeface="ITC Kabel" panose="02000503000000000000" pitchFamily="50" charset="0"/>
              </a:rPr>
              <a:t>Barranquilla</a:t>
            </a:r>
            <a:endParaRPr lang="es-CO" sz="1600">
              <a:solidFill>
                <a:schemeClr val="tx1">
                  <a:lumMod val="65000"/>
                  <a:lumOff val="35000"/>
                </a:schemeClr>
              </a:solidFill>
              <a:latin typeface="ITC Kabel" panose="02000503000000000000" pitchFamily="50" charset="0"/>
            </a:endParaRPr>
          </a:p>
        </p:txBody>
      </p:sp>
      <p:sp>
        <p:nvSpPr>
          <p:cNvPr id="10" name="CuadroTexto 1">
            <a:extLst>
              <a:ext uri="{FF2B5EF4-FFF2-40B4-BE49-F238E27FC236}">
                <a16:creationId xmlns:a16="http://schemas.microsoft.com/office/drawing/2014/main" id="{40E65DCF-5DD8-63AE-A0C9-659FB7774EBB}"/>
              </a:ext>
            </a:extLst>
          </p:cNvPr>
          <p:cNvSpPr txBox="1"/>
          <p:nvPr/>
        </p:nvSpPr>
        <p:spPr>
          <a:xfrm>
            <a:off x="8042796" y="5637146"/>
            <a:ext cx="1588649" cy="204783"/>
          </a:xfrm>
          <a:prstGeom prst="rect">
            <a:avLst/>
          </a:prstGeom>
          <a:solidFill>
            <a:schemeClr val="bg1"/>
          </a:solidFill>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s-ES" sz="1600">
                <a:solidFill>
                  <a:schemeClr val="tx1">
                    <a:lumMod val="65000"/>
                    <a:lumOff val="35000"/>
                  </a:schemeClr>
                </a:solidFill>
                <a:latin typeface="ITC Kabel" panose="02000503000000000000" pitchFamily="50" charset="0"/>
              </a:rPr>
              <a:t>Colombia</a:t>
            </a:r>
            <a:endParaRPr lang="es-CO" sz="1600">
              <a:solidFill>
                <a:schemeClr val="tx1">
                  <a:lumMod val="65000"/>
                  <a:lumOff val="35000"/>
                </a:schemeClr>
              </a:solidFill>
              <a:latin typeface="ITC Kabel" panose="02000503000000000000" pitchFamily="50" charset="0"/>
            </a:endParaRPr>
          </a:p>
        </p:txBody>
      </p:sp>
      <p:sp>
        <p:nvSpPr>
          <p:cNvPr id="7" name="Rectángulo 6">
            <a:extLst>
              <a:ext uri="{FF2B5EF4-FFF2-40B4-BE49-F238E27FC236}">
                <a16:creationId xmlns:a16="http://schemas.microsoft.com/office/drawing/2014/main" id="{9D96586E-9631-4FD0-C3BD-A9F53DF926FC}"/>
              </a:ext>
            </a:extLst>
          </p:cNvPr>
          <p:cNvSpPr/>
          <p:nvPr/>
        </p:nvSpPr>
        <p:spPr>
          <a:xfrm>
            <a:off x="3595852" y="6087332"/>
            <a:ext cx="4744584" cy="48218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s-ES" sz="1200">
                <a:solidFill>
                  <a:srgbClr val="002060"/>
                </a:solidFill>
                <a:latin typeface="ITC Kabel" panose="02000503000000000000" pitchFamily="50" charset="0"/>
              </a:rPr>
              <a:t>Fuente: Cámara de Comercio de Barranquilla &amp; RADDAR</a:t>
            </a:r>
            <a:endParaRPr lang="es-CO" sz="1200">
              <a:solidFill>
                <a:srgbClr val="002060"/>
              </a:solidFill>
              <a:latin typeface="ITC Kabel" panose="02000503000000000000" pitchFamily="50" charset="0"/>
            </a:endParaRPr>
          </a:p>
        </p:txBody>
      </p:sp>
    </p:spTree>
    <p:extLst>
      <p:ext uri="{BB962C8B-B14F-4D97-AF65-F5344CB8AC3E}">
        <p14:creationId xmlns:p14="http://schemas.microsoft.com/office/powerpoint/2010/main" val="853018194"/>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B686A3E2-F2BD-8B1B-015A-9DDBA5DD02AB}"/>
              </a:ext>
            </a:extLst>
          </p:cNvPr>
          <p:cNvSpPr/>
          <p:nvPr/>
        </p:nvSpPr>
        <p:spPr>
          <a:xfrm>
            <a:off x="-14990" y="-1"/>
            <a:ext cx="3492708" cy="6858002"/>
          </a:xfrm>
          <a:prstGeom prst="rect">
            <a:avLst/>
          </a:prstGeom>
          <a:gradFill>
            <a:gsLst>
              <a:gs pos="51000">
                <a:srgbClr val="004D98"/>
              </a:gs>
              <a:gs pos="84000">
                <a:srgbClr val="004D98"/>
              </a:gs>
              <a:gs pos="16000">
                <a:srgbClr val="0C94D1"/>
              </a:gs>
            </a:gsLst>
            <a:lin ang="5400000" scaled="1"/>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4" name="Rectángulo 3">
            <a:extLst>
              <a:ext uri="{FF2B5EF4-FFF2-40B4-BE49-F238E27FC236}">
                <a16:creationId xmlns:a16="http://schemas.microsoft.com/office/drawing/2014/main" id="{BCA437FB-3A03-8306-87EF-EA8594B3A9DC}"/>
              </a:ext>
            </a:extLst>
          </p:cNvPr>
          <p:cNvSpPr/>
          <p:nvPr/>
        </p:nvSpPr>
        <p:spPr>
          <a:xfrm>
            <a:off x="4388511" y="229169"/>
            <a:ext cx="7200218" cy="106185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3600" b="1">
                <a:solidFill>
                  <a:srgbClr val="275889"/>
                </a:solidFill>
                <a:latin typeface="ITC Kabel" panose="02000503000000000000" pitchFamily="50" charset="0"/>
              </a:rPr>
              <a:t>Pobreza monetaria en Atlántico</a:t>
            </a:r>
            <a:endParaRPr lang="es-CO" sz="3600" b="1">
              <a:solidFill>
                <a:srgbClr val="275889"/>
              </a:solidFill>
              <a:latin typeface="ITC Kabel" panose="02000503000000000000" pitchFamily="50" charset="0"/>
            </a:endParaRPr>
          </a:p>
        </p:txBody>
      </p:sp>
      <p:pic>
        <p:nvPicPr>
          <p:cNvPr id="18" name="Imagen 17" descr="Logotipo, nombre de la empresa&#10;&#10;Descripción generada automáticamente">
            <a:extLst>
              <a:ext uri="{FF2B5EF4-FFF2-40B4-BE49-F238E27FC236}">
                <a16:creationId xmlns:a16="http://schemas.microsoft.com/office/drawing/2014/main" id="{E3B4E5EC-FD9E-8AD2-3D38-504DC617FF5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2417" y="-525392"/>
            <a:ext cx="2531620" cy="2531620"/>
          </a:xfrm>
          <a:prstGeom prst="rect">
            <a:avLst/>
          </a:prstGeom>
        </p:spPr>
      </p:pic>
      <p:sp>
        <p:nvSpPr>
          <p:cNvPr id="9" name="Rectángulo 8">
            <a:extLst>
              <a:ext uri="{FF2B5EF4-FFF2-40B4-BE49-F238E27FC236}">
                <a16:creationId xmlns:a16="http://schemas.microsoft.com/office/drawing/2014/main" id="{3AA55800-F91B-B4B4-2966-6CAC34C667DA}"/>
              </a:ext>
            </a:extLst>
          </p:cNvPr>
          <p:cNvSpPr/>
          <p:nvPr/>
        </p:nvSpPr>
        <p:spPr>
          <a:xfrm>
            <a:off x="3661960" y="6085869"/>
            <a:ext cx="4484892" cy="48218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sz="1200">
              <a:solidFill>
                <a:srgbClr val="002060"/>
              </a:solidFill>
              <a:latin typeface="ITC Kabel" panose="02000503000000000000" pitchFamily="50" charset="0"/>
            </a:endParaRPr>
          </a:p>
          <a:p>
            <a:r>
              <a:rPr lang="es-ES" sz="1200">
                <a:solidFill>
                  <a:srgbClr val="002060"/>
                </a:solidFill>
                <a:latin typeface="ITC Kabel" panose="02000503000000000000" pitchFamily="50" charset="0"/>
              </a:rPr>
              <a:t>*Nueva metodología de medición de pobreza monetaria</a:t>
            </a:r>
          </a:p>
          <a:p>
            <a:r>
              <a:rPr lang="es-ES" sz="1200">
                <a:solidFill>
                  <a:srgbClr val="002060"/>
                </a:solidFill>
                <a:latin typeface="ITC Kabel" panose="02000503000000000000" pitchFamily="50" charset="0"/>
              </a:rPr>
              <a:t>Fuente: Cámara de Comercio de Barranquilla con base en DANE</a:t>
            </a:r>
            <a:endParaRPr lang="es-CO" sz="1200">
              <a:solidFill>
                <a:srgbClr val="002060"/>
              </a:solidFill>
              <a:latin typeface="ITC Kabel" panose="02000503000000000000" pitchFamily="50" charset="0"/>
            </a:endParaRPr>
          </a:p>
        </p:txBody>
      </p:sp>
      <p:sp>
        <p:nvSpPr>
          <p:cNvPr id="3" name="CuadroTexto 2">
            <a:extLst>
              <a:ext uri="{FF2B5EF4-FFF2-40B4-BE49-F238E27FC236}">
                <a16:creationId xmlns:a16="http://schemas.microsoft.com/office/drawing/2014/main" id="{CC538D5D-C574-69CE-81DD-743F5BA6AC34}"/>
              </a:ext>
            </a:extLst>
          </p:cNvPr>
          <p:cNvSpPr txBox="1"/>
          <p:nvPr/>
        </p:nvSpPr>
        <p:spPr>
          <a:xfrm>
            <a:off x="0" y="2828835"/>
            <a:ext cx="3426854" cy="1200329"/>
          </a:xfrm>
          <a:prstGeom prst="rect">
            <a:avLst/>
          </a:prstGeom>
          <a:noFill/>
          <a:ln>
            <a:noFill/>
          </a:ln>
        </p:spPr>
        <p:txBody>
          <a:bodyPr wrap="square" rtlCol="0">
            <a:spAutoFit/>
          </a:bodyPr>
          <a:lstStyle/>
          <a:p>
            <a:pPr algn="just"/>
            <a:r>
              <a:rPr lang="es-ES">
                <a:solidFill>
                  <a:schemeClr val="bg1"/>
                </a:solidFill>
                <a:latin typeface="ITC Kabel" panose="02000503000000000000" pitchFamily="50" charset="0"/>
              </a:rPr>
              <a:t>Pese al ajuste reciente en la pobreza monetaria en Atlántico, esta se sitúa aún por encima de los niveles de 2019.</a:t>
            </a:r>
            <a:endParaRPr lang="es-CO">
              <a:solidFill>
                <a:schemeClr val="bg1"/>
              </a:solidFill>
              <a:latin typeface="ITC Kabel" panose="02000503000000000000" pitchFamily="50" charset="0"/>
            </a:endParaRPr>
          </a:p>
        </p:txBody>
      </p:sp>
      <p:grpSp>
        <p:nvGrpSpPr>
          <p:cNvPr id="22" name="Grupo 21">
            <a:extLst>
              <a:ext uri="{FF2B5EF4-FFF2-40B4-BE49-F238E27FC236}">
                <a16:creationId xmlns:a16="http://schemas.microsoft.com/office/drawing/2014/main" id="{F1E8290B-326D-8B41-99AA-3972BE0DADF4}"/>
              </a:ext>
            </a:extLst>
          </p:cNvPr>
          <p:cNvGrpSpPr/>
          <p:nvPr/>
        </p:nvGrpSpPr>
        <p:grpSpPr>
          <a:xfrm>
            <a:off x="11173459" y="5461709"/>
            <a:ext cx="1372278" cy="1659643"/>
            <a:chOff x="11157509" y="5568150"/>
            <a:chExt cx="1372278" cy="1659643"/>
          </a:xfrm>
        </p:grpSpPr>
        <p:grpSp>
          <p:nvGrpSpPr>
            <p:cNvPr id="23" name="Grupo 22">
              <a:extLst>
                <a:ext uri="{FF2B5EF4-FFF2-40B4-BE49-F238E27FC236}">
                  <a16:creationId xmlns:a16="http://schemas.microsoft.com/office/drawing/2014/main" id="{9EF16021-0A95-5817-5023-C70189D5BA6D}"/>
                </a:ext>
              </a:extLst>
            </p:cNvPr>
            <p:cNvGrpSpPr/>
            <p:nvPr/>
          </p:nvGrpSpPr>
          <p:grpSpPr>
            <a:xfrm>
              <a:off x="11157509" y="5568150"/>
              <a:ext cx="1372278" cy="1659643"/>
              <a:chOff x="11004993" y="4968941"/>
              <a:chExt cx="1587341" cy="2335672"/>
            </a:xfrm>
          </p:grpSpPr>
          <p:sp>
            <p:nvSpPr>
              <p:cNvPr id="25" name="Hexágono 24">
                <a:extLst>
                  <a:ext uri="{FF2B5EF4-FFF2-40B4-BE49-F238E27FC236}">
                    <a16:creationId xmlns:a16="http://schemas.microsoft.com/office/drawing/2014/main" id="{5E4AEBB3-060F-B288-1D41-06A1DA2373D5}"/>
                  </a:ext>
                </a:extLst>
              </p:cNvPr>
              <p:cNvSpPr/>
              <p:nvPr/>
            </p:nvSpPr>
            <p:spPr>
              <a:xfrm rot="16200000">
                <a:off x="11357131" y="5748295"/>
                <a:ext cx="878400" cy="764041"/>
              </a:xfrm>
              <a:prstGeom prst="hexagon">
                <a:avLst/>
              </a:prstGeom>
              <a:solidFill>
                <a:srgbClr val="8ED973"/>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6" name="Hexágono 25">
                <a:extLst>
                  <a:ext uri="{FF2B5EF4-FFF2-40B4-BE49-F238E27FC236}">
                    <a16:creationId xmlns:a16="http://schemas.microsoft.com/office/drawing/2014/main" id="{CC90C13E-7B5F-9E73-4882-4E1C3E082867}"/>
                  </a:ext>
                </a:extLst>
              </p:cNvPr>
              <p:cNvSpPr/>
              <p:nvPr/>
            </p:nvSpPr>
            <p:spPr>
              <a:xfrm rot="16200000">
                <a:off x="10947814" y="6462331"/>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7" name="Hexágono 26">
                <a:extLst>
                  <a:ext uri="{FF2B5EF4-FFF2-40B4-BE49-F238E27FC236}">
                    <a16:creationId xmlns:a16="http://schemas.microsoft.com/office/drawing/2014/main" id="{1E323EDD-E7B9-C176-6BD8-18FB6DBD17BC}"/>
                  </a:ext>
                </a:extLst>
              </p:cNvPr>
              <p:cNvSpPr/>
              <p:nvPr/>
            </p:nvSpPr>
            <p:spPr>
              <a:xfrm rot="16200000">
                <a:off x="11752800" y="6483392"/>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8" name="Hexágono 27">
                <a:extLst>
                  <a:ext uri="{FF2B5EF4-FFF2-40B4-BE49-F238E27FC236}">
                    <a16:creationId xmlns:a16="http://schemas.microsoft.com/office/drawing/2014/main" id="{4D332257-855F-7AD4-645D-045FA731AEB9}"/>
                  </a:ext>
                </a:extLst>
              </p:cNvPr>
              <p:cNvSpPr/>
              <p:nvPr/>
            </p:nvSpPr>
            <p:spPr>
              <a:xfrm rot="16200000">
                <a:off x="11771114" y="5026120"/>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grpSp>
        <p:sp>
          <p:nvSpPr>
            <p:cNvPr id="24" name="CuadroTexto 23">
              <a:extLst>
                <a:ext uri="{FF2B5EF4-FFF2-40B4-BE49-F238E27FC236}">
                  <a16:creationId xmlns:a16="http://schemas.microsoft.com/office/drawing/2014/main" id="{9D01E35D-BAD8-618A-350D-3DE081ABB142}"/>
                </a:ext>
              </a:extLst>
            </p:cNvPr>
            <p:cNvSpPr txBox="1"/>
            <p:nvPr/>
          </p:nvSpPr>
          <p:spPr>
            <a:xfrm>
              <a:off x="11695611" y="6197920"/>
              <a:ext cx="296091" cy="400110"/>
            </a:xfrm>
            <a:prstGeom prst="rect">
              <a:avLst/>
            </a:prstGeom>
            <a:noFill/>
          </p:spPr>
          <p:txBody>
            <a:bodyPr wrap="square" rtlCol="0">
              <a:spAutoFit/>
            </a:bodyPr>
            <a:lstStyle/>
            <a:p>
              <a:endParaRPr lang="es-CO" sz="2000" b="1">
                <a:solidFill>
                  <a:srgbClr val="002060"/>
                </a:solidFill>
                <a:latin typeface="ITC Kabel" panose="02000503000000000000" pitchFamily="50" charset="0"/>
              </a:endParaRPr>
            </a:p>
          </p:txBody>
        </p:sp>
      </p:grpSp>
      <p:sp>
        <p:nvSpPr>
          <p:cNvPr id="5" name="2 CuadroTexto">
            <a:extLst>
              <a:ext uri="{FF2B5EF4-FFF2-40B4-BE49-F238E27FC236}">
                <a16:creationId xmlns:a16="http://schemas.microsoft.com/office/drawing/2014/main" id="{C94CAA20-CD08-D2E1-1D08-927F09FF3230}"/>
              </a:ext>
            </a:extLst>
          </p:cNvPr>
          <p:cNvSpPr txBox="1"/>
          <p:nvPr/>
        </p:nvSpPr>
        <p:spPr>
          <a:xfrm>
            <a:off x="3492532" y="1035017"/>
            <a:ext cx="8722943" cy="923330"/>
          </a:xfrm>
          <a:prstGeom prst="rect">
            <a:avLst/>
          </a:prstGeom>
          <a:noFill/>
        </p:spPr>
        <p:txBody>
          <a:bodyPr wrap="square" rtlCol="0">
            <a:spAutoFit/>
          </a:bodyPr>
          <a:lstStyle/>
          <a:p>
            <a:pPr algn="ctr"/>
            <a:r>
              <a:rPr lang="es-ES">
                <a:solidFill>
                  <a:srgbClr val="275889"/>
                </a:solidFill>
                <a:latin typeface="ITC Kabel" panose="02000503000000000000" pitchFamily="50" charset="0"/>
              </a:rPr>
              <a:t>Tasa y número de personas en situación de pobreza monetaria</a:t>
            </a:r>
          </a:p>
          <a:p>
            <a:pPr algn="ctr"/>
            <a:r>
              <a:rPr lang="es-ES">
                <a:solidFill>
                  <a:srgbClr val="275889"/>
                </a:solidFill>
                <a:latin typeface="ITC Kabel" panose="02000503000000000000" pitchFamily="50" charset="0"/>
              </a:rPr>
              <a:t>(%, miles de personas)</a:t>
            </a:r>
          </a:p>
          <a:p>
            <a:pPr algn="ctr"/>
            <a:r>
              <a:rPr lang="es-ES">
                <a:solidFill>
                  <a:srgbClr val="275889"/>
                </a:solidFill>
                <a:latin typeface="ITC Kabel" panose="02000503000000000000" pitchFamily="50" charset="0"/>
              </a:rPr>
              <a:t> </a:t>
            </a:r>
            <a:endParaRPr lang="es-CO">
              <a:solidFill>
                <a:srgbClr val="275889"/>
              </a:solidFill>
              <a:latin typeface="ITC Kabel" panose="02000503000000000000" pitchFamily="50" charset="0"/>
            </a:endParaRPr>
          </a:p>
        </p:txBody>
      </p:sp>
      <p:graphicFrame>
        <p:nvGraphicFramePr>
          <p:cNvPr id="6" name="Gráfico 5">
            <a:extLst>
              <a:ext uri="{FF2B5EF4-FFF2-40B4-BE49-F238E27FC236}">
                <a16:creationId xmlns:a16="http://schemas.microsoft.com/office/drawing/2014/main" id="{B3DDC705-BE85-1599-9C96-ABE918E7E261}"/>
              </a:ext>
            </a:extLst>
          </p:cNvPr>
          <p:cNvGraphicFramePr>
            <a:graphicFrameLocks/>
          </p:cNvGraphicFramePr>
          <p:nvPr>
            <p:extLst>
              <p:ext uri="{D42A27DB-BD31-4B8C-83A1-F6EECF244321}">
                <p14:modId xmlns:p14="http://schemas.microsoft.com/office/powerpoint/2010/main" val="355495436"/>
              </p:ext>
            </p:extLst>
          </p:nvPr>
        </p:nvGraphicFramePr>
        <p:xfrm>
          <a:off x="3600506" y="1681420"/>
          <a:ext cx="8407146" cy="440444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272097074"/>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B686A3E2-F2BD-8B1B-015A-9DDBA5DD02AB}"/>
              </a:ext>
            </a:extLst>
          </p:cNvPr>
          <p:cNvSpPr/>
          <p:nvPr/>
        </p:nvSpPr>
        <p:spPr>
          <a:xfrm>
            <a:off x="-14990" y="-1"/>
            <a:ext cx="3492708" cy="6858002"/>
          </a:xfrm>
          <a:prstGeom prst="rect">
            <a:avLst/>
          </a:prstGeom>
          <a:gradFill>
            <a:gsLst>
              <a:gs pos="51000">
                <a:srgbClr val="004D98"/>
              </a:gs>
              <a:gs pos="84000">
                <a:srgbClr val="004D98"/>
              </a:gs>
              <a:gs pos="16000">
                <a:srgbClr val="0C94D1"/>
              </a:gs>
            </a:gsLst>
            <a:lin ang="5400000" scaled="1"/>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4" name="Rectángulo 3">
            <a:extLst>
              <a:ext uri="{FF2B5EF4-FFF2-40B4-BE49-F238E27FC236}">
                <a16:creationId xmlns:a16="http://schemas.microsoft.com/office/drawing/2014/main" id="{BCA437FB-3A03-8306-87EF-EA8594B3A9DC}"/>
              </a:ext>
            </a:extLst>
          </p:cNvPr>
          <p:cNvSpPr/>
          <p:nvPr/>
        </p:nvSpPr>
        <p:spPr>
          <a:xfrm>
            <a:off x="3795125" y="-28782"/>
            <a:ext cx="8212527" cy="106185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3600" b="1">
                <a:solidFill>
                  <a:srgbClr val="275889"/>
                </a:solidFill>
                <a:latin typeface="ITC Kabel" panose="02000503000000000000" pitchFamily="50" charset="0"/>
              </a:rPr>
              <a:t>Participación del gasto de los hogares</a:t>
            </a:r>
            <a:endParaRPr lang="es-CO" sz="3600" b="1">
              <a:solidFill>
                <a:srgbClr val="275889"/>
              </a:solidFill>
              <a:latin typeface="ITC Kabel" panose="02000503000000000000" pitchFamily="50" charset="0"/>
            </a:endParaRPr>
          </a:p>
        </p:txBody>
      </p:sp>
      <p:pic>
        <p:nvPicPr>
          <p:cNvPr id="18" name="Imagen 17" descr="Logotipo, nombre de la empresa&#10;&#10;Descripción generada automáticamente">
            <a:extLst>
              <a:ext uri="{FF2B5EF4-FFF2-40B4-BE49-F238E27FC236}">
                <a16:creationId xmlns:a16="http://schemas.microsoft.com/office/drawing/2014/main" id="{E3B4E5EC-FD9E-8AD2-3D38-504DC617FF5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2417" y="-525392"/>
            <a:ext cx="2531620" cy="2531620"/>
          </a:xfrm>
          <a:prstGeom prst="rect">
            <a:avLst/>
          </a:prstGeom>
        </p:spPr>
      </p:pic>
      <p:sp>
        <p:nvSpPr>
          <p:cNvPr id="9" name="Rectángulo 8">
            <a:extLst>
              <a:ext uri="{FF2B5EF4-FFF2-40B4-BE49-F238E27FC236}">
                <a16:creationId xmlns:a16="http://schemas.microsoft.com/office/drawing/2014/main" id="{3AA55800-F91B-B4B4-2966-6CAC34C667DA}"/>
              </a:ext>
            </a:extLst>
          </p:cNvPr>
          <p:cNvSpPr/>
          <p:nvPr/>
        </p:nvSpPr>
        <p:spPr>
          <a:xfrm>
            <a:off x="3584137" y="6441187"/>
            <a:ext cx="4744584" cy="48218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s-ES" sz="1200">
                <a:solidFill>
                  <a:srgbClr val="002060"/>
                </a:solidFill>
                <a:latin typeface="ITC Kabel" panose="02000503000000000000" pitchFamily="50" charset="0"/>
              </a:rPr>
              <a:t>Fuente: Cámara de Comercio de Barranquilla &amp; RADDAR</a:t>
            </a:r>
            <a:endParaRPr lang="es-CO" sz="1200">
              <a:solidFill>
                <a:srgbClr val="002060"/>
              </a:solidFill>
              <a:latin typeface="ITC Kabel" panose="02000503000000000000" pitchFamily="50" charset="0"/>
            </a:endParaRPr>
          </a:p>
        </p:txBody>
      </p:sp>
      <p:sp>
        <p:nvSpPr>
          <p:cNvPr id="3" name="CuadroTexto 2">
            <a:extLst>
              <a:ext uri="{FF2B5EF4-FFF2-40B4-BE49-F238E27FC236}">
                <a16:creationId xmlns:a16="http://schemas.microsoft.com/office/drawing/2014/main" id="{CC538D5D-C574-69CE-81DD-743F5BA6AC34}"/>
              </a:ext>
            </a:extLst>
          </p:cNvPr>
          <p:cNvSpPr txBox="1"/>
          <p:nvPr/>
        </p:nvSpPr>
        <p:spPr>
          <a:xfrm>
            <a:off x="0" y="2928865"/>
            <a:ext cx="3426854" cy="1200329"/>
          </a:xfrm>
          <a:prstGeom prst="rect">
            <a:avLst/>
          </a:prstGeom>
          <a:noFill/>
          <a:ln>
            <a:noFill/>
          </a:ln>
        </p:spPr>
        <p:txBody>
          <a:bodyPr wrap="square" rtlCol="0">
            <a:spAutoFit/>
          </a:bodyPr>
          <a:lstStyle/>
          <a:p>
            <a:pPr algn="just"/>
            <a:r>
              <a:rPr lang="es-ES">
                <a:solidFill>
                  <a:schemeClr val="bg1"/>
                </a:solidFill>
                <a:latin typeface="ITC Kabel" panose="02000503000000000000" pitchFamily="50" charset="0"/>
              </a:rPr>
              <a:t>Barranquilla representa el 4% del consumo de los hogares del país. Los mercados de Bogotá, Medellin y Cali representan el 54%.</a:t>
            </a:r>
            <a:endParaRPr lang="es-CO">
              <a:solidFill>
                <a:schemeClr val="bg1"/>
              </a:solidFill>
              <a:latin typeface="ITC Kabel" panose="02000503000000000000" pitchFamily="50" charset="0"/>
            </a:endParaRPr>
          </a:p>
        </p:txBody>
      </p:sp>
      <p:grpSp>
        <p:nvGrpSpPr>
          <p:cNvPr id="22" name="Grupo 21">
            <a:extLst>
              <a:ext uri="{FF2B5EF4-FFF2-40B4-BE49-F238E27FC236}">
                <a16:creationId xmlns:a16="http://schemas.microsoft.com/office/drawing/2014/main" id="{F1E8290B-326D-8B41-99AA-3972BE0DADF4}"/>
              </a:ext>
            </a:extLst>
          </p:cNvPr>
          <p:cNvGrpSpPr/>
          <p:nvPr/>
        </p:nvGrpSpPr>
        <p:grpSpPr>
          <a:xfrm>
            <a:off x="11173459" y="5461709"/>
            <a:ext cx="1372278" cy="1659643"/>
            <a:chOff x="11157509" y="5568150"/>
            <a:chExt cx="1372278" cy="1659643"/>
          </a:xfrm>
        </p:grpSpPr>
        <p:grpSp>
          <p:nvGrpSpPr>
            <p:cNvPr id="23" name="Grupo 22">
              <a:extLst>
                <a:ext uri="{FF2B5EF4-FFF2-40B4-BE49-F238E27FC236}">
                  <a16:creationId xmlns:a16="http://schemas.microsoft.com/office/drawing/2014/main" id="{9EF16021-0A95-5817-5023-C70189D5BA6D}"/>
                </a:ext>
              </a:extLst>
            </p:cNvPr>
            <p:cNvGrpSpPr/>
            <p:nvPr/>
          </p:nvGrpSpPr>
          <p:grpSpPr>
            <a:xfrm>
              <a:off x="11157509" y="5568150"/>
              <a:ext cx="1372278" cy="1659643"/>
              <a:chOff x="11004993" y="4968941"/>
              <a:chExt cx="1587341" cy="2335672"/>
            </a:xfrm>
          </p:grpSpPr>
          <p:sp>
            <p:nvSpPr>
              <p:cNvPr id="25" name="Hexágono 24">
                <a:extLst>
                  <a:ext uri="{FF2B5EF4-FFF2-40B4-BE49-F238E27FC236}">
                    <a16:creationId xmlns:a16="http://schemas.microsoft.com/office/drawing/2014/main" id="{5E4AEBB3-060F-B288-1D41-06A1DA2373D5}"/>
                  </a:ext>
                </a:extLst>
              </p:cNvPr>
              <p:cNvSpPr/>
              <p:nvPr/>
            </p:nvSpPr>
            <p:spPr>
              <a:xfrm rot="16200000">
                <a:off x="11357131" y="5748295"/>
                <a:ext cx="878400" cy="764041"/>
              </a:xfrm>
              <a:prstGeom prst="hexagon">
                <a:avLst/>
              </a:prstGeom>
              <a:solidFill>
                <a:srgbClr val="8ED973"/>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6" name="Hexágono 25">
                <a:extLst>
                  <a:ext uri="{FF2B5EF4-FFF2-40B4-BE49-F238E27FC236}">
                    <a16:creationId xmlns:a16="http://schemas.microsoft.com/office/drawing/2014/main" id="{CC90C13E-7B5F-9E73-4882-4E1C3E082867}"/>
                  </a:ext>
                </a:extLst>
              </p:cNvPr>
              <p:cNvSpPr/>
              <p:nvPr/>
            </p:nvSpPr>
            <p:spPr>
              <a:xfrm rot="16200000">
                <a:off x="10947814" y="6462331"/>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7" name="Hexágono 26">
                <a:extLst>
                  <a:ext uri="{FF2B5EF4-FFF2-40B4-BE49-F238E27FC236}">
                    <a16:creationId xmlns:a16="http://schemas.microsoft.com/office/drawing/2014/main" id="{1E323EDD-E7B9-C176-6BD8-18FB6DBD17BC}"/>
                  </a:ext>
                </a:extLst>
              </p:cNvPr>
              <p:cNvSpPr/>
              <p:nvPr/>
            </p:nvSpPr>
            <p:spPr>
              <a:xfrm rot="16200000">
                <a:off x="11752800" y="6483392"/>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8" name="Hexágono 27">
                <a:extLst>
                  <a:ext uri="{FF2B5EF4-FFF2-40B4-BE49-F238E27FC236}">
                    <a16:creationId xmlns:a16="http://schemas.microsoft.com/office/drawing/2014/main" id="{4D332257-855F-7AD4-645D-045FA731AEB9}"/>
                  </a:ext>
                </a:extLst>
              </p:cNvPr>
              <p:cNvSpPr/>
              <p:nvPr/>
            </p:nvSpPr>
            <p:spPr>
              <a:xfrm rot="16200000">
                <a:off x="11771114" y="5026120"/>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grpSp>
        <p:sp>
          <p:nvSpPr>
            <p:cNvPr id="24" name="CuadroTexto 23">
              <a:extLst>
                <a:ext uri="{FF2B5EF4-FFF2-40B4-BE49-F238E27FC236}">
                  <a16:creationId xmlns:a16="http://schemas.microsoft.com/office/drawing/2014/main" id="{9D01E35D-BAD8-618A-350D-3DE081ABB142}"/>
                </a:ext>
              </a:extLst>
            </p:cNvPr>
            <p:cNvSpPr txBox="1"/>
            <p:nvPr/>
          </p:nvSpPr>
          <p:spPr>
            <a:xfrm>
              <a:off x="11695611" y="6197920"/>
              <a:ext cx="296091" cy="400110"/>
            </a:xfrm>
            <a:prstGeom prst="rect">
              <a:avLst/>
            </a:prstGeom>
            <a:noFill/>
          </p:spPr>
          <p:txBody>
            <a:bodyPr wrap="square" rtlCol="0">
              <a:spAutoFit/>
            </a:bodyPr>
            <a:lstStyle/>
            <a:p>
              <a:endParaRPr lang="es-CO" sz="2000" b="1">
                <a:solidFill>
                  <a:srgbClr val="002060"/>
                </a:solidFill>
                <a:latin typeface="ITC Kabel" panose="02000503000000000000" pitchFamily="50" charset="0"/>
              </a:endParaRPr>
            </a:p>
          </p:txBody>
        </p:sp>
      </p:grpSp>
      <p:grpSp>
        <p:nvGrpSpPr>
          <p:cNvPr id="7" name="Google Shape;1698;p44">
            <a:extLst>
              <a:ext uri="{FF2B5EF4-FFF2-40B4-BE49-F238E27FC236}">
                <a16:creationId xmlns:a16="http://schemas.microsoft.com/office/drawing/2014/main" id="{D7C48CC3-FD01-125E-8298-78351491C046}"/>
              </a:ext>
            </a:extLst>
          </p:cNvPr>
          <p:cNvGrpSpPr/>
          <p:nvPr/>
        </p:nvGrpSpPr>
        <p:grpSpPr>
          <a:xfrm>
            <a:off x="6156360" y="1269637"/>
            <a:ext cx="3720684" cy="5329382"/>
            <a:chOff x="3159304" y="1157352"/>
            <a:chExt cx="2825391" cy="3574605"/>
          </a:xfrm>
          <a:solidFill>
            <a:schemeClr val="accent6">
              <a:lumMod val="20000"/>
              <a:lumOff val="80000"/>
            </a:schemeClr>
          </a:solidFill>
        </p:grpSpPr>
        <p:sp>
          <p:nvSpPr>
            <p:cNvPr id="11" name="Google Shape;1699;p44">
              <a:extLst>
                <a:ext uri="{FF2B5EF4-FFF2-40B4-BE49-F238E27FC236}">
                  <a16:creationId xmlns:a16="http://schemas.microsoft.com/office/drawing/2014/main" id="{4DF5EFA9-3ECD-2083-AC68-06F3B5014B30}"/>
                </a:ext>
              </a:extLst>
            </p:cNvPr>
            <p:cNvSpPr/>
            <p:nvPr/>
          </p:nvSpPr>
          <p:spPr>
            <a:xfrm flipH="1">
              <a:off x="5009798" y="2484461"/>
              <a:ext cx="848206" cy="753771"/>
            </a:xfrm>
            <a:custGeom>
              <a:avLst/>
              <a:gdLst/>
              <a:ahLst/>
              <a:cxnLst/>
              <a:rect l="l" t="t" r="r" b="b"/>
              <a:pathLst>
                <a:path w="13933" h="7908" extrusionOk="0">
                  <a:moveTo>
                    <a:pt x="13" y="663"/>
                  </a:moveTo>
                  <a:lnTo>
                    <a:pt x="36" y="615"/>
                  </a:lnTo>
                  <a:lnTo>
                    <a:pt x="143" y="573"/>
                  </a:lnTo>
                  <a:lnTo>
                    <a:pt x="273" y="449"/>
                  </a:lnTo>
                  <a:lnTo>
                    <a:pt x="285" y="359"/>
                  </a:lnTo>
                  <a:lnTo>
                    <a:pt x="261" y="332"/>
                  </a:lnTo>
                  <a:lnTo>
                    <a:pt x="226" y="304"/>
                  </a:lnTo>
                  <a:lnTo>
                    <a:pt x="143" y="270"/>
                  </a:lnTo>
                  <a:lnTo>
                    <a:pt x="119" y="263"/>
                  </a:lnTo>
                  <a:lnTo>
                    <a:pt x="119" y="263"/>
                  </a:lnTo>
                  <a:lnTo>
                    <a:pt x="273" y="249"/>
                  </a:lnTo>
                  <a:lnTo>
                    <a:pt x="379" y="207"/>
                  </a:lnTo>
                  <a:lnTo>
                    <a:pt x="486" y="145"/>
                  </a:lnTo>
                  <a:lnTo>
                    <a:pt x="592" y="104"/>
                  </a:lnTo>
                  <a:lnTo>
                    <a:pt x="1195" y="28"/>
                  </a:lnTo>
                  <a:lnTo>
                    <a:pt x="1467" y="14"/>
                  </a:lnTo>
                  <a:lnTo>
                    <a:pt x="1527" y="0"/>
                  </a:lnTo>
                  <a:lnTo>
                    <a:pt x="1562" y="0"/>
                  </a:lnTo>
                  <a:lnTo>
                    <a:pt x="1609" y="14"/>
                  </a:lnTo>
                  <a:lnTo>
                    <a:pt x="1680" y="55"/>
                  </a:lnTo>
                  <a:lnTo>
                    <a:pt x="1716" y="76"/>
                  </a:lnTo>
                  <a:lnTo>
                    <a:pt x="1763" y="83"/>
                  </a:lnTo>
                  <a:lnTo>
                    <a:pt x="1810" y="76"/>
                  </a:lnTo>
                  <a:lnTo>
                    <a:pt x="1858" y="83"/>
                  </a:lnTo>
                  <a:lnTo>
                    <a:pt x="1881" y="118"/>
                  </a:lnTo>
                  <a:lnTo>
                    <a:pt x="1881" y="138"/>
                  </a:lnTo>
                  <a:lnTo>
                    <a:pt x="1905" y="159"/>
                  </a:lnTo>
                  <a:lnTo>
                    <a:pt x="1929" y="180"/>
                  </a:lnTo>
                  <a:lnTo>
                    <a:pt x="1964" y="187"/>
                  </a:lnTo>
                  <a:lnTo>
                    <a:pt x="2011" y="187"/>
                  </a:lnTo>
                  <a:lnTo>
                    <a:pt x="2142" y="214"/>
                  </a:lnTo>
                  <a:lnTo>
                    <a:pt x="2295" y="228"/>
                  </a:lnTo>
                  <a:lnTo>
                    <a:pt x="2780" y="201"/>
                  </a:lnTo>
                  <a:lnTo>
                    <a:pt x="2946" y="214"/>
                  </a:lnTo>
                  <a:lnTo>
                    <a:pt x="3383" y="304"/>
                  </a:lnTo>
                  <a:lnTo>
                    <a:pt x="3525" y="304"/>
                  </a:lnTo>
                  <a:lnTo>
                    <a:pt x="3774" y="270"/>
                  </a:lnTo>
                  <a:lnTo>
                    <a:pt x="3856" y="263"/>
                  </a:lnTo>
                  <a:lnTo>
                    <a:pt x="3939" y="270"/>
                  </a:lnTo>
                  <a:lnTo>
                    <a:pt x="4223" y="318"/>
                  </a:lnTo>
                  <a:lnTo>
                    <a:pt x="4460" y="325"/>
                  </a:lnTo>
                  <a:lnTo>
                    <a:pt x="4495" y="332"/>
                  </a:lnTo>
                  <a:lnTo>
                    <a:pt x="4602" y="387"/>
                  </a:lnTo>
                  <a:lnTo>
                    <a:pt x="4649" y="401"/>
                  </a:lnTo>
                  <a:lnTo>
                    <a:pt x="4743" y="394"/>
                  </a:lnTo>
                  <a:lnTo>
                    <a:pt x="4897" y="352"/>
                  </a:lnTo>
                  <a:lnTo>
                    <a:pt x="4980" y="339"/>
                  </a:lnTo>
                  <a:lnTo>
                    <a:pt x="5063" y="332"/>
                  </a:lnTo>
                  <a:lnTo>
                    <a:pt x="5311" y="290"/>
                  </a:lnTo>
                  <a:lnTo>
                    <a:pt x="5394" y="283"/>
                  </a:lnTo>
                  <a:lnTo>
                    <a:pt x="5630" y="290"/>
                  </a:lnTo>
                  <a:lnTo>
                    <a:pt x="5713" y="283"/>
                  </a:lnTo>
                  <a:lnTo>
                    <a:pt x="5808" y="263"/>
                  </a:lnTo>
                  <a:lnTo>
                    <a:pt x="5891" y="249"/>
                  </a:lnTo>
                  <a:lnTo>
                    <a:pt x="5962" y="263"/>
                  </a:lnTo>
                  <a:lnTo>
                    <a:pt x="6104" y="221"/>
                  </a:lnTo>
                  <a:lnTo>
                    <a:pt x="6186" y="214"/>
                  </a:lnTo>
                  <a:lnTo>
                    <a:pt x="6281" y="214"/>
                  </a:lnTo>
                  <a:lnTo>
                    <a:pt x="6352" y="235"/>
                  </a:lnTo>
                  <a:lnTo>
                    <a:pt x="6458" y="297"/>
                  </a:lnTo>
                  <a:lnTo>
                    <a:pt x="6541" y="325"/>
                  </a:lnTo>
                  <a:lnTo>
                    <a:pt x="6766" y="449"/>
                  </a:lnTo>
                  <a:lnTo>
                    <a:pt x="6979" y="525"/>
                  </a:lnTo>
                  <a:lnTo>
                    <a:pt x="7073" y="484"/>
                  </a:lnTo>
                  <a:lnTo>
                    <a:pt x="7239" y="373"/>
                  </a:lnTo>
                  <a:lnTo>
                    <a:pt x="7310" y="352"/>
                  </a:lnTo>
                  <a:lnTo>
                    <a:pt x="7416" y="366"/>
                  </a:lnTo>
                  <a:lnTo>
                    <a:pt x="7594" y="415"/>
                  </a:lnTo>
                  <a:lnTo>
                    <a:pt x="7688" y="428"/>
                  </a:lnTo>
                  <a:lnTo>
                    <a:pt x="7688" y="428"/>
                  </a:lnTo>
                  <a:lnTo>
                    <a:pt x="8079" y="567"/>
                  </a:lnTo>
                  <a:lnTo>
                    <a:pt x="8232" y="580"/>
                  </a:lnTo>
                  <a:lnTo>
                    <a:pt x="9037" y="567"/>
                  </a:lnTo>
                  <a:lnTo>
                    <a:pt x="9167" y="580"/>
                  </a:lnTo>
                  <a:lnTo>
                    <a:pt x="9273" y="622"/>
                  </a:lnTo>
                  <a:lnTo>
                    <a:pt x="9309" y="643"/>
                  </a:lnTo>
                  <a:lnTo>
                    <a:pt x="9391" y="691"/>
                  </a:lnTo>
                  <a:lnTo>
                    <a:pt x="9474" y="767"/>
                  </a:lnTo>
                  <a:lnTo>
                    <a:pt x="9746" y="1133"/>
                  </a:lnTo>
                  <a:lnTo>
                    <a:pt x="9817" y="1202"/>
                  </a:lnTo>
                  <a:lnTo>
                    <a:pt x="9971" y="1299"/>
                  </a:lnTo>
                  <a:lnTo>
                    <a:pt x="9995" y="1326"/>
                  </a:lnTo>
                  <a:lnTo>
                    <a:pt x="10125" y="1444"/>
                  </a:lnTo>
                  <a:lnTo>
                    <a:pt x="10219" y="1499"/>
                  </a:lnTo>
                  <a:lnTo>
                    <a:pt x="10338" y="1554"/>
                  </a:lnTo>
                  <a:lnTo>
                    <a:pt x="10456" y="1602"/>
                  </a:lnTo>
                  <a:lnTo>
                    <a:pt x="10574" y="1630"/>
                  </a:lnTo>
                  <a:lnTo>
                    <a:pt x="10728" y="1651"/>
                  </a:lnTo>
                  <a:lnTo>
                    <a:pt x="11035" y="1658"/>
                  </a:lnTo>
                  <a:lnTo>
                    <a:pt x="11177" y="1672"/>
                  </a:lnTo>
                  <a:lnTo>
                    <a:pt x="11414" y="1727"/>
                  </a:lnTo>
                  <a:lnTo>
                    <a:pt x="11497" y="1734"/>
                  </a:lnTo>
                  <a:lnTo>
                    <a:pt x="11579" y="1748"/>
                  </a:lnTo>
                  <a:lnTo>
                    <a:pt x="11828" y="1858"/>
                  </a:lnTo>
                  <a:lnTo>
                    <a:pt x="12076" y="1941"/>
                  </a:lnTo>
                  <a:lnTo>
                    <a:pt x="12159" y="1975"/>
                  </a:lnTo>
                  <a:lnTo>
                    <a:pt x="12230" y="1996"/>
                  </a:lnTo>
                  <a:lnTo>
                    <a:pt x="12395" y="2038"/>
                  </a:lnTo>
                  <a:lnTo>
                    <a:pt x="12455" y="2072"/>
                  </a:lnTo>
                  <a:lnTo>
                    <a:pt x="12478" y="2114"/>
                  </a:lnTo>
                  <a:lnTo>
                    <a:pt x="12490" y="2224"/>
                  </a:lnTo>
                  <a:lnTo>
                    <a:pt x="12526" y="2245"/>
                  </a:lnTo>
                  <a:lnTo>
                    <a:pt x="12585" y="2259"/>
                  </a:lnTo>
                  <a:lnTo>
                    <a:pt x="13259" y="2597"/>
                  </a:lnTo>
                  <a:lnTo>
                    <a:pt x="13318" y="2618"/>
                  </a:lnTo>
                  <a:lnTo>
                    <a:pt x="13472" y="2645"/>
                  </a:lnTo>
                  <a:lnTo>
                    <a:pt x="13531" y="2680"/>
                  </a:lnTo>
                  <a:lnTo>
                    <a:pt x="13791" y="3039"/>
                  </a:lnTo>
                  <a:lnTo>
                    <a:pt x="13874" y="3101"/>
                  </a:lnTo>
                  <a:lnTo>
                    <a:pt x="13921" y="3129"/>
                  </a:lnTo>
                  <a:lnTo>
                    <a:pt x="13933" y="6610"/>
                  </a:lnTo>
                  <a:lnTo>
                    <a:pt x="13933" y="7715"/>
                  </a:lnTo>
                  <a:lnTo>
                    <a:pt x="13838" y="7701"/>
                  </a:lnTo>
                  <a:lnTo>
                    <a:pt x="13767" y="7728"/>
                  </a:lnTo>
                  <a:lnTo>
                    <a:pt x="13708" y="7728"/>
                  </a:lnTo>
                  <a:lnTo>
                    <a:pt x="13637" y="7742"/>
                  </a:lnTo>
                  <a:lnTo>
                    <a:pt x="13625" y="7763"/>
                  </a:lnTo>
                  <a:lnTo>
                    <a:pt x="13625" y="7784"/>
                  </a:lnTo>
                  <a:lnTo>
                    <a:pt x="13637" y="7804"/>
                  </a:lnTo>
                  <a:lnTo>
                    <a:pt x="13625" y="7825"/>
                  </a:lnTo>
                  <a:lnTo>
                    <a:pt x="13614" y="7839"/>
                  </a:lnTo>
                  <a:lnTo>
                    <a:pt x="13578" y="7832"/>
                  </a:lnTo>
                  <a:lnTo>
                    <a:pt x="13566" y="7811"/>
                  </a:lnTo>
                  <a:lnTo>
                    <a:pt x="13566" y="7784"/>
                  </a:lnTo>
                  <a:lnTo>
                    <a:pt x="13578" y="7742"/>
                  </a:lnTo>
                  <a:lnTo>
                    <a:pt x="13566" y="7722"/>
                  </a:lnTo>
                  <a:lnTo>
                    <a:pt x="13543" y="7722"/>
                  </a:lnTo>
                  <a:lnTo>
                    <a:pt x="13472" y="7749"/>
                  </a:lnTo>
                  <a:lnTo>
                    <a:pt x="13424" y="7791"/>
                  </a:lnTo>
                  <a:lnTo>
                    <a:pt x="13389" y="7804"/>
                  </a:lnTo>
                  <a:lnTo>
                    <a:pt x="13377" y="7791"/>
                  </a:lnTo>
                  <a:lnTo>
                    <a:pt x="13377" y="7763"/>
                  </a:lnTo>
                  <a:lnTo>
                    <a:pt x="13353" y="7735"/>
                  </a:lnTo>
                  <a:lnTo>
                    <a:pt x="13318" y="7735"/>
                  </a:lnTo>
                  <a:lnTo>
                    <a:pt x="13271" y="7763"/>
                  </a:lnTo>
                  <a:lnTo>
                    <a:pt x="13259" y="7791"/>
                  </a:lnTo>
                  <a:lnTo>
                    <a:pt x="13271" y="7818"/>
                  </a:lnTo>
                  <a:lnTo>
                    <a:pt x="13259" y="7832"/>
                  </a:lnTo>
                  <a:lnTo>
                    <a:pt x="13164" y="7804"/>
                  </a:lnTo>
                  <a:lnTo>
                    <a:pt x="13105" y="7804"/>
                  </a:lnTo>
                  <a:lnTo>
                    <a:pt x="13046" y="7825"/>
                  </a:lnTo>
                  <a:lnTo>
                    <a:pt x="12999" y="7873"/>
                  </a:lnTo>
                  <a:lnTo>
                    <a:pt x="12963" y="7880"/>
                  </a:lnTo>
                  <a:lnTo>
                    <a:pt x="12904" y="7873"/>
                  </a:lnTo>
                  <a:lnTo>
                    <a:pt x="12845" y="7860"/>
                  </a:lnTo>
                  <a:lnTo>
                    <a:pt x="12798" y="7839"/>
                  </a:lnTo>
                  <a:lnTo>
                    <a:pt x="12750" y="7832"/>
                  </a:lnTo>
                  <a:lnTo>
                    <a:pt x="12727" y="7832"/>
                  </a:lnTo>
                  <a:lnTo>
                    <a:pt x="12703" y="7853"/>
                  </a:lnTo>
                  <a:lnTo>
                    <a:pt x="12703" y="7880"/>
                  </a:lnTo>
                  <a:lnTo>
                    <a:pt x="12691" y="7901"/>
                  </a:lnTo>
                  <a:lnTo>
                    <a:pt x="12668" y="7908"/>
                  </a:lnTo>
                  <a:lnTo>
                    <a:pt x="12514" y="7832"/>
                  </a:lnTo>
                  <a:lnTo>
                    <a:pt x="12490" y="7811"/>
                  </a:lnTo>
                  <a:lnTo>
                    <a:pt x="12490" y="7791"/>
                  </a:lnTo>
                  <a:lnTo>
                    <a:pt x="12502" y="7770"/>
                  </a:lnTo>
                  <a:lnTo>
                    <a:pt x="12526" y="7742"/>
                  </a:lnTo>
                  <a:lnTo>
                    <a:pt x="12526" y="7722"/>
                  </a:lnTo>
                  <a:lnTo>
                    <a:pt x="12514" y="7708"/>
                  </a:lnTo>
                  <a:lnTo>
                    <a:pt x="12478" y="7708"/>
                  </a:lnTo>
                  <a:lnTo>
                    <a:pt x="12443" y="7728"/>
                  </a:lnTo>
                  <a:lnTo>
                    <a:pt x="12348" y="7791"/>
                  </a:lnTo>
                  <a:lnTo>
                    <a:pt x="12313" y="7791"/>
                  </a:lnTo>
                  <a:lnTo>
                    <a:pt x="12277" y="7763"/>
                  </a:lnTo>
                  <a:lnTo>
                    <a:pt x="12194" y="7763"/>
                  </a:lnTo>
                  <a:lnTo>
                    <a:pt x="12123" y="7770"/>
                  </a:lnTo>
                  <a:lnTo>
                    <a:pt x="11769" y="7901"/>
                  </a:lnTo>
                  <a:lnTo>
                    <a:pt x="11650" y="7839"/>
                  </a:lnTo>
                  <a:lnTo>
                    <a:pt x="11331" y="7763"/>
                  </a:lnTo>
                  <a:lnTo>
                    <a:pt x="11236" y="7728"/>
                  </a:lnTo>
                  <a:lnTo>
                    <a:pt x="11189" y="7701"/>
                  </a:lnTo>
                  <a:lnTo>
                    <a:pt x="11177" y="7673"/>
                  </a:lnTo>
                  <a:lnTo>
                    <a:pt x="11165" y="7646"/>
                  </a:lnTo>
                  <a:lnTo>
                    <a:pt x="11142" y="7618"/>
                  </a:lnTo>
                  <a:lnTo>
                    <a:pt x="10941" y="7549"/>
                  </a:lnTo>
                  <a:lnTo>
                    <a:pt x="10917" y="7507"/>
                  </a:lnTo>
                  <a:lnTo>
                    <a:pt x="10917" y="7452"/>
                  </a:lnTo>
                  <a:lnTo>
                    <a:pt x="10941" y="7411"/>
                  </a:lnTo>
                  <a:lnTo>
                    <a:pt x="10964" y="7376"/>
                  </a:lnTo>
                  <a:lnTo>
                    <a:pt x="10976" y="7349"/>
                  </a:lnTo>
                  <a:lnTo>
                    <a:pt x="10964" y="7342"/>
                  </a:lnTo>
                  <a:lnTo>
                    <a:pt x="10917" y="7328"/>
                  </a:lnTo>
                  <a:lnTo>
                    <a:pt x="10882" y="7321"/>
                  </a:lnTo>
                  <a:lnTo>
                    <a:pt x="10870" y="7300"/>
                  </a:lnTo>
                  <a:lnTo>
                    <a:pt x="10870" y="7280"/>
                  </a:lnTo>
                  <a:lnTo>
                    <a:pt x="10905" y="7259"/>
                  </a:lnTo>
                  <a:lnTo>
                    <a:pt x="10941" y="7252"/>
                  </a:lnTo>
                  <a:lnTo>
                    <a:pt x="11000" y="7252"/>
                  </a:lnTo>
                  <a:lnTo>
                    <a:pt x="11024" y="7245"/>
                  </a:lnTo>
                  <a:lnTo>
                    <a:pt x="11047" y="7231"/>
                  </a:lnTo>
                  <a:lnTo>
                    <a:pt x="11024" y="7217"/>
                  </a:lnTo>
                  <a:lnTo>
                    <a:pt x="11000" y="7204"/>
                  </a:lnTo>
                  <a:lnTo>
                    <a:pt x="10964" y="7190"/>
                  </a:lnTo>
                  <a:lnTo>
                    <a:pt x="10893" y="7121"/>
                  </a:lnTo>
                  <a:lnTo>
                    <a:pt x="10811" y="7065"/>
                  </a:lnTo>
                  <a:lnTo>
                    <a:pt x="10763" y="7038"/>
                  </a:lnTo>
                  <a:lnTo>
                    <a:pt x="10669" y="7010"/>
                  </a:lnTo>
                  <a:lnTo>
                    <a:pt x="10657" y="6989"/>
                  </a:lnTo>
                  <a:lnTo>
                    <a:pt x="10645" y="6983"/>
                  </a:lnTo>
                  <a:lnTo>
                    <a:pt x="10621" y="6983"/>
                  </a:lnTo>
                  <a:lnTo>
                    <a:pt x="10574" y="7010"/>
                  </a:lnTo>
                  <a:lnTo>
                    <a:pt x="10539" y="7017"/>
                  </a:lnTo>
                  <a:lnTo>
                    <a:pt x="10491" y="7003"/>
                  </a:lnTo>
                  <a:lnTo>
                    <a:pt x="10480" y="6976"/>
                  </a:lnTo>
                  <a:lnTo>
                    <a:pt x="10491" y="6948"/>
                  </a:lnTo>
                  <a:lnTo>
                    <a:pt x="10491" y="6920"/>
                  </a:lnTo>
                  <a:lnTo>
                    <a:pt x="10480" y="6907"/>
                  </a:lnTo>
                  <a:lnTo>
                    <a:pt x="10456" y="6913"/>
                  </a:lnTo>
                  <a:lnTo>
                    <a:pt x="10444" y="6927"/>
                  </a:lnTo>
                  <a:lnTo>
                    <a:pt x="10432" y="6948"/>
                  </a:lnTo>
                  <a:lnTo>
                    <a:pt x="10420" y="6969"/>
                  </a:lnTo>
                  <a:lnTo>
                    <a:pt x="10397" y="6976"/>
                  </a:lnTo>
                  <a:lnTo>
                    <a:pt x="10361" y="6962"/>
                  </a:lnTo>
                  <a:lnTo>
                    <a:pt x="10338" y="6934"/>
                  </a:lnTo>
                  <a:lnTo>
                    <a:pt x="10349" y="6907"/>
                  </a:lnTo>
                  <a:lnTo>
                    <a:pt x="10409" y="6844"/>
                  </a:lnTo>
                  <a:lnTo>
                    <a:pt x="10409" y="6803"/>
                  </a:lnTo>
                  <a:lnTo>
                    <a:pt x="10373" y="6789"/>
                  </a:lnTo>
                  <a:lnTo>
                    <a:pt x="10338" y="6782"/>
                  </a:lnTo>
                  <a:lnTo>
                    <a:pt x="10314" y="6782"/>
                  </a:lnTo>
                  <a:lnTo>
                    <a:pt x="10302" y="6768"/>
                  </a:lnTo>
                  <a:lnTo>
                    <a:pt x="10314" y="6755"/>
                  </a:lnTo>
                  <a:lnTo>
                    <a:pt x="10349" y="6727"/>
                  </a:lnTo>
                  <a:lnTo>
                    <a:pt x="10409" y="6699"/>
                  </a:lnTo>
                  <a:lnTo>
                    <a:pt x="10432" y="6672"/>
                  </a:lnTo>
                  <a:lnTo>
                    <a:pt x="10444" y="6644"/>
                  </a:lnTo>
                  <a:lnTo>
                    <a:pt x="10385" y="6610"/>
                  </a:lnTo>
                  <a:lnTo>
                    <a:pt x="10361" y="6582"/>
                  </a:lnTo>
                  <a:lnTo>
                    <a:pt x="10338" y="6554"/>
                  </a:lnTo>
                  <a:lnTo>
                    <a:pt x="10326" y="6541"/>
                  </a:lnTo>
                  <a:lnTo>
                    <a:pt x="10326" y="6485"/>
                  </a:lnTo>
                  <a:lnTo>
                    <a:pt x="10172" y="6492"/>
                  </a:lnTo>
                  <a:lnTo>
                    <a:pt x="10125" y="6471"/>
                  </a:lnTo>
                  <a:lnTo>
                    <a:pt x="10089" y="6375"/>
                  </a:lnTo>
                  <a:lnTo>
                    <a:pt x="10077" y="6333"/>
                  </a:lnTo>
                  <a:lnTo>
                    <a:pt x="10160" y="6271"/>
                  </a:lnTo>
                  <a:lnTo>
                    <a:pt x="10184" y="6244"/>
                  </a:lnTo>
                  <a:lnTo>
                    <a:pt x="10101" y="6237"/>
                  </a:lnTo>
                  <a:lnTo>
                    <a:pt x="9995" y="6230"/>
                  </a:lnTo>
                  <a:lnTo>
                    <a:pt x="9900" y="6237"/>
                  </a:lnTo>
                  <a:lnTo>
                    <a:pt x="9865" y="6250"/>
                  </a:lnTo>
                  <a:lnTo>
                    <a:pt x="9853" y="6264"/>
                  </a:lnTo>
                  <a:lnTo>
                    <a:pt x="9805" y="6278"/>
                  </a:lnTo>
                  <a:lnTo>
                    <a:pt x="9758" y="6285"/>
                  </a:lnTo>
                  <a:lnTo>
                    <a:pt x="9723" y="6292"/>
                  </a:lnTo>
                  <a:lnTo>
                    <a:pt x="9616" y="6202"/>
                  </a:lnTo>
                  <a:lnTo>
                    <a:pt x="9581" y="6174"/>
                  </a:lnTo>
                  <a:lnTo>
                    <a:pt x="9533" y="6161"/>
                  </a:lnTo>
                  <a:lnTo>
                    <a:pt x="9462" y="6154"/>
                  </a:lnTo>
                  <a:lnTo>
                    <a:pt x="9427" y="6161"/>
                  </a:lnTo>
                  <a:lnTo>
                    <a:pt x="9403" y="6188"/>
                  </a:lnTo>
                  <a:lnTo>
                    <a:pt x="9380" y="6209"/>
                  </a:lnTo>
                  <a:lnTo>
                    <a:pt x="9368" y="6223"/>
                  </a:lnTo>
                  <a:lnTo>
                    <a:pt x="9356" y="6230"/>
                  </a:lnTo>
                  <a:lnTo>
                    <a:pt x="9332" y="6216"/>
                  </a:lnTo>
                  <a:lnTo>
                    <a:pt x="9285" y="6168"/>
                  </a:lnTo>
                  <a:lnTo>
                    <a:pt x="9226" y="6168"/>
                  </a:lnTo>
                  <a:lnTo>
                    <a:pt x="8966" y="6168"/>
                  </a:lnTo>
                  <a:lnTo>
                    <a:pt x="8871" y="6161"/>
                  </a:lnTo>
                  <a:lnTo>
                    <a:pt x="8800" y="6147"/>
                  </a:lnTo>
                  <a:lnTo>
                    <a:pt x="8741" y="6147"/>
                  </a:lnTo>
                  <a:lnTo>
                    <a:pt x="8658" y="6181"/>
                  </a:lnTo>
                  <a:lnTo>
                    <a:pt x="8599" y="6216"/>
                  </a:lnTo>
                  <a:lnTo>
                    <a:pt x="8564" y="6230"/>
                  </a:lnTo>
                  <a:lnTo>
                    <a:pt x="8540" y="6209"/>
                  </a:lnTo>
                  <a:lnTo>
                    <a:pt x="8516" y="6092"/>
                  </a:lnTo>
                  <a:lnTo>
                    <a:pt x="8493" y="6071"/>
                  </a:lnTo>
                  <a:lnTo>
                    <a:pt x="8445" y="6071"/>
                  </a:lnTo>
                  <a:lnTo>
                    <a:pt x="8374" y="6036"/>
                  </a:lnTo>
                  <a:lnTo>
                    <a:pt x="8363" y="5947"/>
                  </a:lnTo>
                  <a:lnTo>
                    <a:pt x="8374" y="5926"/>
                  </a:lnTo>
                  <a:lnTo>
                    <a:pt x="8398" y="5905"/>
                  </a:lnTo>
                  <a:lnTo>
                    <a:pt x="8386" y="5884"/>
                  </a:lnTo>
                  <a:lnTo>
                    <a:pt x="8351" y="5871"/>
                  </a:lnTo>
                  <a:lnTo>
                    <a:pt x="8280" y="5871"/>
                  </a:lnTo>
                  <a:lnTo>
                    <a:pt x="8221" y="5871"/>
                  </a:lnTo>
                  <a:lnTo>
                    <a:pt x="8126" y="5871"/>
                  </a:lnTo>
                  <a:lnTo>
                    <a:pt x="8043" y="5864"/>
                  </a:lnTo>
                  <a:lnTo>
                    <a:pt x="7925" y="5829"/>
                  </a:lnTo>
                  <a:lnTo>
                    <a:pt x="7854" y="5822"/>
                  </a:lnTo>
                  <a:lnTo>
                    <a:pt x="7795" y="5829"/>
                  </a:lnTo>
                  <a:lnTo>
                    <a:pt x="7759" y="5850"/>
                  </a:lnTo>
                  <a:lnTo>
                    <a:pt x="7724" y="5878"/>
                  </a:lnTo>
                  <a:lnTo>
                    <a:pt x="7688" y="5884"/>
                  </a:lnTo>
                  <a:lnTo>
                    <a:pt x="7653" y="5878"/>
                  </a:lnTo>
                  <a:lnTo>
                    <a:pt x="7594" y="5864"/>
                  </a:lnTo>
                  <a:lnTo>
                    <a:pt x="7511" y="5857"/>
                  </a:lnTo>
                  <a:lnTo>
                    <a:pt x="7369" y="5822"/>
                  </a:lnTo>
                  <a:lnTo>
                    <a:pt x="7286" y="5829"/>
                  </a:lnTo>
                  <a:lnTo>
                    <a:pt x="7227" y="5857"/>
                  </a:lnTo>
                  <a:lnTo>
                    <a:pt x="7192" y="5857"/>
                  </a:lnTo>
                  <a:lnTo>
                    <a:pt x="7192" y="5822"/>
                  </a:lnTo>
                  <a:lnTo>
                    <a:pt x="7156" y="5795"/>
                  </a:lnTo>
                  <a:lnTo>
                    <a:pt x="7109" y="5788"/>
                  </a:lnTo>
                  <a:lnTo>
                    <a:pt x="7062" y="5802"/>
                  </a:lnTo>
                  <a:lnTo>
                    <a:pt x="7026" y="5836"/>
                  </a:lnTo>
                  <a:lnTo>
                    <a:pt x="7002" y="5850"/>
                  </a:lnTo>
                  <a:lnTo>
                    <a:pt x="6955" y="5850"/>
                  </a:lnTo>
                  <a:lnTo>
                    <a:pt x="6920" y="5850"/>
                  </a:lnTo>
                  <a:lnTo>
                    <a:pt x="6884" y="5857"/>
                  </a:lnTo>
                  <a:lnTo>
                    <a:pt x="6837" y="5884"/>
                  </a:lnTo>
                  <a:lnTo>
                    <a:pt x="6778" y="5898"/>
                  </a:lnTo>
                  <a:lnTo>
                    <a:pt x="6754" y="5912"/>
                  </a:lnTo>
                  <a:lnTo>
                    <a:pt x="6754" y="5926"/>
                  </a:lnTo>
                  <a:lnTo>
                    <a:pt x="6754" y="5953"/>
                  </a:lnTo>
                  <a:lnTo>
                    <a:pt x="6742" y="5960"/>
                  </a:lnTo>
                  <a:lnTo>
                    <a:pt x="6719" y="5960"/>
                  </a:lnTo>
                  <a:lnTo>
                    <a:pt x="6624" y="5919"/>
                  </a:lnTo>
                  <a:lnTo>
                    <a:pt x="6577" y="5912"/>
                  </a:lnTo>
                  <a:lnTo>
                    <a:pt x="6541" y="5919"/>
                  </a:lnTo>
                  <a:lnTo>
                    <a:pt x="6506" y="5933"/>
                  </a:lnTo>
                  <a:lnTo>
                    <a:pt x="6470" y="5953"/>
                  </a:lnTo>
                  <a:lnTo>
                    <a:pt x="6447" y="5953"/>
                  </a:lnTo>
                  <a:lnTo>
                    <a:pt x="6458" y="6016"/>
                  </a:lnTo>
                  <a:lnTo>
                    <a:pt x="6435" y="6023"/>
                  </a:lnTo>
                  <a:lnTo>
                    <a:pt x="6423" y="6043"/>
                  </a:lnTo>
                  <a:lnTo>
                    <a:pt x="6387" y="6057"/>
                  </a:lnTo>
                  <a:lnTo>
                    <a:pt x="6328" y="6043"/>
                  </a:lnTo>
                  <a:lnTo>
                    <a:pt x="6293" y="6029"/>
                  </a:lnTo>
                  <a:lnTo>
                    <a:pt x="6245" y="5974"/>
                  </a:lnTo>
                  <a:lnTo>
                    <a:pt x="6198" y="5953"/>
                  </a:lnTo>
                  <a:lnTo>
                    <a:pt x="6151" y="5967"/>
                  </a:lnTo>
                  <a:lnTo>
                    <a:pt x="5903" y="5988"/>
                  </a:lnTo>
                  <a:lnTo>
                    <a:pt x="5855" y="5967"/>
                  </a:lnTo>
                  <a:lnTo>
                    <a:pt x="5855" y="5878"/>
                  </a:lnTo>
                  <a:lnTo>
                    <a:pt x="5832" y="5843"/>
                  </a:lnTo>
                  <a:lnTo>
                    <a:pt x="5808" y="5836"/>
                  </a:lnTo>
                  <a:lnTo>
                    <a:pt x="5784" y="5836"/>
                  </a:lnTo>
                  <a:lnTo>
                    <a:pt x="5761" y="5836"/>
                  </a:lnTo>
                  <a:lnTo>
                    <a:pt x="5737" y="5843"/>
                  </a:lnTo>
                  <a:lnTo>
                    <a:pt x="5725" y="5850"/>
                  </a:lnTo>
                  <a:lnTo>
                    <a:pt x="5725" y="5864"/>
                  </a:lnTo>
                  <a:lnTo>
                    <a:pt x="5725" y="5871"/>
                  </a:lnTo>
                  <a:lnTo>
                    <a:pt x="5701" y="5878"/>
                  </a:lnTo>
                  <a:lnTo>
                    <a:pt x="5690" y="5878"/>
                  </a:lnTo>
                  <a:lnTo>
                    <a:pt x="5642" y="5878"/>
                  </a:lnTo>
                  <a:lnTo>
                    <a:pt x="5512" y="5836"/>
                  </a:lnTo>
                  <a:lnTo>
                    <a:pt x="5465" y="5829"/>
                  </a:lnTo>
                  <a:lnTo>
                    <a:pt x="5429" y="5850"/>
                  </a:lnTo>
                  <a:lnTo>
                    <a:pt x="5382" y="5878"/>
                  </a:lnTo>
                  <a:lnTo>
                    <a:pt x="5299" y="5878"/>
                  </a:lnTo>
                  <a:lnTo>
                    <a:pt x="5299" y="5836"/>
                  </a:lnTo>
                  <a:lnTo>
                    <a:pt x="5323" y="5795"/>
                  </a:lnTo>
                  <a:lnTo>
                    <a:pt x="5276" y="5767"/>
                  </a:lnTo>
                  <a:lnTo>
                    <a:pt x="5228" y="5774"/>
                  </a:lnTo>
                  <a:lnTo>
                    <a:pt x="5157" y="5781"/>
                  </a:lnTo>
                  <a:lnTo>
                    <a:pt x="5110" y="5781"/>
                  </a:lnTo>
                  <a:lnTo>
                    <a:pt x="5063" y="5774"/>
                  </a:lnTo>
                  <a:lnTo>
                    <a:pt x="5051" y="5746"/>
                  </a:lnTo>
                  <a:lnTo>
                    <a:pt x="5051" y="5719"/>
                  </a:lnTo>
                  <a:lnTo>
                    <a:pt x="5051" y="5691"/>
                  </a:lnTo>
                  <a:lnTo>
                    <a:pt x="5015" y="5684"/>
                  </a:lnTo>
                  <a:lnTo>
                    <a:pt x="4933" y="5677"/>
                  </a:lnTo>
                  <a:lnTo>
                    <a:pt x="4850" y="5636"/>
                  </a:lnTo>
                  <a:lnTo>
                    <a:pt x="4803" y="5643"/>
                  </a:lnTo>
                  <a:lnTo>
                    <a:pt x="4743" y="5663"/>
                  </a:lnTo>
                  <a:lnTo>
                    <a:pt x="4684" y="5670"/>
                  </a:lnTo>
                  <a:lnTo>
                    <a:pt x="4566" y="5663"/>
                  </a:lnTo>
                  <a:lnTo>
                    <a:pt x="4507" y="5650"/>
                  </a:lnTo>
                  <a:lnTo>
                    <a:pt x="4471" y="5629"/>
                  </a:lnTo>
                  <a:lnTo>
                    <a:pt x="4436" y="5615"/>
                  </a:lnTo>
                  <a:lnTo>
                    <a:pt x="4389" y="5615"/>
                  </a:lnTo>
                  <a:lnTo>
                    <a:pt x="4353" y="5629"/>
                  </a:lnTo>
                  <a:lnTo>
                    <a:pt x="4306" y="5643"/>
                  </a:lnTo>
                  <a:lnTo>
                    <a:pt x="4282" y="5629"/>
                  </a:lnTo>
                  <a:lnTo>
                    <a:pt x="4259" y="5594"/>
                  </a:lnTo>
                  <a:lnTo>
                    <a:pt x="4211" y="5560"/>
                  </a:lnTo>
                  <a:lnTo>
                    <a:pt x="4152" y="5532"/>
                  </a:lnTo>
                  <a:lnTo>
                    <a:pt x="4093" y="5525"/>
                  </a:lnTo>
                  <a:lnTo>
                    <a:pt x="4058" y="5518"/>
                  </a:lnTo>
                  <a:lnTo>
                    <a:pt x="4034" y="5518"/>
                  </a:lnTo>
                  <a:lnTo>
                    <a:pt x="4010" y="5491"/>
                  </a:lnTo>
                  <a:lnTo>
                    <a:pt x="3975" y="5477"/>
                  </a:lnTo>
                  <a:lnTo>
                    <a:pt x="3927" y="5463"/>
                  </a:lnTo>
                  <a:lnTo>
                    <a:pt x="3904" y="5470"/>
                  </a:lnTo>
                  <a:lnTo>
                    <a:pt x="3939" y="5436"/>
                  </a:lnTo>
                  <a:lnTo>
                    <a:pt x="3951" y="5408"/>
                  </a:lnTo>
                  <a:lnTo>
                    <a:pt x="3927" y="5380"/>
                  </a:lnTo>
                  <a:lnTo>
                    <a:pt x="3845" y="5373"/>
                  </a:lnTo>
                  <a:lnTo>
                    <a:pt x="3679" y="5366"/>
                  </a:lnTo>
                  <a:lnTo>
                    <a:pt x="3644" y="5353"/>
                  </a:lnTo>
                  <a:lnTo>
                    <a:pt x="3632" y="5318"/>
                  </a:lnTo>
                  <a:lnTo>
                    <a:pt x="3608" y="5284"/>
                  </a:lnTo>
                  <a:lnTo>
                    <a:pt x="3561" y="5256"/>
                  </a:lnTo>
                  <a:lnTo>
                    <a:pt x="3584" y="5228"/>
                  </a:lnTo>
                  <a:lnTo>
                    <a:pt x="3632" y="5194"/>
                  </a:lnTo>
                  <a:lnTo>
                    <a:pt x="3632" y="5159"/>
                  </a:lnTo>
                  <a:lnTo>
                    <a:pt x="3584" y="5139"/>
                  </a:lnTo>
                  <a:lnTo>
                    <a:pt x="3502" y="5139"/>
                  </a:lnTo>
                  <a:lnTo>
                    <a:pt x="3336" y="5159"/>
                  </a:lnTo>
                  <a:lnTo>
                    <a:pt x="3241" y="5180"/>
                  </a:lnTo>
                  <a:lnTo>
                    <a:pt x="3218" y="5228"/>
                  </a:lnTo>
                  <a:lnTo>
                    <a:pt x="3218" y="5277"/>
                  </a:lnTo>
                  <a:lnTo>
                    <a:pt x="3182" y="5311"/>
                  </a:lnTo>
                  <a:lnTo>
                    <a:pt x="3029" y="5263"/>
                  </a:lnTo>
                  <a:lnTo>
                    <a:pt x="2946" y="5242"/>
                  </a:lnTo>
                  <a:lnTo>
                    <a:pt x="2898" y="5270"/>
                  </a:lnTo>
                  <a:lnTo>
                    <a:pt x="2910" y="5297"/>
                  </a:lnTo>
                  <a:lnTo>
                    <a:pt x="2934" y="5318"/>
                  </a:lnTo>
                  <a:lnTo>
                    <a:pt x="2946" y="5339"/>
                  </a:lnTo>
                  <a:lnTo>
                    <a:pt x="2922" y="5360"/>
                  </a:lnTo>
                  <a:lnTo>
                    <a:pt x="2875" y="5360"/>
                  </a:lnTo>
                  <a:lnTo>
                    <a:pt x="2816" y="5346"/>
                  </a:lnTo>
                  <a:lnTo>
                    <a:pt x="2733" y="5284"/>
                  </a:lnTo>
                  <a:lnTo>
                    <a:pt x="2697" y="5263"/>
                  </a:lnTo>
                  <a:lnTo>
                    <a:pt x="2662" y="5208"/>
                  </a:lnTo>
                  <a:lnTo>
                    <a:pt x="2626" y="5180"/>
                  </a:lnTo>
                  <a:lnTo>
                    <a:pt x="2579" y="5173"/>
                  </a:lnTo>
                  <a:lnTo>
                    <a:pt x="2544" y="5194"/>
                  </a:lnTo>
                  <a:lnTo>
                    <a:pt x="2485" y="5249"/>
                  </a:lnTo>
                  <a:lnTo>
                    <a:pt x="2414" y="5284"/>
                  </a:lnTo>
                  <a:lnTo>
                    <a:pt x="2354" y="5270"/>
                  </a:lnTo>
                  <a:lnTo>
                    <a:pt x="2272" y="5187"/>
                  </a:lnTo>
                  <a:lnTo>
                    <a:pt x="2260" y="5221"/>
                  </a:lnTo>
                  <a:lnTo>
                    <a:pt x="2248" y="5297"/>
                  </a:lnTo>
                  <a:lnTo>
                    <a:pt x="2224" y="5325"/>
                  </a:lnTo>
                  <a:lnTo>
                    <a:pt x="2177" y="5332"/>
                  </a:lnTo>
                  <a:lnTo>
                    <a:pt x="2130" y="5311"/>
                  </a:lnTo>
                  <a:lnTo>
                    <a:pt x="2035" y="5277"/>
                  </a:lnTo>
                  <a:lnTo>
                    <a:pt x="1893" y="5325"/>
                  </a:lnTo>
                  <a:lnTo>
                    <a:pt x="1751" y="5360"/>
                  </a:lnTo>
                  <a:lnTo>
                    <a:pt x="1609" y="5353"/>
                  </a:lnTo>
                  <a:lnTo>
                    <a:pt x="1444" y="5284"/>
                  </a:lnTo>
                  <a:lnTo>
                    <a:pt x="1266" y="5139"/>
                  </a:lnTo>
                  <a:lnTo>
                    <a:pt x="1207" y="5111"/>
                  </a:lnTo>
                  <a:lnTo>
                    <a:pt x="1148" y="5097"/>
                  </a:lnTo>
                  <a:lnTo>
                    <a:pt x="1136" y="5097"/>
                  </a:lnTo>
                  <a:lnTo>
                    <a:pt x="1124" y="5056"/>
                  </a:lnTo>
                  <a:lnTo>
                    <a:pt x="1160" y="5014"/>
                  </a:lnTo>
                  <a:lnTo>
                    <a:pt x="1195" y="4994"/>
                  </a:lnTo>
                  <a:lnTo>
                    <a:pt x="1231" y="4918"/>
                  </a:lnTo>
                  <a:lnTo>
                    <a:pt x="1302" y="4876"/>
                  </a:lnTo>
                  <a:lnTo>
                    <a:pt x="1373" y="4842"/>
                  </a:lnTo>
                  <a:lnTo>
                    <a:pt x="1408" y="4793"/>
                  </a:lnTo>
                  <a:lnTo>
                    <a:pt x="1420" y="4724"/>
                  </a:lnTo>
                  <a:lnTo>
                    <a:pt x="1456" y="4655"/>
                  </a:lnTo>
                  <a:lnTo>
                    <a:pt x="1479" y="4586"/>
                  </a:lnTo>
                  <a:lnTo>
                    <a:pt x="1456" y="4496"/>
                  </a:lnTo>
                  <a:lnTo>
                    <a:pt x="1385" y="4427"/>
                  </a:lnTo>
                  <a:lnTo>
                    <a:pt x="1385" y="4400"/>
                  </a:lnTo>
                  <a:lnTo>
                    <a:pt x="1396" y="4372"/>
                  </a:lnTo>
                  <a:lnTo>
                    <a:pt x="1444" y="4324"/>
                  </a:lnTo>
                  <a:lnTo>
                    <a:pt x="1456" y="4289"/>
                  </a:lnTo>
                  <a:lnTo>
                    <a:pt x="1456" y="4275"/>
                  </a:lnTo>
                  <a:lnTo>
                    <a:pt x="1432" y="4241"/>
                  </a:lnTo>
                  <a:lnTo>
                    <a:pt x="1432" y="4227"/>
                  </a:lnTo>
                  <a:lnTo>
                    <a:pt x="1444" y="4213"/>
                  </a:lnTo>
                  <a:lnTo>
                    <a:pt x="1491" y="4199"/>
                  </a:lnTo>
                  <a:lnTo>
                    <a:pt x="1515" y="4192"/>
                  </a:lnTo>
                  <a:lnTo>
                    <a:pt x="1538" y="4116"/>
                  </a:lnTo>
                  <a:lnTo>
                    <a:pt x="1574" y="4082"/>
                  </a:lnTo>
                  <a:lnTo>
                    <a:pt x="1645" y="4054"/>
                  </a:lnTo>
                  <a:lnTo>
                    <a:pt x="1645" y="4068"/>
                  </a:lnTo>
                  <a:lnTo>
                    <a:pt x="1680" y="4054"/>
                  </a:lnTo>
                  <a:lnTo>
                    <a:pt x="1704" y="4040"/>
                  </a:lnTo>
                  <a:lnTo>
                    <a:pt x="1728" y="4020"/>
                  </a:lnTo>
                  <a:lnTo>
                    <a:pt x="1739" y="3992"/>
                  </a:lnTo>
                  <a:lnTo>
                    <a:pt x="1739" y="3958"/>
                  </a:lnTo>
                  <a:lnTo>
                    <a:pt x="1716" y="3944"/>
                  </a:lnTo>
                  <a:lnTo>
                    <a:pt x="1692" y="3937"/>
                  </a:lnTo>
                  <a:lnTo>
                    <a:pt x="1668" y="3916"/>
                  </a:lnTo>
                  <a:lnTo>
                    <a:pt x="1668" y="3895"/>
                  </a:lnTo>
                  <a:lnTo>
                    <a:pt x="1668" y="3826"/>
                  </a:lnTo>
                  <a:lnTo>
                    <a:pt x="1645" y="3764"/>
                  </a:lnTo>
                  <a:lnTo>
                    <a:pt x="1633" y="3640"/>
                  </a:lnTo>
                  <a:lnTo>
                    <a:pt x="1609" y="3592"/>
                  </a:lnTo>
                  <a:lnTo>
                    <a:pt x="1574" y="3557"/>
                  </a:lnTo>
                  <a:lnTo>
                    <a:pt x="1550" y="3522"/>
                  </a:lnTo>
                  <a:lnTo>
                    <a:pt x="1538" y="3419"/>
                  </a:lnTo>
                  <a:lnTo>
                    <a:pt x="1515" y="3377"/>
                  </a:lnTo>
                  <a:lnTo>
                    <a:pt x="1527" y="3357"/>
                  </a:lnTo>
                  <a:lnTo>
                    <a:pt x="1527" y="3343"/>
                  </a:lnTo>
                  <a:lnTo>
                    <a:pt x="1515" y="3329"/>
                  </a:lnTo>
                  <a:lnTo>
                    <a:pt x="1515" y="3301"/>
                  </a:lnTo>
                  <a:lnTo>
                    <a:pt x="1515" y="3288"/>
                  </a:lnTo>
                  <a:lnTo>
                    <a:pt x="1550" y="3246"/>
                  </a:lnTo>
                  <a:lnTo>
                    <a:pt x="1562" y="3232"/>
                  </a:lnTo>
                  <a:lnTo>
                    <a:pt x="1562" y="3184"/>
                  </a:lnTo>
                  <a:lnTo>
                    <a:pt x="1538" y="3094"/>
                  </a:lnTo>
                  <a:lnTo>
                    <a:pt x="1479" y="3004"/>
                  </a:lnTo>
                  <a:lnTo>
                    <a:pt x="1479" y="2963"/>
                  </a:lnTo>
                  <a:lnTo>
                    <a:pt x="1479" y="2866"/>
                  </a:lnTo>
                  <a:lnTo>
                    <a:pt x="1479" y="2853"/>
                  </a:lnTo>
                  <a:lnTo>
                    <a:pt x="1456" y="2846"/>
                  </a:lnTo>
                  <a:lnTo>
                    <a:pt x="1444" y="2825"/>
                  </a:lnTo>
                  <a:lnTo>
                    <a:pt x="1432" y="2804"/>
                  </a:lnTo>
                  <a:lnTo>
                    <a:pt x="1444" y="2790"/>
                  </a:lnTo>
                  <a:lnTo>
                    <a:pt x="1515" y="2742"/>
                  </a:lnTo>
                  <a:lnTo>
                    <a:pt x="1538" y="2721"/>
                  </a:lnTo>
                  <a:lnTo>
                    <a:pt x="1550" y="2701"/>
                  </a:lnTo>
                  <a:lnTo>
                    <a:pt x="1562" y="2673"/>
                  </a:lnTo>
                  <a:lnTo>
                    <a:pt x="1562" y="2652"/>
                  </a:lnTo>
                  <a:lnTo>
                    <a:pt x="1562" y="2625"/>
                  </a:lnTo>
                  <a:lnTo>
                    <a:pt x="1550" y="2597"/>
                  </a:lnTo>
                  <a:lnTo>
                    <a:pt x="1515" y="2549"/>
                  </a:lnTo>
                  <a:lnTo>
                    <a:pt x="1515" y="2528"/>
                  </a:lnTo>
                  <a:lnTo>
                    <a:pt x="1515" y="2473"/>
                  </a:lnTo>
                  <a:lnTo>
                    <a:pt x="1527" y="2438"/>
                  </a:lnTo>
                  <a:lnTo>
                    <a:pt x="1550" y="2404"/>
                  </a:lnTo>
                  <a:lnTo>
                    <a:pt x="1586" y="2362"/>
                  </a:lnTo>
                  <a:lnTo>
                    <a:pt x="1621" y="2279"/>
                  </a:lnTo>
                  <a:lnTo>
                    <a:pt x="1586" y="2183"/>
                  </a:lnTo>
                  <a:lnTo>
                    <a:pt x="1491" y="2100"/>
                  </a:lnTo>
                  <a:lnTo>
                    <a:pt x="1349" y="2031"/>
                  </a:lnTo>
                  <a:lnTo>
                    <a:pt x="1337" y="2024"/>
                  </a:lnTo>
                  <a:lnTo>
                    <a:pt x="1290" y="2031"/>
                  </a:lnTo>
                  <a:lnTo>
                    <a:pt x="1278" y="2031"/>
                  </a:lnTo>
                  <a:lnTo>
                    <a:pt x="1255" y="2017"/>
                  </a:lnTo>
                  <a:lnTo>
                    <a:pt x="1219" y="1989"/>
                  </a:lnTo>
                  <a:lnTo>
                    <a:pt x="1195" y="1982"/>
                  </a:lnTo>
                  <a:lnTo>
                    <a:pt x="1089" y="1955"/>
                  </a:lnTo>
                  <a:lnTo>
                    <a:pt x="1053" y="1941"/>
                  </a:lnTo>
                  <a:lnTo>
                    <a:pt x="983" y="1899"/>
                  </a:lnTo>
                  <a:lnTo>
                    <a:pt x="935" y="1879"/>
                  </a:lnTo>
                  <a:lnTo>
                    <a:pt x="900" y="1872"/>
                  </a:lnTo>
                  <a:lnTo>
                    <a:pt x="876" y="1865"/>
                  </a:lnTo>
                  <a:lnTo>
                    <a:pt x="829" y="1782"/>
                  </a:lnTo>
                  <a:lnTo>
                    <a:pt x="805" y="1761"/>
                  </a:lnTo>
                  <a:lnTo>
                    <a:pt x="781" y="1748"/>
                  </a:lnTo>
                  <a:lnTo>
                    <a:pt x="758" y="1734"/>
                  </a:lnTo>
                  <a:lnTo>
                    <a:pt x="746" y="1706"/>
                  </a:lnTo>
                  <a:lnTo>
                    <a:pt x="758" y="1692"/>
                  </a:lnTo>
                  <a:lnTo>
                    <a:pt x="817" y="1665"/>
                  </a:lnTo>
                  <a:lnTo>
                    <a:pt x="829" y="1651"/>
                  </a:lnTo>
                  <a:lnTo>
                    <a:pt x="841" y="1609"/>
                  </a:lnTo>
                  <a:lnTo>
                    <a:pt x="876" y="1478"/>
                  </a:lnTo>
                  <a:lnTo>
                    <a:pt x="888" y="1375"/>
                  </a:lnTo>
                  <a:lnTo>
                    <a:pt x="852" y="1278"/>
                  </a:lnTo>
                  <a:lnTo>
                    <a:pt x="793" y="1188"/>
                  </a:lnTo>
                  <a:lnTo>
                    <a:pt x="699" y="1105"/>
                  </a:lnTo>
                  <a:lnTo>
                    <a:pt x="474" y="981"/>
                  </a:lnTo>
                  <a:lnTo>
                    <a:pt x="438" y="946"/>
                  </a:lnTo>
                  <a:lnTo>
                    <a:pt x="261" y="829"/>
                  </a:lnTo>
                  <a:lnTo>
                    <a:pt x="202" y="808"/>
                  </a:lnTo>
                  <a:lnTo>
                    <a:pt x="60" y="774"/>
                  </a:lnTo>
                  <a:lnTo>
                    <a:pt x="13" y="753"/>
                  </a:lnTo>
                  <a:lnTo>
                    <a:pt x="1" y="712"/>
                  </a:lnTo>
                  <a:lnTo>
                    <a:pt x="13" y="663"/>
                  </a:lnTo>
                  <a:close/>
                </a:path>
              </a:pathLst>
            </a:custGeom>
            <a:grpFill/>
            <a:ln w="9525" cap="rnd"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League Spartan"/>
                <a:ea typeface="+mn-ea"/>
                <a:cs typeface="+mn-cs"/>
              </a:endParaRPr>
            </a:p>
          </p:txBody>
        </p:sp>
        <p:sp>
          <p:nvSpPr>
            <p:cNvPr id="12" name="Google Shape;1700;p44">
              <a:extLst>
                <a:ext uri="{FF2B5EF4-FFF2-40B4-BE49-F238E27FC236}">
                  <a16:creationId xmlns:a16="http://schemas.microsoft.com/office/drawing/2014/main" id="{3C092B91-3BA3-8957-360B-597A88025FE3}"/>
                </a:ext>
              </a:extLst>
            </p:cNvPr>
            <p:cNvSpPr/>
            <p:nvPr/>
          </p:nvSpPr>
          <p:spPr>
            <a:xfrm flipH="1">
              <a:off x="4783676" y="3383022"/>
              <a:ext cx="674705" cy="710401"/>
            </a:xfrm>
            <a:custGeom>
              <a:avLst/>
              <a:gdLst/>
              <a:ahLst/>
              <a:cxnLst/>
              <a:rect l="l" t="t" r="r" b="b"/>
              <a:pathLst>
                <a:path w="11083" h="7453" extrusionOk="0">
                  <a:moveTo>
                    <a:pt x="24" y="3198"/>
                  </a:moveTo>
                  <a:lnTo>
                    <a:pt x="60" y="3150"/>
                  </a:lnTo>
                  <a:lnTo>
                    <a:pt x="84" y="3129"/>
                  </a:lnTo>
                  <a:lnTo>
                    <a:pt x="166" y="3108"/>
                  </a:lnTo>
                  <a:lnTo>
                    <a:pt x="202" y="3094"/>
                  </a:lnTo>
                  <a:lnTo>
                    <a:pt x="214" y="3060"/>
                  </a:lnTo>
                  <a:lnTo>
                    <a:pt x="190" y="3039"/>
                  </a:lnTo>
                  <a:lnTo>
                    <a:pt x="143" y="3025"/>
                  </a:lnTo>
                  <a:lnTo>
                    <a:pt x="119" y="3005"/>
                  </a:lnTo>
                  <a:lnTo>
                    <a:pt x="119" y="2949"/>
                  </a:lnTo>
                  <a:lnTo>
                    <a:pt x="155" y="2853"/>
                  </a:lnTo>
                  <a:lnTo>
                    <a:pt x="155" y="2804"/>
                  </a:lnTo>
                  <a:lnTo>
                    <a:pt x="131" y="2797"/>
                  </a:lnTo>
                  <a:lnTo>
                    <a:pt x="95" y="2791"/>
                  </a:lnTo>
                  <a:lnTo>
                    <a:pt x="60" y="2784"/>
                  </a:lnTo>
                  <a:lnTo>
                    <a:pt x="60" y="2749"/>
                  </a:lnTo>
                  <a:lnTo>
                    <a:pt x="84" y="2735"/>
                  </a:lnTo>
                  <a:lnTo>
                    <a:pt x="131" y="2715"/>
                  </a:lnTo>
                  <a:lnTo>
                    <a:pt x="226" y="2701"/>
                  </a:lnTo>
                  <a:lnTo>
                    <a:pt x="285" y="2666"/>
                  </a:lnTo>
                  <a:lnTo>
                    <a:pt x="261" y="2583"/>
                  </a:lnTo>
                  <a:lnTo>
                    <a:pt x="344" y="2556"/>
                  </a:lnTo>
                  <a:lnTo>
                    <a:pt x="356" y="2528"/>
                  </a:lnTo>
                  <a:lnTo>
                    <a:pt x="356" y="2500"/>
                  </a:lnTo>
                  <a:lnTo>
                    <a:pt x="367" y="2480"/>
                  </a:lnTo>
                  <a:lnTo>
                    <a:pt x="403" y="2466"/>
                  </a:lnTo>
                  <a:lnTo>
                    <a:pt x="462" y="2438"/>
                  </a:lnTo>
                  <a:lnTo>
                    <a:pt x="533" y="2397"/>
                  </a:lnTo>
                  <a:lnTo>
                    <a:pt x="580" y="2369"/>
                  </a:lnTo>
                  <a:lnTo>
                    <a:pt x="770" y="2314"/>
                  </a:lnTo>
                  <a:lnTo>
                    <a:pt x="841" y="2307"/>
                  </a:lnTo>
                  <a:lnTo>
                    <a:pt x="900" y="2314"/>
                  </a:lnTo>
                  <a:lnTo>
                    <a:pt x="1077" y="2390"/>
                  </a:lnTo>
                  <a:lnTo>
                    <a:pt x="1113" y="2390"/>
                  </a:lnTo>
                  <a:lnTo>
                    <a:pt x="1184" y="2362"/>
                  </a:lnTo>
                  <a:lnTo>
                    <a:pt x="1207" y="2355"/>
                  </a:lnTo>
                  <a:lnTo>
                    <a:pt x="1219" y="2342"/>
                  </a:lnTo>
                  <a:lnTo>
                    <a:pt x="1231" y="2335"/>
                  </a:lnTo>
                  <a:lnTo>
                    <a:pt x="1266" y="2328"/>
                  </a:lnTo>
                  <a:lnTo>
                    <a:pt x="1302" y="2321"/>
                  </a:lnTo>
                  <a:lnTo>
                    <a:pt x="1432" y="2335"/>
                  </a:lnTo>
                  <a:lnTo>
                    <a:pt x="1550" y="2335"/>
                  </a:lnTo>
                  <a:lnTo>
                    <a:pt x="1597" y="2328"/>
                  </a:lnTo>
                  <a:lnTo>
                    <a:pt x="1763" y="2293"/>
                  </a:lnTo>
                  <a:lnTo>
                    <a:pt x="1846" y="2293"/>
                  </a:lnTo>
                  <a:lnTo>
                    <a:pt x="2212" y="2328"/>
                  </a:lnTo>
                  <a:lnTo>
                    <a:pt x="2260" y="2321"/>
                  </a:lnTo>
                  <a:lnTo>
                    <a:pt x="2260" y="2273"/>
                  </a:lnTo>
                  <a:lnTo>
                    <a:pt x="2295" y="2259"/>
                  </a:lnTo>
                  <a:lnTo>
                    <a:pt x="2343" y="2252"/>
                  </a:lnTo>
                  <a:lnTo>
                    <a:pt x="2390" y="2252"/>
                  </a:lnTo>
                  <a:lnTo>
                    <a:pt x="2484" y="2266"/>
                  </a:lnTo>
                  <a:lnTo>
                    <a:pt x="2650" y="2328"/>
                  </a:lnTo>
                  <a:lnTo>
                    <a:pt x="2733" y="2328"/>
                  </a:lnTo>
                  <a:lnTo>
                    <a:pt x="2733" y="2190"/>
                  </a:lnTo>
                  <a:lnTo>
                    <a:pt x="2733" y="2038"/>
                  </a:lnTo>
                  <a:lnTo>
                    <a:pt x="2733" y="1886"/>
                  </a:lnTo>
                  <a:lnTo>
                    <a:pt x="2733" y="1734"/>
                  </a:lnTo>
                  <a:lnTo>
                    <a:pt x="2733" y="1575"/>
                  </a:lnTo>
                  <a:lnTo>
                    <a:pt x="2733" y="1423"/>
                  </a:lnTo>
                  <a:lnTo>
                    <a:pt x="2721" y="1271"/>
                  </a:lnTo>
                  <a:lnTo>
                    <a:pt x="2721" y="1119"/>
                  </a:lnTo>
                  <a:lnTo>
                    <a:pt x="2721" y="967"/>
                  </a:lnTo>
                  <a:lnTo>
                    <a:pt x="2756" y="877"/>
                  </a:lnTo>
                  <a:lnTo>
                    <a:pt x="2697" y="877"/>
                  </a:lnTo>
                  <a:lnTo>
                    <a:pt x="2697" y="877"/>
                  </a:lnTo>
                  <a:lnTo>
                    <a:pt x="2709" y="871"/>
                  </a:lnTo>
                  <a:lnTo>
                    <a:pt x="2827" y="836"/>
                  </a:lnTo>
                  <a:lnTo>
                    <a:pt x="3005" y="802"/>
                  </a:lnTo>
                  <a:lnTo>
                    <a:pt x="3182" y="795"/>
                  </a:lnTo>
                  <a:lnTo>
                    <a:pt x="3301" y="774"/>
                  </a:lnTo>
                  <a:lnTo>
                    <a:pt x="3490" y="712"/>
                  </a:lnTo>
                  <a:lnTo>
                    <a:pt x="3904" y="518"/>
                  </a:lnTo>
                  <a:lnTo>
                    <a:pt x="3927" y="484"/>
                  </a:lnTo>
                  <a:lnTo>
                    <a:pt x="3916" y="442"/>
                  </a:lnTo>
                  <a:lnTo>
                    <a:pt x="3750" y="208"/>
                  </a:lnTo>
                  <a:lnTo>
                    <a:pt x="3714" y="97"/>
                  </a:lnTo>
                  <a:lnTo>
                    <a:pt x="3703" y="0"/>
                  </a:lnTo>
                  <a:lnTo>
                    <a:pt x="3868" y="69"/>
                  </a:lnTo>
                  <a:lnTo>
                    <a:pt x="3951" y="118"/>
                  </a:lnTo>
                  <a:lnTo>
                    <a:pt x="3998" y="139"/>
                  </a:lnTo>
                  <a:lnTo>
                    <a:pt x="4069" y="152"/>
                  </a:lnTo>
                  <a:lnTo>
                    <a:pt x="4294" y="173"/>
                  </a:lnTo>
                  <a:lnTo>
                    <a:pt x="4460" y="194"/>
                  </a:lnTo>
                  <a:lnTo>
                    <a:pt x="4601" y="221"/>
                  </a:lnTo>
                  <a:lnTo>
                    <a:pt x="4672" y="228"/>
                  </a:lnTo>
                  <a:lnTo>
                    <a:pt x="4743" y="228"/>
                  </a:lnTo>
                  <a:lnTo>
                    <a:pt x="4779" y="235"/>
                  </a:lnTo>
                  <a:lnTo>
                    <a:pt x="4850" y="235"/>
                  </a:lnTo>
                  <a:lnTo>
                    <a:pt x="5004" y="249"/>
                  </a:lnTo>
                  <a:lnTo>
                    <a:pt x="5063" y="270"/>
                  </a:lnTo>
                  <a:lnTo>
                    <a:pt x="5122" y="304"/>
                  </a:lnTo>
                  <a:lnTo>
                    <a:pt x="5157" y="318"/>
                  </a:lnTo>
                  <a:lnTo>
                    <a:pt x="5205" y="332"/>
                  </a:lnTo>
                  <a:lnTo>
                    <a:pt x="5358" y="353"/>
                  </a:lnTo>
                  <a:lnTo>
                    <a:pt x="5429" y="366"/>
                  </a:lnTo>
                  <a:lnTo>
                    <a:pt x="5690" y="401"/>
                  </a:lnTo>
                  <a:lnTo>
                    <a:pt x="5808" y="435"/>
                  </a:lnTo>
                  <a:lnTo>
                    <a:pt x="5867" y="442"/>
                  </a:lnTo>
                  <a:lnTo>
                    <a:pt x="5926" y="449"/>
                  </a:lnTo>
                  <a:lnTo>
                    <a:pt x="5985" y="442"/>
                  </a:lnTo>
                  <a:lnTo>
                    <a:pt x="6021" y="435"/>
                  </a:lnTo>
                  <a:lnTo>
                    <a:pt x="6068" y="422"/>
                  </a:lnTo>
                  <a:lnTo>
                    <a:pt x="6104" y="415"/>
                  </a:lnTo>
                  <a:lnTo>
                    <a:pt x="6151" y="408"/>
                  </a:lnTo>
                  <a:lnTo>
                    <a:pt x="6198" y="415"/>
                  </a:lnTo>
                  <a:lnTo>
                    <a:pt x="6340" y="408"/>
                  </a:lnTo>
                  <a:lnTo>
                    <a:pt x="6695" y="415"/>
                  </a:lnTo>
                  <a:lnTo>
                    <a:pt x="6730" y="408"/>
                  </a:lnTo>
                  <a:lnTo>
                    <a:pt x="6754" y="408"/>
                  </a:lnTo>
                  <a:lnTo>
                    <a:pt x="6789" y="415"/>
                  </a:lnTo>
                  <a:lnTo>
                    <a:pt x="6849" y="463"/>
                  </a:lnTo>
                  <a:lnTo>
                    <a:pt x="7002" y="553"/>
                  </a:lnTo>
                  <a:lnTo>
                    <a:pt x="7097" y="587"/>
                  </a:lnTo>
                  <a:lnTo>
                    <a:pt x="7227" y="629"/>
                  </a:lnTo>
                  <a:lnTo>
                    <a:pt x="7416" y="670"/>
                  </a:lnTo>
                  <a:lnTo>
                    <a:pt x="7736" y="767"/>
                  </a:lnTo>
                  <a:lnTo>
                    <a:pt x="7913" y="850"/>
                  </a:lnTo>
                  <a:lnTo>
                    <a:pt x="7984" y="891"/>
                  </a:lnTo>
                  <a:lnTo>
                    <a:pt x="8067" y="926"/>
                  </a:lnTo>
                  <a:lnTo>
                    <a:pt x="8126" y="953"/>
                  </a:lnTo>
                  <a:lnTo>
                    <a:pt x="8197" y="947"/>
                  </a:lnTo>
                  <a:lnTo>
                    <a:pt x="8244" y="940"/>
                  </a:lnTo>
                  <a:lnTo>
                    <a:pt x="8315" y="891"/>
                  </a:lnTo>
                  <a:lnTo>
                    <a:pt x="8445" y="864"/>
                  </a:lnTo>
                  <a:lnTo>
                    <a:pt x="8552" y="815"/>
                  </a:lnTo>
                  <a:lnTo>
                    <a:pt x="8611" y="822"/>
                  </a:lnTo>
                  <a:lnTo>
                    <a:pt x="8634" y="1009"/>
                  </a:lnTo>
                  <a:lnTo>
                    <a:pt x="8646" y="1071"/>
                  </a:lnTo>
                  <a:lnTo>
                    <a:pt x="8670" y="1119"/>
                  </a:lnTo>
                  <a:lnTo>
                    <a:pt x="8776" y="1195"/>
                  </a:lnTo>
                  <a:lnTo>
                    <a:pt x="8812" y="1237"/>
                  </a:lnTo>
                  <a:lnTo>
                    <a:pt x="8836" y="1313"/>
                  </a:lnTo>
                  <a:lnTo>
                    <a:pt x="8918" y="1423"/>
                  </a:lnTo>
                  <a:lnTo>
                    <a:pt x="8966" y="1471"/>
                  </a:lnTo>
                  <a:lnTo>
                    <a:pt x="8989" y="1527"/>
                  </a:lnTo>
                  <a:lnTo>
                    <a:pt x="9013" y="1589"/>
                  </a:lnTo>
                  <a:lnTo>
                    <a:pt x="9190" y="1831"/>
                  </a:lnTo>
                  <a:lnTo>
                    <a:pt x="9226" y="1851"/>
                  </a:lnTo>
                  <a:lnTo>
                    <a:pt x="9238" y="1872"/>
                  </a:lnTo>
                  <a:lnTo>
                    <a:pt x="9238" y="1893"/>
                  </a:lnTo>
                  <a:lnTo>
                    <a:pt x="9226" y="1948"/>
                  </a:lnTo>
                  <a:lnTo>
                    <a:pt x="9238" y="1976"/>
                  </a:lnTo>
                  <a:lnTo>
                    <a:pt x="9179" y="2031"/>
                  </a:lnTo>
                  <a:lnTo>
                    <a:pt x="9167" y="2052"/>
                  </a:lnTo>
                  <a:lnTo>
                    <a:pt x="9119" y="2093"/>
                  </a:lnTo>
                  <a:lnTo>
                    <a:pt x="9096" y="2128"/>
                  </a:lnTo>
                  <a:lnTo>
                    <a:pt x="9060" y="2155"/>
                  </a:lnTo>
                  <a:lnTo>
                    <a:pt x="9037" y="2183"/>
                  </a:lnTo>
                  <a:lnTo>
                    <a:pt x="9048" y="2203"/>
                  </a:lnTo>
                  <a:lnTo>
                    <a:pt x="9096" y="2203"/>
                  </a:lnTo>
                  <a:lnTo>
                    <a:pt x="9143" y="2197"/>
                  </a:lnTo>
                  <a:lnTo>
                    <a:pt x="9167" y="2176"/>
                  </a:lnTo>
                  <a:lnTo>
                    <a:pt x="9179" y="2155"/>
                  </a:lnTo>
                  <a:lnTo>
                    <a:pt x="9179" y="2121"/>
                  </a:lnTo>
                  <a:lnTo>
                    <a:pt x="9190" y="2107"/>
                  </a:lnTo>
                  <a:lnTo>
                    <a:pt x="9214" y="2093"/>
                  </a:lnTo>
                  <a:lnTo>
                    <a:pt x="9238" y="2100"/>
                  </a:lnTo>
                  <a:lnTo>
                    <a:pt x="9249" y="2114"/>
                  </a:lnTo>
                  <a:lnTo>
                    <a:pt x="9261" y="2141"/>
                  </a:lnTo>
                  <a:lnTo>
                    <a:pt x="9249" y="2162"/>
                  </a:lnTo>
                  <a:lnTo>
                    <a:pt x="9261" y="2176"/>
                  </a:lnTo>
                  <a:lnTo>
                    <a:pt x="9320" y="2176"/>
                  </a:lnTo>
                  <a:lnTo>
                    <a:pt x="9344" y="2183"/>
                  </a:lnTo>
                  <a:lnTo>
                    <a:pt x="9356" y="2203"/>
                  </a:lnTo>
                  <a:lnTo>
                    <a:pt x="9356" y="2231"/>
                  </a:lnTo>
                  <a:lnTo>
                    <a:pt x="9356" y="2252"/>
                  </a:lnTo>
                  <a:lnTo>
                    <a:pt x="9368" y="2273"/>
                  </a:lnTo>
                  <a:lnTo>
                    <a:pt x="9415" y="2328"/>
                  </a:lnTo>
                  <a:lnTo>
                    <a:pt x="9451" y="2362"/>
                  </a:lnTo>
                  <a:lnTo>
                    <a:pt x="9521" y="2390"/>
                  </a:lnTo>
                  <a:lnTo>
                    <a:pt x="9687" y="2500"/>
                  </a:lnTo>
                  <a:lnTo>
                    <a:pt x="9734" y="2507"/>
                  </a:lnTo>
                  <a:lnTo>
                    <a:pt x="9782" y="2500"/>
                  </a:lnTo>
                  <a:lnTo>
                    <a:pt x="9829" y="2494"/>
                  </a:lnTo>
                  <a:lnTo>
                    <a:pt x="9888" y="2487"/>
                  </a:lnTo>
                  <a:lnTo>
                    <a:pt x="9959" y="2494"/>
                  </a:lnTo>
                  <a:lnTo>
                    <a:pt x="10006" y="2521"/>
                  </a:lnTo>
                  <a:lnTo>
                    <a:pt x="10066" y="2576"/>
                  </a:lnTo>
                  <a:lnTo>
                    <a:pt x="10101" y="2611"/>
                  </a:lnTo>
                  <a:lnTo>
                    <a:pt x="10125" y="2646"/>
                  </a:lnTo>
                  <a:lnTo>
                    <a:pt x="10243" y="2715"/>
                  </a:lnTo>
                  <a:lnTo>
                    <a:pt x="10361" y="2770"/>
                  </a:lnTo>
                  <a:lnTo>
                    <a:pt x="11083" y="3205"/>
                  </a:lnTo>
                  <a:lnTo>
                    <a:pt x="11012" y="3226"/>
                  </a:lnTo>
                  <a:lnTo>
                    <a:pt x="10976" y="3274"/>
                  </a:lnTo>
                  <a:lnTo>
                    <a:pt x="10953" y="3364"/>
                  </a:lnTo>
                  <a:lnTo>
                    <a:pt x="10929" y="3405"/>
                  </a:lnTo>
                  <a:lnTo>
                    <a:pt x="10858" y="3426"/>
                  </a:lnTo>
                  <a:lnTo>
                    <a:pt x="10834" y="3426"/>
                  </a:lnTo>
                  <a:lnTo>
                    <a:pt x="10822" y="3405"/>
                  </a:lnTo>
                  <a:lnTo>
                    <a:pt x="10787" y="3391"/>
                  </a:lnTo>
                  <a:lnTo>
                    <a:pt x="10728" y="3419"/>
                  </a:lnTo>
                  <a:lnTo>
                    <a:pt x="10681" y="3447"/>
                  </a:lnTo>
                  <a:lnTo>
                    <a:pt x="10657" y="3481"/>
                  </a:lnTo>
                  <a:lnTo>
                    <a:pt x="10669" y="3523"/>
                  </a:lnTo>
                  <a:lnTo>
                    <a:pt x="10704" y="3550"/>
                  </a:lnTo>
                  <a:lnTo>
                    <a:pt x="10704" y="3605"/>
                  </a:lnTo>
                  <a:lnTo>
                    <a:pt x="10574" y="3661"/>
                  </a:lnTo>
                  <a:lnTo>
                    <a:pt x="10420" y="3716"/>
                  </a:lnTo>
                  <a:lnTo>
                    <a:pt x="10338" y="3757"/>
                  </a:lnTo>
                  <a:lnTo>
                    <a:pt x="10349" y="3792"/>
                  </a:lnTo>
                  <a:lnTo>
                    <a:pt x="10361" y="3826"/>
                  </a:lnTo>
                  <a:lnTo>
                    <a:pt x="10373" y="3868"/>
                  </a:lnTo>
                  <a:lnTo>
                    <a:pt x="10361" y="3896"/>
                  </a:lnTo>
                  <a:lnTo>
                    <a:pt x="10302" y="3896"/>
                  </a:lnTo>
                  <a:lnTo>
                    <a:pt x="10184" y="3847"/>
                  </a:lnTo>
                  <a:lnTo>
                    <a:pt x="10125" y="3854"/>
                  </a:lnTo>
                  <a:lnTo>
                    <a:pt x="10089" y="3896"/>
                  </a:lnTo>
                  <a:lnTo>
                    <a:pt x="10054" y="3937"/>
                  </a:lnTo>
                  <a:lnTo>
                    <a:pt x="10018" y="3965"/>
                  </a:lnTo>
                  <a:lnTo>
                    <a:pt x="9924" y="3985"/>
                  </a:lnTo>
                  <a:lnTo>
                    <a:pt x="9876" y="3999"/>
                  </a:lnTo>
                  <a:lnTo>
                    <a:pt x="9805" y="4082"/>
                  </a:lnTo>
                  <a:lnTo>
                    <a:pt x="9758" y="4110"/>
                  </a:lnTo>
                  <a:lnTo>
                    <a:pt x="9368" y="4220"/>
                  </a:lnTo>
                  <a:lnTo>
                    <a:pt x="9179" y="4289"/>
                  </a:lnTo>
                  <a:lnTo>
                    <a:pt x="9131" y="4289"/>
                  </a:lnTo>
                  <a:lnTo>
                    <a:pt x="9096" y="4275"/>
                  </a:lnTo>
                  <a:lnTo>
                    <a:pt x="9037" y="4268"/>
                  </a:lnTo>
                  <a:lnTo>
                    <a:pt x="8989" y="4268"/>
                  </a:lnTo>
                  <a:lnTo>
                    <a:pt x="8930" y="4282"/>
                  </a:lnTo>
                  <a:lnTo>
                    <a:pt x="8895" y="4282"/>
                  </a:lnTo>
                  <a:lnTo>
                    <a:pt x="8847" y="4282"/>
                  </a:lnTo>
                  <a:lnTo>
                    <a:pt x="8729" y="4262"/>
                  </a:lnTo>
                  <a:lnTo>
                    <a:pt x="8694" y="4268"/>
                  </a:lnTo>
                  <a:lnTo>
                    <a:pt x="8599" y="4296"/>
                  </a:lnTo>
                  <a:lnTo>
                    <a:pt x="8469" y="4324"/>
                  </a:lnTo>
                  <a:lnTo>
                    <a:pt x="8351" y="4393"/>
                  </a:lnTo>
                  <a:lnTo>
                    <a:pt x="8268" y="4441"/>
                  </a:lnTo>
                  <a:lnTo>
                    <a:pt x="8209" y="4455"/>
                  </a:lnTo>
                  <a:lnTo>
                    <a:pt x="8150" y="4469"/>
                  </a:lnTo>
                  <a:lnTo>
                    <a:pt x="8079" y="4476"/>
                  </a:lnTo>
                  <a:lnTo>
                    <a:pt x="8019" y="4469"/>
                  </a:lnTo>
                  <a:lnTo>
                    <a:pt x="7866" y="4427"/>
                  </a:lnTo>
                  <a:lnTo>
                    <a:pt x="7783" y="4427"/>
                  </a:lnTo>
                  <a:lnTo>
                    <a:pt x="7724" y="4476"/>
                  </a:lnTo>
                  <a:lnTo>
                    <a:pt x="7688" y="4565"/>
                  </a:lnTo>
                  <a:lnTo>
                    <a:pt x="7653" y="4607"/>
                  </a:lnTo>
                  <a:lnTo>
                    <a:pt x="7570" y="4628"/>
                  </a:lnTo>
                  <a:lnTo>
                    <a:pt x="7499" y="4641"/>
                  </a:lnTo>
                  <a:lnTo>
                    <a:pt x="7345" y="4683"/>
                  </a:lnTo>
                  <a:lnTo>
                    <a:pt x="7286" y="4697"/>
                  </a:lnTo>
                  <a:lnTo>
                    <a:pt x="7239" y="4690"/>
                  </a:lnTo>
                  <a:lnTo>
                    <a:pt x="7156" y="4669"/>
                  </a:lnTo>
                  <a:lnTo>
                    <a:pt x="7109" y="4669"/>
                  </a:lnTo>
                  <a:lnTo>
                    <a:pt x="7061" y="4683"/>
                  </a:lnTo>
                  <a:lnTo>
                    <a:pt x="7014" y="4717"/>
                  </a:lnTo>
                  <a:lnTo>
                    <a:pt x="6896" y="4814"/>
                  </a:lnTo>
                  <a:lnTo>
                    <a:pt x="6872" y="4849"/>
                  </a:lnTo>
                  <a:lnTo>
                    <a:pt x="6849" y="4883"/>
                  </a:lnTo>
                  <a:lnTo>
                    <a:pt x="6849" y="4918"/>
                  </a:lnTo>
                  <a:lnTo>
                    <a:pt x="6872" y="4959"/>
                  </a:lnTo>
                  <a:lnTo>
                    <a:pt x="6896" y="4987"/>
                  </a:lnTo>
                  <a:lnTo>
                    <a:pt x="6884" y="5014"/>
                  </a:lnTo>
                  <a:lnTo>
                    <a:pt x="6742" y="5118"/>
                  </a:lnTo>
                  <a:lnTo>
                    <a:pt x="6648" y="5270"/>
                  </a:lnTo>
                  <a:lnTo>
                    <a:pt x="6565" y="5387"/>
                  </a:lnTo>
                  <a:lnTo>
                    <a:pt x="6541" y="5408"/>
                  </a:lnTo>
                  <a:lnTo>
                    <a:pt x="6506" y="5415"/>
                  </a:lnTo>
                  <a:lnTo>
                    <a:pt x="6364" y="5415"/>
                  </a:lnTo>
                  <a:lnTo>
                    <a:pt x="6305" y="5408"/>
                  </a:lnTo>
                  <a:lnTo>
                    <a:pt x="6257" y="5387"/>
                  </a:lnTo>
                  <a:lnTo>
                    <a:pt x="6245" y="5353"/>
                  </a:lnTo>
                  <a:lnTo>
                    <a:pt x="6210" y="5311"/>
                  </a:lnTo>
                  <a:lnTo>
                    <a:pt x="6127" y="5311"/>
                  </a:lnTo>
                  <a:lnTo>
                    <a:pt x="6044" y="5325"/>
                  </a:lnTo>
                  <a:lnTo>
                    <a:pt x="5973" y="5346"/>
                  </a:lnTo>
                  <a:lnTo>
                    <a:pt x="5867" y="5401"/>
                  </a:lnTo>
                  <a:lnTo>
                    <a:pt x="5831" y="5415"/>
                  </a:lnTo>
                  <a:lnTo>
                    <a:pt x="5784" y="5415"/>
                  </a:lnTo>
                  <a:lnTo>
                    <a:pt x="5701" y="5401"/>
                  </a:lnTo>
                  <a:lnTo>
                    <a:pt x="5654" y="5408"/>
                  </a:lnTo>
                  <a:lnTo>
                    <a:pt x="5595" y="5422"/>
                  </a:lnTo>
                  <a:lnTo>
                    <a:pt x="5524" y="5477"/>
                  </a:lnTo>
                  <a:lnTo>
                    <a:pt x="5465" y="5491"/>
                  </a:lnTo>
                  <a:lnTo>
                    <a:pt x="5276" y="5484"/>
                  </a:lnTo>
                  <a:lnTo>
                    <a:pt x="5216" y="5491"/>
                  </a:lnTo>
                  <a:lnTo>
                    <a:pt x="5157" y="5519"/>
                  </a:lnTo>
                  <a:lnTo>
                    <a:pt x="5098" y="5553"/>
                  </a:lnTo>
                  <a:lnTo>
                    <a:pt x="5051" y="5595"/>
                  </a:lnTo>
                  <a:lnTo>
                    <a:pt x="5015" y="5636"/>
                  </a:lnTo>
                  <a:lnTo>
                    <a:pt x="5027" y="5670"/>
                  </a:lnTo>
                  <a:lnTo>
                    <a:pt x="5027" y="5705"/>
                  </a:lnTo>
                  <a:lnTo>
                    <a:pt x="5015" y="5726"/>
                  </a:lnTo>
                  <a:lnTo>
                    <a:pt x="4850" y="5726"/>
                  </a:lnTo>
                  <a:lnTo>
                    <a:pt x="4649" y="5746"/>
                  </a:lnTo>
                  <a:lnTo>
                    <a:pt x="4578" y="5740"/>
                  </a:lnTo>
                  <a:lnTo>
                    <a:pt x="4554" y="5712"/>
                  </a:lnTo>
                  <a:lnTo>
                    <a:pt x="4554" y="5657"/>
                  </a:lnTo>
                  <a:lnTo>
                    <a:pt x="4519" y="5629"/>
                  </a:lnTo>
                  <a:lnTo>
                    <a:pt x="4436" y="5601"/>
                  </a:lnTo>
                  <a:lnTo>
                    <a:pt x="4377" y="5595"/>
                  </a:lnTo>
                  <a:lnTo>
                    <a:pt x="4294" y="5595"/>
                  </a:lnTo>
                  <a:lnTo>
                    <a:pt x="4211" y="5608"/>
                  </a:lnTo>
                  <a:lnTo>
                    <a:pt x="4128" y="5636"/>
                  </a:lnTo>
                  <a:lnTo>
                    <a:pt x="4117" y="5657"/>
                  </a:lnTo>
                  <a:lnTo>
                    <a:pt x="4140" y="5684"/>
                  </a:lnTo>
                  <a:lnTo>
                    <a:pt x="4389" y="5816"/>
                  </a:lnTo>
                  <a:lnTo>
                    <a:pt x="4471" y="5878"/>
                  </a:lnTo>
                  <a:lnTo>
                    <a:pt x="4460" y="5933"/>
                  </a:lnTo>
                  <a:lnTo>
                    <a:pt x="4424" y="5933"/>
                  </a:lnTo>
                  <a:lnTo>
                    <a:pt x="4365" y="5919"/>
                  </a:lnTo>
                  <a:lnTo>
                    <a:pt x="4294" y="5919"/>
                  </a:lnTo>
                  <a:lnTo>
                    <a:pt x="4235" y="5947"/>
                  </a:lnTo>
                  <a:lnTo>
                    <a:pt x="4223" y="5981"/>
                  </a:lnTo>
                  <a:lnTo>
                    <a:pt x="4223" y="6030"/>
                  </a:lnTo>
                  <a:lnTo>
                    <a:pt x="4247" y="6112"/>
                  </a:lnTo>
                  <a:lnTo>
                    <a:pt x="4247" y="6154"/>
                  </a:lnTo>
                  <a:lnTo>
                    <a:pt x="4235" y="6188"/>
                  </a:lnTo>
                  <a:lnTo>
                    <a:pt x="4188" y="6264"/>
                  </a:lnTo>
                  <a:lnTo>
                    <a:pt x="4199" y="6292"/>
                  </a:lnTo>
                  <a:lnTo>
                    <a:pt x="4247" y="6320"/>
                  </a:lnTo>
                  <a:lnTo>
                    <a:pt x="4306" y="6340"/>
                  </a:lnTo>
                  <a:lnTo>
                    <a:pt x="4341" y="6368"/>
                  </a:lnTo>
                  <a:lnTo>
                    <a:pt x="4306" y="6444"/>
                  </a:lnTo>
                  <a:lnTo>
                    <a:pt x="4188" y="6520"/>
                  </a:lnTo>
                  <a:lnTo>
                    <a:pt x="4117" y="6589"/>
                  </a:lnTo>
                  <a:lnTo>
                    <a:pt x="4199" y="6665"/>
                  </a:lnTo>
                  <a:lnTo>
                    <a:pt x="4306" y="6706"/>
                  </a:lnTo>
                  <a:lnTo>
                    <a:pt x="4353" y="6734"/>
                  </a:lnTo>
                  <a:lnTo>
                    <a:pt x="4365" y="6769"/>
                  </a:lnTo>
                  <a:lnTo>
                    <a:pt x="4341" y="6817"/>
                  </a:lnTo>
                  <a:lnTo>
                    <a:pt x="4294" y="6858"/>
                  </a:lnTo>
                  <a:lnTo>
                    <a:pt x="4223" y="6893"/>
                  </a:lnTo>
                  <a:lnTo>
                    <a:pt x="4152" y="6886"/>
                  </a:lnTo>
                  <a:lnTo>
                    <a:pt x="4057" y="6831"/>
                  </a:lnTo>
                  <a:lnTo>
                    <a:pt x="4010" y="6824"/>
                  </a:lnTo>
                  <a:lnTo>
                    <a:pt x="3986" y="6851"/>
                  </a:lnTo>
                  <a:lnTo>
                    <a:pt x="3998" y="6879"/>
                  </a:lnTo>
                  <a:lnTo>
                    <a:pt x="4046" y="6941"/>
                  </a:lnTo>
                  <a:lnTo>
                    <a:pt x="4046" y="6969"/>
                  </a:lnTo>
                  <a:lnTo>
                    <a:pt x="4022" y="6990"/>
                  </a:lnTo>
                  <a:lnTo>
                    <a:pt x="3833" y="7079"/>
                  </a:lnTo>
                  <a:lnTo>
                    <a:pt x="3750" y="7093"/>
                  </a:lnTo>
                  <a:lnTo>
                    <a:pt x="3679" y="7086"/>
                  </a:lnTo>
                  <a:lnTo>
                    <a:pt x="3608" y="7059"/>
                  </a:lnTo>
                  <a:lnTo>
                    <a:pt x="3573" y="7017"/>
                  </a:lnTo>
                  <a:lnTo>
                    <a:pt x="3620" y="6962"/>
                  </a:lnTo>
                  <a:lnTo>
                    <a:pt x="3714" y="6914"/>
                  </a:lnTo>
                  <a:lnTo>
                    <a:pt x="3774" y="6865"/>
                  </a:lnTo>
                  <a:lnTo>
                    <a:pt x="3679" y="6789"/>
                  </a:lnTo>
                  <a:lnTo>
                    <a:pt x="3620" y="6769"/>
                  </a:lnTo>
                  <a:lnTo>
                    <a:pt x="3573" y="6769"/>
                  </a:lnTo>
                  <a:lnTo>
                    <a:pt x="3490" y="6796"/>
                  </a:lnTo>
                  <a:lnTo>
                    <a:pt x="3478" y="6796"/>
                  </a:lnTo>
                  <a:lnTo>
                    <a:pt x="3466" y="6803"/>
                  </a:lnTo>
                  <a:lnTo>
                    <a:pt x="3454" y="6803"/>
                  </a:lnTo>
                  <a:lnTo>
                    <a:pt x="3431" y="6803"/>
                  </a:lnTo>
                  <a:lnTo>
                    <a:pt x="3383" y="6782"/>
                  </a:lnTo>
                  <a:lnTo>
                    <a:pt x="3348" y="6755"/>
                  </a:lnTo>
                  <a:lnTo>
                    <a:pt x="3301" y="6741"/>
                  </a:lnTo>
                  <a:lnTo>
                    <a:pt x="3194" y="6775"/>
                  </a:lnTo>
                  <a:lnTo>
                    <a:pt x="3135" y="6769"/>
                  </a:lnTo>
                  <a:lnTo>
                    <a:pt x="3076" y="6748"/>
                  </a:lnTo>
                  <a:lnTo>
                    <a:pt x="3017" y="6734"/>
                  </a:lnTo>
                  <a:lnTo>
                    <a:pt x="2934" y="6734"/>
                  </a:lnTo>
                  <a:lnTo>
                    <a:pt x="2910" y="6748"/>
                  </a:lnTo>
                  <a:lnTo>
                    <a:pt x="2922" y="6775"/>
                  </a:lnTo>
                  <a:lnTo>
                    <a:pt x="2958" y="6810"/>
                  </a:lnTo>
                  <a:lnTo>
                    <a:pt x="2969" y="6817"/>
                  </a:lnTo>
                  <a:lnTo>
                    <a:pt x="3017" y="6845"/>
                  </a:lnTo>
                  <a:lnTo>
                    <a:pt x="3040" y="6858"/>
                  </a:lnTo>
                  <a:lnTo>
                    <a:pt x="3040" y="6872"/>
                  </a:lnTo>
                  <a:lnTo>
                    <a:pt x="3040" y="6900"/>
                  </a:lnTo>
                  <a:lnTo>
                    <a:pt x="3040" y="6914"/>
                  </a:lnTo>
                  <a:lnTo>
                    <a:pt x="3099" y="6983"/>
                  </a:lnTo>
                  <a:lnTo>
                    <a:pt x="3099" y="7017"/>
                  </a:lnTo>
                  <a:lnTo>
                    <a:pt x="3040" y="7045"/>
                  </a:lnTo>
                  <a:lnTo>
                    <a:pt x="2958" y="7045"/>
                  </a:lnTo>
                  <a:lnTo>
                    <a:pt x="2898" y="7024"/>
                  </a:lnTo>
                  <a:lnTo>
                    <a:pt x="2839" y="6996"/>
                  </a:lnTo>
                  <a:lnTo>
                    <a:pt x="2780" y="6976"/>
                  </a:lnTo>
                  <a:lnTo>
                    <a:pt x="2686" y="6976"/>
                  </a:lnTo>
                  <a:lnTo>
                    <a:pt x="2520" y="7017"/>
                  </a:lnTo>
                  <a:lnTo>
                    <a:pt x="2437" y="7017"/>
                  </a:lnTo>
                  <a:lnTo>
                    <a:pt x="2390" y="6996"/>
                  </a:lnTo>
                  <a:lnTo>
                    <a:pt x="2366" y="6934"/>
                  </a:lnTo>
                  <a:lnTo>
                    <a:pt x="2331" y="6914"/>
                  </a:lnTo>
                  <a:lnTo>
                    <a:pt x="2272" y="6900"/>
                  </a:lnTo>
                  <a:lnTo>
                    <a:pt x="2212" y="6907"/>
                  </a:lnTo>
                  <a:lnTo>
                    <a:pt x="2165" y="6927"/>
                  </a:lnTo>
                  <a:lnTo>
                    <a:pt x="2011" y="7010"/>
                  </a:lnTo>
                  <a:lnTo>
                    <a:pt x="1964" y="7045"/>
                  </a:lnTo>
                  <a:lnTo>
                    <a:pt x="1940" y="7079"/>
                  </a:lnTo>
                  <a:lnTo>
                    <a:pt x="1952" y="7121"/>
                  </a:lnTo>
                  <a:lnTo>
                    <a:pt x="1988" y="7155"/>
                  </a:lnTo>
                  <a:lnTo>
                    <a:pt x="2000" y="7190"/>
                  </a:lnTo>
                  <a:lnTo>
                    <a:pt x="2000" y="7238"/>
                  </a:lnTo>
                  <a:lnTo>
                    <a:pt x="1964" y="7280"/>
                  </a:lnTo>
                  <a:lnTo>
                    <a:pt x="1929" y="7293"/>
                  </a:lnTo>
                  <a:lnTo>
                    <a:pt x="1893" y="7287"/>
                  </a:lnTo>
                  <a:lnTo>
                    <a:pt x="1692" y="7224"/>
                  </a:lnTo>
                  <a:lnTo>
                    <a:pt x="1633" y="7224"/>
                  </a:lnTo>
                  <a:lnTo>
                    <a:pt x="1373" y="7307"/>
                  </a:lnTo>
                  <a:lnTo>
                    <a:pt x="1314" y="7307"/>
                  </a:lnTo>
                  <a:lnTo>
                    <a:pt x="1302" y="7314"/>
                  </a:lnTo>
                  <a:lnTo>
                    <a:pt x="1254" y="7321"/>
                  </a:lnTo>
                  <a:lnTo>
                    <a:pt x="1231" y="7335"/>
                  </a:lnTo>
                  <a:lnTo>
                    <a:pt x="1219" y="7363"/>
                  </a:lnTo>
                  <a:lnTo>
                    <a:pt x="1089" y="7452"/>
                  </a:lnTo>
                  <a:lnTo>
                    <a:pt x="1089" y="7452"/>
                  </a:lnTo>
                  <a:lnTo>
                    <a:pt x="1089" y="7452"/>
                  </a:lnTo>
                  <a:lnTo>
                    <a:pt x="1006" y="7328"/>
                  </a:lnTo>
                  <a:lnTo>
                    <a:pt x="1053" y="7259"/>
                  </a:lnTo>
                  <a:lnTo>
                    <a:pt x="1195" y="7128"/>
                  </a:lnTo>
                  <a:lnTo>
                    <a:pt x="1195" y="7100"/>
                  </a:lnTo>
                  <a:lnTo>
                    <a:pt x="1172" y="7052"/>
                  </a:lnTo>
                  <a:lnTo>
                    <a:pt x="1160" y="7031"/>
                  </a:lnTo>
                  <a:lnTo>
                    <a:pt x="1184" y="6941"/>
                  </a:lnTo>
                  <a:lnTo>
                    <a:pt x="1172" y="6941"/>
                  </a:lnTo>
                  <a:lnTo>
                    <a:pt x="1184" y="6921"/>
                  </a:lnTo>
                  <a:lnTo>
                    <a:pt x="1195" y="6914"/>
                  </a:lnTo>
                  <a:lnTo>
                    <a:pt x="1219" y="6907"/>
                  </a:lnTo>
                  <a:lnTo>
                    <a:pt x="1254" y="6907"/>
                  </a:lnTo>
                  <a:lnTo>
                    <a:pt x="1278" y="6893"/>
                  </a:lnTo>
                  <a:lnTo>
                    <a:pt x="1361" y="6824"/>
                  </a:lnTo>
                  <a:lnTo>
                    <a:pt x="1396" y="6810"/>
                  </a:lnTo>
                  <a:lnTo>
                    <a:pt x="1479" y="6789"/>
                  </a:lnTo>
                  <a:lnTo>
                    <a:pt x="1515" y="6775"/>
                  </a:lnTo>
                  <a:lnTo>
                    <a:pt x="1538" y="6741"/>
                  </a:lnTo>
                  <a:lnTo>
                    <a:pt x="1538" y="6720"/>
                  </a:lnTo>
                  <a:lnTo>
                    <a:pt x="1526" y="6700"/>
                  </a:lnTo>
                  <a:lnTo>
                    <a:pt x="1538" y="6672"/>
                  </a:lnTo>
                  <a:lnTo>
                    <a:pt x="1550" y="6651"/>
                  </a:lnTo>
                  <a:lnTo>
                    <a:pt x="1586" y="6637"/>
                  </a:lnTo>
                  <a:lnTo>
                    <a:pt x="1609" y="6630"/>
                  </a:lnTo>
                  <a:lnTo>
                    <a:pt x="1633" y="6617"/>
                  </a:lnTo>
                  <a:lnTo>
                    <a:pt x="1668" y="6582"/>
                  </a:lnTo>
                  <a:lnTo>
                    <a:pt x="1680" y="6561"/>
                  </a:lnTo>
                  <a:lnTo>
                    <a:pt x="1668" y="6506"/>
                  </a:lnTo>
                  <a:lnTo>
                    <a:pt x="1704" y="6472"/>
                  </a:lnTo>
                  <a:lnTo>
                    <a:pt x="1846" y="6375"/>
                  </a:lnTo>
                  <a:lnTo>
                    <a:pt x="1881" y="6327"/>
                  </a:lnTo>
                  <a:lnTo>
                    <a:pt x="1858" y="6285"/>
                  </a:lnTo>
                  <a:lnTo>
                    <a:pt x="1739" y="6182"/>
                  </a:lnTo>
                  <a:lnTo>
                    <a:pt x="1716" y="6126"/>
                  </a:lnTo>
                  <a:lnTo>
                    <a:pt x="1728" y="6099"/>
                  </a:lnTo>
                  <a:lnTo>
                    <a:pt x="1739" y="6078"/>
                  </a:lnTo>
                  <a:lnTo>
                    <a:pt x="1775" y="6064"/>
                  </a:lnTo>
                  <a:lnTo>
                    <a:pt x="1787" y="6043"/>
                  </a:lnTo>
                  <a:lnTo>
                    <a:pt x="1799" y="6016"/>
                  </a:lnTo>
                  <a:lnTo>
                    <a:pt x="1799" y="5954"/>
                  </a:lnTo>
                  <a:lnTo>
                    <a:pt x="1822" y="5905"/>
                  </a:lnTo>
                  <a:lnTo>
                    <a:pt x="1846" y="5857"/>
                  </a:lnTo>
                  <a:lnTo>
                    <a:pt x="1893" y="5822"/>
                  </a:lnTo>
                  <a:lnTo>
                    <a:pt x="1964" y="5788"/>
                  </a:lnTo>
                  <a:lnTo>
                    <a:pt x="2023" y="5767"/>
                  </a:lnTo>
                  <a:lnTo>
                    <a:pt x="2331" y="5698"/>
                  </a:lnTo>
                  <a:lnTo>
                    <a:pt x="2390" y="5670"/>
                  </a:lnTo>
                  <a:lnTo>
                    <a:pt x="2508" y="5601"/>
                  </a:lnTo>
                  <a:lnTo>
                    <a:pt x="2544" y="5581"/>
                  </a:lnTo>
                  <a:lnTo>
                    <a:pt x="2626" y="5560"/>
                  </a:lnTo>
                  <a:lnTo>
                    <a:pt x="2674" y="5546"/>
                  </a:lnTo>
                  <a:lnTo>
                    <a:pt x="2697" y="5519"/>
                  </a:lnTo>
                  <a:lnTo>
                    <a:pt x="2733" y="5470"/>
                  </a:lnTo>
                  <a:lnTo>
                    <a:pt x="2756" y="5449"/>
                  </a:lnTo>
                  <a:lnTo>
                    <a:pt x="2827" y="5429"/>
                  </a:lnTo>
                  <a:lnTo>
                    <a:pt x="2981" y="5408"/>
                  </a:lnTo>
                  <a:lnTo>
                    <a:pt x="3052" y="5387"/>
                  </a:lnTo>
                  <a:lnTo>
                    <a:pt x="3088" y="5367"/>
                  </a:lnTo>
                  <a:lnTo>
                    <a:pt x="3170" y="5298"/>
                  </a:lnTo>
                  <a:lnTo>
                    <a:pt x="3371" y="5194"/>
                  </a:lnTo>
                  <a:lnTo>
                    <a:pt x="3513" y="5090"/>
                  </a:lnTo>
                  <a:lnTo>
                    <a:pt x="3561" y="5049"/>
                  </a:lnTo>
                  <a:lnTo>
                    <a:pt x="3584" y="4966"/>
                  </a:lnTo>
                  <a:lnTo>
                    <a:pt x="3573" y="4856"/>
                  </a:lnTo>
                  <a:lnTo>
                    <a:pt x="3573" y="4800"/>
                  </a:lnTo>
                  <a:lnTo>
                    <a:pt x="3573" y="4648"/>
                  </a:lnTo>
                  <a:lnTo>
                    <a:pt x="3561" y="4434"/>
                  </a:lnTo>
                  <a:lnTo>
                    <a:pt x="3549" y="4193"/>
                  </a:lnTo>
                  <a:lnTo>
                    <a:pt x="3537" y="3951"/>
                  </a:lnTo>
                  <a:lnTo>
                    <a:pt x="3525" y="3737"/>
                  </a:lnTo>
                  <a:lnTo>
                    <a:pt x="3513" y="3585"/>
                  </a:lnTo>
                  <a:lnTo>
                    <a:pt x="3513" y="3530"/>
                  </a:lnTo>
                  <a:lnTo>
                    <a:pt x="3513" y="3378"/>
                  </a:lnTo>
                  <a:lnTo>
                    <a:pt x="3454" y="3405"/>
                  </a:lnTo>
                  <a:lnTo>
                    <a:pt x="3383" y="3391"/>
                  </a:lnTo>
                  <a:lnTo>
                    <a:pt x="3301" y="3371"/>
                  </a:lnTo>
                  <a:lnTo>
                    <a:pt x="3206" y="3371"/>
                  </a:lnTo>
                  <a:lnTo>
                    <a:pt x="3123" y="3384"/>
                  </a:lnTo>
                  <a:lnTo>
                    <a:pt x="3052" y="3378"/>
                  </a:lnTo>
                  <a:lnTo>
                    <a:pt x="2969" y="3364"/>
                  </a:lnTo>
                  <a:lnTo>
                    <a:pt x="2709" y="3350"/>
                  </a:lnTo>
                  <a:lnTo>
                    <a:pt x="2555" y="3336"/>
                  </a:lnTo>
                  <a:lnTo>
                    <a:pt x="2414" y="3302"/>
                  </a:lnTo>
                  <a:lnTo>
                    <a:pt x="2283" y="3260"/>
                  </a:lnTo>
                  <a:lnTo>
                    <a:pt x="2130" y="3198"/>
                  </a:lnTo>
                  <a:lnTo>
                    <a:pt x="2071" y="3191"/>
                  </a:lnTo>
                  <a:lnTo>
                    <a:pt x="1964" y="3219"/>
                  </a:lnTo>
                  <a:lnTo>
                    <a:pt x="1846" y="3239"/>
                  </a:lnTo>
                  <a:lnTo>
                    <a:pt x="1787" y="3198"/>
                  </a:lnTo>
                  <a:lnTo>
                    <a:pt x="1751" y="3150"/>
                  </a:lnTo>
                  <a:lnTo>
                    <a:pt x="1668" y="3129"/>
                  </a:lnTo>
                  <a:lnTo>
                    <a:pt x="1597" y="3129"/>
                  </a:lnTo>
                  <a:lnTo>
                    <a:pt x="1479" y="3081"/>
                  </a:lnTo>
                  <a:lnTo>
                    <a:pt x="1408" y="3060"/>
                  </a:lnTo>
                  <a:lnTo>
                    <a:pt x="1302" y="3053"/>
                  </a:lnTo>
                  <a:lnTo>
                    <a:pt x="1231" y="3067"/>
                  </a:lnTo>
                  <a:lnTo>
                    <a:pt x="1160" y="3094"/>
                  </a:lnTo>
                  <a:lnTo>
                    <a:pt x="888" y="3253"/>
                  </a:lnTo>
                  <a:lnTo>
                    <a:pt x="864" y="3260"/>
                  </a:lnTo>
                  <a:lnTo>
                    <a:pt x="793" y="3239"/>
                  </a:lnTo>
                  <a:lnTo>
                    <a:pt x="699" y="3226"/>
                  </a:lnTo>
                  <a:lnTo>
                    <a:pt x="639" y="3226"/>
                  </a:lnTo>
                  <a:lnTo>
                    <a:pt x="604" y="3246"/>
                  </a:lnTo>
                  <a:lnTo>
                    <a:pt x="616" y="3309"/>
                  </a:lnTo>
                  <a:lnTo>
                    <a:pt x="545" y="3309"/>
                  </a:lnTo>
                  <a:lnTo>
                    <a:pt x="403" y="3315"/>
                  </a:lnTo>
                  <a:lnTo>
                    <a:pt x="344" y="3315"/>
                  </a:lnTo>
                  <a:lnTo>
                    <a:pt x="320" y="3309"/>
                  </a:lnTo>
                  <a:lnTo>
                    <a:pt x="273" y="3274"/>
                  </a:lnTo>
                  <a:lnTo>
                    <a:pt x="249" y="3260"/>
                  </a:lnTo>
                  <a:lnTo>
                    <a:pt x="202" y="3260"/>
                  </a:lnTo>
                  <a:lnTo>
                    <a:pt x="131" y="3274"/>
                  </a:lnTo>
                  <a:lnTo>
                    <a:pt x="95" y="3281"/>
                  </a:lnTo>
                  <a:lnTo>
                    <a:pt x="24" y="3267"/>
                  </a:lnTo>
                  <a:lnTo>
                    <a:pt x="1" y="3239"/>
                  </a:lnTo>
                  <a:lnTo>
                    <a:pt x="24" y="3198"/>
                  </a:lnTo>
                  <a:close/>
                </a:path>
              </a:pathLst>
            </a:custGeom>
            <a:grpFill/>
            <a:ln w="9525" cap="rnd"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League Spartan"/>
                <a:ea typeface="+mn-ea"/>
                <a:cs typeface="+mn-cs"/>
              </a:endParaRPr>
            </a:p>
          </p:txBody>
        </p:sp>
        <p:sp>
          <p:nvSpPr>
            <p:cNvPr id="13" name="Google Shape;1701;p44">
              <a:extLst>
                <a:ext uri="{FF2B5EF4-FFF2-40B4-BE49-F238E27FC236}">
                  <a16:creationId xmlns:a16="http://schemas.microsoft.com/office/drawing/2014/main" id="{2A5D8B1C-407E-869E-68AE-2DFAD4F28647}"/>
                </a:ext>
              </a:extLst>
            </p:cNvPr>
            <p:cNvSpPr/>
            <p:nvPr/>
          </p:nvSpPr>
          <p:spPr>
            <a:xfrm flipH="1">
              <a:off x="3517868" y="2757642"/>
              <a:ext cx="411897" cy="414155"/>
            </a:xfrm>
            <a:custGeom>
              <a:avLst/>
              <a:gdLst/>
              <a:ahLst/>
              <a:cxnLst/>
              <a:rect l="l" t="t" r="r" b="b"/>
              <a:pathLst>
                <a:path w="6766" h="4345" extrusionOk="0">
                  <a:moveTo>
                    <a:pt x="0" y="788"/>
                  </a:moveTo>
                  <a:lnTo>
                    <a:pt x="24" y="726"/>
                  </a:lnTo>
                  <a:lnTo>
                    <a:pt x="284" y="698"/>
                  </a:lnTo>
                  <a:lnTo>
                    <a:pt x="438" y="677"/>
                  </a:lnTo>
                  <a:lnTo>
                    <a:pt x="473" y="670"/>
                  </a:lnTo>
                  <a:lnTo>
                    <a:pt x="556" y="677"/>
                  </a:lnTo>
                  <a:lnTo>
                    <a:pt x="521" y="636"/>
                  </a:lnTo>
                  <a:lnTo>
                    <a:pt x="521" y="615"/>
                  </a:lnTo>
                  <a:lnTo>
                    <a:pt x="533" y="587"/>
                  </a:lnTo>
                  <a:lnTo>
                    <a:pt x="544" y="580"/>
                  </a:lnTo>
                  <a:lnTo>
                    <a:pt x="568" y="574"/>
                  </a:lnTo>
                  <a:lnTo>
                    <a:pt x="604" y="580"/>
                  </a:lnTo>
                  <a:lnTo>
                    <a:pt x="615" y="580"/>
                  </a:lnTo>
                  <a:lnTo>
                    <a:pt x="639" y="594"/>
                  </a:lnTo>
                  <a:lnTo>
                    <a:pt x="651" y="601"/>
                  </a:lnTo>
                  <a:lnTo>
                    <a:pt x="674" y="615"/>
                  </a:lnTo>
                  <a:lnTo>
                    <a:pt x="710" y="615"/>
                  </a:lnTo>
                  <a:lnTo>
                    <a:pt x="769" y="608"/>
                  </a:lnTo>
                  <a:lnTo>
                    <a:pt x="805" y="594"/>
                  </a:lnTo>
                  <a:lnTo>
                    <a:pt x="828" y="580"/>
                  </a:lnTo>
                  <a:lnTo>
                    <a:pt x="828" y="574"/>
                  </a:lnTo>
                  <a:lnTo>
                    <a:pt x="828" y="567"/>
                  </a:lnTo>
                  <a:lnTo>
                    <a:pt x="828" y="560"/>
                  </a:lnTo>
                  <a:lnTo>
                    <a:pt x="828" y="546"/>
                  </a:lnTo>
                  <a:lnTo>
                    <a:pt x="852" y="511"/>
                  </a:lnTo>
                  <a:lnTo>
                    <a:pt x="887" y="477"/>
                  </a:lnTo>
                  <a:lnTo>
                    <a:pt x="852" y="463"/>
                  </a:lnTo>
                  <a:lnTo>
                    <a:pt x="828" y="429"/>
                  </a:lnTo>
                  <a:lnTo>
                    <a:pt x="816" y="380"/>
                  </a:lnTo>
                  <a:lnTo>
                    <a:pt x="816" y="366"/>
                  </a:lnTo>
                  <a:lnTo>
                    <a:pt x="828" y="366"/>
                  </a:lnTo>
                  <a:lnTo>
                    <a:pt x="876" y="380"/>
                  </a:lnTo>
                  <a:lnTo>
                    <a:pt x="982" y="380"/>
                  </a:lnTo>
                  <a:lnTo>
                    <a:pt x="1017" y="373"/>
                  </a:lnTo>
                  <a:lnTo>
                    <a:pt x="1041" y="366"/>
                  </a:lnTo>
                  <a:lnTo>
                    <a:pt x="1065" y="346"/>
                  </a:lnTo>
                  <a:lnTo>
                    <a:pt x="1065" y="277"/>
                  </a:lnTo>
                  <a:lnTo>
                    <a:pt x="1088" y="263"/>
                  </a:lnTo>
                  <a:lnTo>
                    <a:pt x="1207" y="208"/>
                  </a:lnTo>
                  <a:lnTo>
                    <a:pt x="1242" y="166"/>
                  </a:lnTo>
                  <a:lnTo>
                    <a:pt x="1266" y="138"/>
                  </a:lnTo>
                  <a:lnTo>
                    <a:pt x="1372" y="14"/>
                  </a:lnTo>
                  <a:lnTo>
                    <a:pt x="1408" y="0"/>
                  </a:lnTo>
                  <a:lnTo>
                    <a:pt x="1514" y="63"/>
                  </a:lnTo>
                  <a:lnTo>
                    <a:pt x="1562" y="76"/>
                  </a:lnTo>
                  <a:lnTo>
                    <a:pt x="1621" y="118"/>
                  </a:lnTo>
                  <a:lnTo>
                    <a:pt x="1656" y="145"/>
                  </a:lnTo>
                  <a:lnTo>
                    <a:pt x="1751" y="311"/>
                  </a:lnTo>
                  <a:lnTo>
                    <a:pt x="1763" y="325"/>
                  </a:lnTo>
                  <a:lnTo>
                    <a:pt x="1916" y="429"/>
                  </a:lnTo>
                  <a:lnTo>
                    <a:pt x="2224" y="587"/>
                  </a:lnTo>
                  <a:lnTo>
                    <a:pt x="2259" y="608"/>
                  </a:lnTo>
                  <a:lnTo>
                    <a:pt x="2283" y="636"/>
                  </a:lnTo>
                  <a:lnTo>
                    <a:pt x="2307" y="670"/>
                  </a:lnTo>
                  <a:lnTo>
                    <a:pt x="2307" y="691"/>
                  </a:lnTo>
                  <a:lnTo>
                    <a:pt x="2283" y="719"/>
                  </a:lnTo>
                  <a:lnTo>
                    <a:pt x="2271" y="753"/>
                  </a:lnTo>
                  <a:lnTo>
                    <a:pt x="2330" y="801"/>
                  </a:lnTo>
                  <a:lnTo>
                    <a:pt x="2449" y="871"/>
                  </a:lnTo>
                  <a:lnTo>
                    <a:pt x="2543" y="912"/>
                  </a:lnTo>
                  <a:lnTo>
                    <a:pt x="2744" y="1016"/>
                  </a:lnTo>
                  <a:lnTo>
                    <a:pt x="2780" y="1050"/>
                  </a:lnTo>
                  <a:lnTo>
                    <a:pt x="2839" y="1168"/>
                  </a:lnTo>
                  <a:lnTo>
                    <a:pt x="2839" y="1195"/>
                  </a:lnTo>
                  <a:lnTo>
                    <a:pt x="2815" y="1230"/>
                  </a:lnTo>
                  <a:lnTo>
                    <a:pt x="2803" y="1271"/>
                  </a:lnTo>
                  <a:lnTo>
                    <a:pt x="2862" y="1375"/>
                  </a:lnTo>
                  <a:lnTo>
                    <a:pt x="2910" y="1402"/>
                  </a:lnTo>
                  <a:lnTo>
                    <a:pt x="2933" y="1409"/>
                  </a:lnTo>
                  <a:lnTo>
                    <a:pt x="2969" y="1416"/>
                  </a:lnTo>
                  <a:lnTo>
                    <a:pt x="3004" y="1423"/>
                  </a:lnTo>
                  <a:lnTo>
                    <a:pt x="3040" y="1430"/>
                  </a:lnTo>
                  <a:lnTo>
                    <a:pt x="3111" y="1437"/>
                  </a:lnTo>
                  <a:lnTo>
                    <a:pt x="3146" y="1444"/>
                  </a:lnTo>
                  <a:lnTo>
                    <a:pt x="3182" y="1437"/>
                  </a:lnTo>
                  <a:lnTo>
                    <a:pt x="3205" y="1437"/>
                  </a:lnTo>
                  <a:lnTo>
                    <a:pt x="3205" y="1444"/>
                  </a:lnTo>
                  <a:lnTo>
                    <a:pt x="3205" y="1458"/>
                  </a:lnTo>
                  <a:lnTo>
                    <a:pt x="3134" y="1527"/>
                  </a:lnTo>
                  <a:lnTo>
                    <a:pt x="3099" y="1554"/>
                  </a:lnTo>
                  <a:lnTo>
                    <a:pt x="3064" y="1575"/>
                  </a:lnTo>
                  <a:lnTo>
                    <a:pt x="3028" y="1589"/>
                  </a:lnTo>
                  <a:lnTo>
                    <a:pt x="3016" y="1603"/>
                  </a:lnTo>
                  <a:lnTo>
                    <a:pt x="3004" y="1623"/>
                  </a:lnTo>
                  <a:lnTo>
                    <a:pt x="3028" y="1727"/>
                  </a:lnTo>
                  <a:lnTo>
                    <a:pt x="3016" y="1789"/>
                  </a:lnTo>
                  <a:lnTo>
                    <a:pt x="2851" y="1831"/>
                  </a:lnTo>
                  <a:lnTo>
                    <a:pt x="2792" y="1872"/>
                  </a:lnTo>
                  <a:lnTo>
                    <a:pt x="2815" y="1900"/>
                  </a:lnTo>
                  <a:lnTo>
                    <a:pt x="2815" y="1913"/>
                  </a:lnTo>
                  <a:lnTo>
                    <a:pt x="2922" y="1969"/>
                  </a:lnTo>
                  <a:lnTo>
                    <a:pt x="3016" y="1982"/>
                  </a:lnTo>
                  <a:lnTo>
                    <a:pt x="3111" y="2010"/>
                  </a:lnTo>
                  <a:lnTo>
                    <a:pt x="3205" y="2072"/>
                  </a:lnTo>
                  <a:lnTo>
                    <a:pt x="3288" y="2141"/>
                  </a:lnTo>
                  <a:lnTo>
                    <a:pt x="3300" y="2162"/>
                  </a:lnTo>
                  <a:lnTo>
                    <a:pt x="3312" y="2183"/>
                  </a:lnTo>
                  <a:lnTo>
                    <a:pt x="3312" y="2190"/>
                  </a:lnTo>
                  <a:lnTo>
                    <a:pt x="3336" y="2203"/>
                  </a:lnTo>
                  <a:lnTo>
                    <a:pt x="3383" y="2203"/>
                  </a:lnTo>
                  <a:lnTo>
                    <a:pt x="3572" y="2176"/>
                  </a:lnTo>
                  <a:lnTo>
                    <a:pt x="3619" y="2176"/>
                  </a:lnTo>
                  <a:lnTo>
                    <a:pt x="3655" y="2190"/>
                  </a:lnTo>
                  <a:lnTo>
                    <a:pt x="3714" y="2217"/>
                  </a:lnTo>
                  <a:lnTo>
                    <a:pt x="3785" y="2252"/>
                  </a:lnTo>
                  <a:lnTo>
                    <a:pt x="3903" y="2321"/>
                  </a:lnTo>
                  <a:lnTo>
                    <a:pt x="3951" y="2328"/>
                  </a:lnTo>
                  <a:lnTo>
                    <a:pt x="4021" y="2328"/>
                  </a:lnTo>
                  <a:lnTo>
                    <a:pt x="4152" y="2293"/>
                  </a:lnTo>
                  <a:lnTo>
                    <a:pt x="4199" y="2286"/>
                  </a:lnTo>
                  <a:lnTo>
                    <a:pt x="4234" y="2273"/>
                  </a:lnTo>
                  <a:lnTo>
                    <a:pt x="4246" y="2266"/>
                  </a:lnTo>
                  <a:lnTo>
                    <a:pt x="4258" y="2259"/>
                  </a:lnTo>
                  <a:lnTo>
                    <a:pt x="4258" y="2252"/>
                  </a:lnTo>
                  <a:lnTo>
                    <a:pt x="4305" y="2245"/>
                  </a:lnTo>
                  <a:lnTo>
                    <a:pt x="4435" y="2252"/>
                  </a:lnTo>
                  <a:lnTo>
                    <a:pt x="4530" y="2224"/>
                  </a:lnTo>
                  <a:lnTo>
                    <a:pt x="4684" y="2079"/>
                  </a:lnTo>
                  <a:lnTo>
                    <a:pt x="4731" y="2058"/>
                  </a:lnTo>
                  <a:lnTo>
                    <a:pt x="4767" y="2045"/>
                  </a:lnTo>
                  <a:lnTo>
                    <a:pt x="4814" y="2045"/>
                  </a:lnTo>
                  <a:lnTo>
                    <a:pt x="4861" y="2038"/>
                  </a:lnTo>
                  <a:lnTo>
                    <a:pt x="4885" y="2038"/>
                  </a:lnTo>
                  <a:lnTo>
                    <a:pt x="4909" y="2045"/>
                  </a:lnTo>
                  <a:lnTo>
                    <a:pt x="4944" y="2072"/>
                  </a:lnTo>
                  <a:lnTo>
                    <a:pt x="4968" y="2086"/>
                  </a:lnTo>
                  <a:lnTo>
                    <a:pt x="5003" y="2093"/>
                  </a:lnTo>
                  <a:lnTo>
                    <a:pt x="5039" y="2093"/>
                  </a:lnTo>
                  <a:lnTo>
                    <a:pt x="5121" y="2086"/>
                  </a:lnTo>
                  <a:lnTo>
                    <a:pt x="5192" y="2086"/>
                  </a:lnTo>
                  <a:lnTo>
                    <a:pt x="5204" y="2079"/>
                  </a:lnTo>
                  <a:lnTo>
                    <a:pt x="5251" y="2045"/>
                  </a:lnTo>
                  <a:lnTo>
                    <a:pt x="5417" y="1948"/>
                  </a:lnTo>
                  <a:lnTo>
                    <a:pt x="5464" y="1941"/>
                  </a:lnTo>
                  <a:lnTo>
                    <a:pt x="5535" y="1907"/>
                  </a:lnTo>
                  <a:lnTo>
                    <a:pt x="5571" y="1907"/>
                  </a:lnTo>
                  <a:lnTo>
                    <a:pt x="5606" y="1907"/>
                  </a:lnTo>
                  <a:lnTo>
                    <a:pt x="5689" y="1920"/>
                  </a:lnTo>
                  <a:lnTo>
                    <a:pt x="5713" y="1927"/>
                  </a:lnTo>
                  <a:lnTo>
                    <a:pt x="5725" y="1934"/>
                  </a:lnTo>
                  <a:lnTo>
                    <a:pt x="5760" y="1948"/>
                  </a:lnTo>
                  <a:lnTo>
                    <a:pt x="5784" y="1941"/>
                  </a:lnTo>
                  <a:lnTo>
                    <a:pt x="5819" y="1927"/>
                  </a:lnTo>
                  <a:lnTo>
                    <a:pt x="5855" y="1907"/>
                  </a:lnTo>
                  <a:lnTo>
                    <a:pt x="5866" y="1893"/>
                  </a:lnTo>
                  <a:lnTo>
                    <a:pt x="5878" y="1872"/>
                  </a:lnTo>
                  <a:lnTo>
                    <a:pt x="5878" y="1810"/>
                  </a:lnTo>
                  <a:lnTo>
                    <a:pt x="5902" y="1775"/>
                  </a:lnTo>
                  <a:lnTo>
                    <a:pt x="5914" y="1775"/>
                  </a:lnTo>
                  <a:lnTo>
                    <a:pt x="5914" y="1775"/>
                  </a:lnTo>
                  <a:lnTo>
                    <a:pt x="5949" y="1803"/>
                  </a:lnTo>
                  <a:lnTo>
                    <a:pt x="6008" y="1837"/>
                  </a:lnTo>
                  <a:lnTo>
                    <a:pt x="6032" y="1844"/>
                  </a:lnTo>
                  <a:lnTo>
                    <a:pt x="6032" y="1844"/>
                  </a:lnTo>
                  <a:lnTo>
                    <a:pt x="6020" y="1858"/>
                  </a:lnTo>
                  <a:lnTo>
                    <a:pt x="6020" y="1879"/>
                  </a:lnTo>
                  <a:lnTo>
                    <a:pt x="6020" y="1886"/>
                  </a:lnTo>
                  <a:lnTo>
                    <a:pt x="6032" y="1900"/>
                  </a:lnTo>
                  <a:lnTo>
                    <a:pt x="6056" y="1907"/>
                  </a:lnTo>
                  <a:lnTo>
                    <a:pt x="6079" y="1920"/>
                  </a:lnTo>
                  <a:lnTo>
                    <a:pt x="6103" y="1920"/>
                  </a:lnTo>
                  <a:lnTo>
                    <a:pt x="6127" y="1920"/>
                  </a:lnTo>
                  <a:lnTo>
                    <a:pt x="6150" y="1913"/>
                  </a:lnTo>
                  <a:lnTo>
                    <a:pt x="6186" y="1886"/>
                  </a:lnTo>
                  <a:lnTo>
                    <a:pt x="6233" y="1879"/>
                  </a:lnTo>
                  <a:lnTo>
                    <a:pt x="6280" y="1879"/>
                  </a:lnTo>
                  <a:lnTo>
                    <a:pt x="6446" y="1962"/>
                  </a:lnTo>
                  <a:lnTo>
                    <a:pt x="6600" y="1976"/>
                  </a:lnTo>
                  <a:lnTo>
                    <a:pt x="6600" y="1976"/>
                  </a:lnTo>
                  <a:lnTo>
                    <a:pt x="6600" y="2038"/>
                  </a:lnTo>
                  <a:lnTo>
                    <a:pt x="6588" y="2107"/>
                  </a:lnTo>
                  <a:lnTo>
                    <a:pt x="6552" y="2169"/>
                  </a:lnTo>
                  <a:lnTo>
                    <a:pt x="6541" y="2183"/>
                  </a:lnTo>
                  <a:lnTo>
                    <a:pt x="6493" y="2217"/>
                  </a:lnTo>
                  <a:lnTo>
                    <a:pt x="6576" y="2217"/>
                  </a:lnTo>
                  <a:lnTo>
                    <a:pt x="6600" y="2252"/>
                  </a:lnTo>
                  <a:lnTo>
                    <a:pt x="6588" y="2286"/>
                  </a:lnTo>
                  <a:lnTo>
                    <a:pt x="6564" y="2307"/>
                  </a:lnTo>
                  <a:lnTo>
                    <a:pt x="6363" y="2397"/>
                  </a:lnTo>
                  <a:lnTo>
                    <a:pt x="6387" y="2431"/>
                  </a:lnTo>
                  <a:lnTo>
                    <a:pt x="6363" y="2459"/>
                  </a:lnTo>
                  <a:lnTo>
                    <a:pt x="6316" y="2480"/>
                  </a:lnTo>
                  <a:lnTo>
                    <a:pt x="6257" y="2473"/>
                  </a:lnTo>
                  <a:lnTo>
                    <a:pt x="6245" y="2459"/>
                  </a:lnTo>
                  <a:lnTo>
                    <a:pt x="6233" y="2397"/>
                  </a:lnTo>
                  <a:lnTo>
                    <a:pt x="6221" y="2383"/>
                  </a:lnTo>
                  <a:lnTo>
                    <a:pt x="6186" y="2362"/>
                  </a:lnTo>
                  <a:lnTo>
                    <a:pt x="6150" y="2300"/>
                  </a:lnTo>
                  <a:lnTo>
                    <a:pt x="6139" y="2238"/>
                  </a:lnTo>
                  <a:lnTo>
                    <a:pt x="6150" y="2197"/>
                  </a:lnTo>
                  <a:lnTo>
                    <a:pt x="6127" y="2203"/>
                  </a:lnTo>
                  <a:lnTo>
                    <a:pt x="6103" y="2203"/>
                  </a:lnTo>
                  <a:lnTo>
                    <a:pt x="6091" y="2203"/>
                  </a:lnTo>
                  <a:lnTo>
                    <a:pt x="6079" y="2217"/>
                  </a:lnTo>
                  <a:lnTo>
                    <a:pt x="6068" y="2197"/>
                  </a:lnTo>
                  <a:lnTo>
                    <a:pt x="6056" y="2197"/>
                  </a:lnTo>
                  <a:lnTo>
                    <a:pt x="6056" y="2197"/>
                  </a:lnTo>
                  <a:lnTo>
                    <a:pt x="6079" y="2183"/>
                  </a:lnTo>
                  <a:lnTo>
                    <a:pt x="6079" y="2169"/>
                  </a:lnTo>
                  <a:lnTo>
                    <a:pt x="6044" y="2155"/>
                  </a:lnTo>
                  <a:lnTo>
                    <a:pt x="6008" y="2155"/>
                  </a:lnTo>
                  <a:lnTo>
                    <a:pt x="5985" y="2155"/>
                  </a:lnTo>
                  <a:lnTo>
                    <a:pt x="5949" y="2169"/>
                  </a:lnTo>
                  <a:lnTo>
                    <a:pt x="5926" y="2148"/>
                  </a:lnTo>
                  <a:lnTo>
                    <a:pt x="5926" y="2121"/>
                  </a:lnTo>
                  <a:lnTo>
                    <a:pt x="5926" y="2100"/>
                  </a:lnTo>
                  <a:lnTo>
                    <a:pt x="5949" y="2072"/>
                  </a:lnTo>
                  <a:lnTo>
                    <a:pt x="5890" y="2100"/>
                  </a:lnTo>
                  <a:lnTo>
                    <a:pt x="5843" y="2128"/>
                  </a:lnTo>
                  <a:lnTo>
                    <a:pt x="5796" y="2148"/>
                  </a:lnTo>
                  <a:lnTo>
                    <a:pt x="5736" y="2134"/>
                  </a:lnTo>
                  <a:lnTo>
                    <a:pt x="5725" y="2155"/>
                  </a:lnTo>
                  <a:lnTo>
                    <a:pt x="5725" y="2162"/>
                  </a:lnTo>
                  <a:lnTo>
                    <a:pt x="5701" y="2169"/>
                  </a:lnTo>
                  <a:lnTo>
                    <a:pt x="5654" y="2169"/>
                  </a:lnTo>
                  <a:lnTo>
                    <a:pt x="5725" y="2245"/>
                  </a:lnTo>
                  <a:lnTo>
                    <a:pt x="5819" y="2314"/>
                  </a:lnTo>
                  <a:lnTo>
                    <a:pt x="5855" y="2342"/>
                  </a:lnTo>
                  <a:lnTo>
                    <a:pt x="5866" y="2369"/>
                  </a:lnTo>
                  <a:lnTo>
                    <a:pt x="5736" y="2355"/>
                  </a:lnTo>
                  <a:lnTo>
                    <a:pt x="5736" y="2369"/>
                  </a:lnTo>
                  <a:lnTo>
                    <a:pt x="5796" y="2383"/>
                  </a:lnTo>
                  <a:lnTo>
                    <a:pt x="5973" y="2397"/>
                  </a:lnTo>
                  <a:lnTo>
                    <a:pt x="5926" y="2369"/>
                  </a:lnTo>
                  <a:lnTo>
                    <a:pt x="5937" y="2355"/>
                  </a:lnTo>
                  <a:lnTo>
                    <a:pt x="5973" y="2349"/>
                  </a:lnTo>
                  <a:lnTo>
                    <a:pt x="6020" y="2355"/>
                  </a:lnTo>
                  <a:lnTo>
                    <a:pt x="6068" y="2369"/>
                  </a:lnTo>
                  <a:lnTo>
                    <a:pt x="6079" y="2383"/>
                  </a:lnTo>
                  <a:lnTo>
                    <a:pt x="6103" y="2445"/>
                  </a:lnTo>
                  <a:lnTo>
                    <a:pt x="6115" y="2466"/>
                  </a:lnTo>
                  <a:lnTo>
                    <a:pt x="6127" y="2480"/>
                  </a:lnTo>
                  <a:lnTo>
                    <a:pt x="6127" y="2500"/>
                  </a:lnTo>
                  <a:lnTo>
                    <a:pt x="6127" y="2521"/>
                  </a:lnTo>
                  <a:lnTo>
                    <a:pt x="6115" y="2528"/>
                  </a:lnTo>
                  <a:lnTo>
                    <a:pt x="6103" y="2528"/>
                  </a:lnTo>
                  <a:lnTo>
                    <a:pt x="6056" y="2549"/>
                  </a:lnTo>
                  <a:lnTo>
                    <a:pt x="5985" y="2563"/>
                  </a:lnTo>
                  <a:lnTo>
                    <a:pt x="5973" y="2576"/>
                  </a:lnTo>
                  <a:lnTo>
                    <a:pt x="5985" y="2590"/>
                  </a:lnTo>
                  <a:lnTo>
                    <a:pt x="6044" y="2611"/>
                  </a:lnTo>
                  <a:lnTo>
                    <a:pt x="6056" y="2632"/>
                  </a:lnTo>
                  <a:lnTo>
                    <a:pt x="5902" y="2673"/>
                  </a:lnTo>
                  <a:lnTo>
                    <a:pt x="5630" y="2645"/>
                  </a:lnTo>
                  <a:lnTo>
                    <a:pt x="5405" y="2570"/>
                  </a:lnTo>
                  <a:lnTo>
                    <a:pt x="5417" y="2473"/>
                  </a:lnTo>
                  <a:lnTo>
                    <a:pt x="5382" y="2487"/>
                  </a:lnTo>
                  <a:lnTo>
                    <a:pt x="5334" y="2494"/>
                  </a:lnTo>
                  <a:lnTo>
                    <a:pt x="5240" y="2494"/>
                  </a:lnTo>
                  <a:lnTo>
                    <a:pt x="5263" y="2500"/>
                  </a:lnTo>
                  <a:lnTo>
                    <a:pt x="5287" y="2507"/>
                  </a:lnTo>
                  <a:lnTo>
                    <a:pt x="5287" y="2521"/>
                  </a:lnTo>
                  <a:lnTo>
                    <a:pt x="5062" y="2494"/>
                  </a:lnTo>
                  <a:lnTo>
                    <a:pt x="5062" y="2507"/>
                  </a:lnTo>
                  <a:lnTo>
                    <a:pt x="5110" y="2535"/>
                  </a:lnTo>
                  <a:lnTo>
                    <a:pt x="5157" y="2576"/>
                  </a:lnTo>
                  <a:lnTo>
                    <a:pt x="5204" y="2611"/>
                  </a:lnTo>
                  <a:lnTo>
                    <a:pt x="5370" y="2645"/>
                  </a:lnTo>
                  <a:lnTo>
                    <a:pt x="5370" y="2687"/>
                  </a:lnTo>
                  <a:lnTo>
                    <a:pt x="5334" y="2735"/>
                  </a:lnTo>
                  <a:lnTo>
                    <a:pt x="5393" y="2770"/>
                  </a:lnTo>
                  <a:lnTo>
                    <a:pt x="5393" y="2742"/>
                  </a:lnTo>
                  <a:lnTo>
                    <a:pt x="5405" y="2728"/>
                  </a:lnTo>
                  <a:lnTo>
                    <a:pt x="5417" y="2715"/>
                  </a:lnTo>
                  <a:lnTo>
                    <a:pt x="5453" y="2701"/>
                  </a:lnTo>
                  <a:lnTo>
                    <a:pt x="5512" y="2735"/>
                  </a:lnTo>
                  <a:lnTo>
                    <a:pt x="5512" y="2763"/>
                  </a:lnTo>
                  <a:lnTo>
                    <a:pt x="5476" y="2791"/>
                  </a:lnTo>
                  <a:lnTo>
                    <a:pt x="5417" y="2811"/>
                  </a:lnTo>
                  <a:lnTo>
                    <a:pt x="5453" y="2839"/>
                  </a:lnTo>
                  <a:lnTo>
                    <a:pt x="5488" y="2853"/>
                  </a:lnTo>
                  <a:lnTo>
                    <a:pt x="5547" y="2860"/>
                  </a:lnTo>
                  <a:lnTo>
                    <a:pt x="5606" y="2860"/>
                  </a:lnTo>
                  <a:lnTo>
                    <a:pt x="5583" y="2880"/>
                  </a:lnTo>
                  <a:lnTo>
                    <a:pt x="5559" y="2887"/>
                  </a:lnTo>
                  <a:lnTo>
                    <a:pt x="5535" y="2887"/>
                  </a:lnTo>
                  <a:lnTo>
                    <a:pt x="5488" y="2887"/>
                  </a:lnTo>
                  <a:lnTo>
                    <a:pt x="5453" y="2894"/>
                  </a:lnTo>
                  <a:lnTo>
                    <a:pt x="5429" y="2901"/>
                  </a:lnTo>
                  <a:lnTo>
                    <a:pt x="5417" y="2915"/>
                  </a:lnTo>
                  <a:lnTo>
                    <a:pt x="5429" y="2915"/>
                  </a:lnTo>
                  <a:lnTo>
                    <a:pt x="5524" y="2915"/>
                  </a:lnTo>
                  <a:lnTo>
                    <a:pt x="5571" y="2901"/>
                  </a:lnTo>
                  <a:lnTo>
                    <a:pt x="5689" y="2860"/>
                  </a:lnTo>
                  <a:lnTo>
                    <a:pt x="5701" y="2894"/>
                  </a:lnTo>
                  <a:lnTo>
                    <a:pt x="5713" y="2929"/>
                  </a:lnTo>
                  <a:lnTo>
                    <a:pt x="5701" y="2963"/>
                  </a:lnTo>
                  <a:lnTo>
                    <a:pt x="5642" y="2977"/>
                  </a:lnTo>
                  <a:lnTo>
                    <a:pt x="5488" y="2956"/>
                  </a:lnTo>
                  <a:lnTo>
                    <a:pt x="5417" y="2949"/>
                  </a:lnTo>
                  <a:lnTo>
                    <a:pt x="5453" y="2977"/>
                  </a:lnTo>
                  <a:lnTo>
                    <a:pt x="5524" y="2991"/>
                  </a:lnTo>
                  <a:lnTo>
                    <a:pt x="5583" y="2998"/>
                  </a:lnTo>
                  <a:lnTo>
                    <a:pt x="5606" y="3005"/>
                  </a:lnTo>
                  <a:lnTo>
                    <a:pt x="5594" y="3039"/>
                  </a:lnTo>
                  <a:lnTo>
                    <a:pt x="5547" y="3039"/>
                  </a:lnTo>
                  <a:lnTo>
                    <a:pt x="5500" y="3032"/>
                  </a:lnTo>
                  <a:lnTo>
                    <a:pt x="5453" y="3025"/>
                  </a:lnTo>
                  <a:lnTo>
                    <a:pt x="5393" y="3039"/>
                  </a:lnTo>
                  <a:lnTo>
                    <a:pt x="5417" y="3046"/>
                  </a:lnTo>
                  <a:lnTo>
                    <a:pt x="5476" y="3053"/>
                  </a:lnTo>
                  <a:lnTo>
                    <a:pt x="5512" y="3067"/>
                  </a:lnTo>
                  <a:lnTo>
                    <a:pt x="5559" y="3087"/>
                  </a:lnTo>
                  <a:lnTo>
                    <a:pt x="5583" y="3094"/>
                  </a:lnTo>
                  <a:lnTo>
                    <a:pt x="5618" y="3087"/>
                  </a:lnTo>
                  <a:lnTo>
                    <a:pt x="5654" y="3074"/>
                  </a:lnTo>
                  <a:lnTo>
                    <a:pt x="5701" y="3136"/>
                  </a:lnTo>
                  <a:lnTo>
                    <a:pt x="5725" y="3163"/>
                  </a:lnTo>
                  <a:lnTo>
                    <a:pt x="5784" y="3212"/>
                  </a:lnTo>
                  <a:lnTo>
                    <a:pt x="5807" y="3233"/>
                  </a:lnTo>
                  <a:lnTo>
                    <a:pt x="5796" y="3246"/>
                  </a:lnTo>
                  <a:lnTo>
                    <a:pt x="5736" y="3253"/>
                  </a:lnTo>
                  <a:lnTo>
                    <a:pt x="5855" y="3274"/>
                  </a:lnTo>
                  <a:lnTo>
                    <a:pt x="5890" y="3274"/>
                  </a:lnTo>
                  <a:lnTo>
                    <a:pt x="5866" y="3253"/>
                  </a:lnTo>
                  <a:lnTo>
                    <a:pt x="5866" y="3239"/>
                  </a:lnTo>
                  <a:lnTo>
                    <a:pt x="5949" y="3246"/>
                  </a:lnTo>
                  <a:lnTo>
                    <a:pt x="6020" y="3253"/>
                  </a:lnTo>
                  <a:lnTo>
                    <a:pt x="6008" y="3281"/>
                  </a:lnTo>
                  <a:lnTo>
                    <a:pt x="5997" y="3288"/>
                  </a:lnTo>
                  <a:lnTo>
                    <a:pt x="6032" y="3288"/>
                  </a:lnTo>
                  <a:lnTo>
                    <a:pt x="6044" y="3295"/>
                  </a:lnTo>
                  <a:lnTo>
                    <a:pt x="6056" y="3302"/>
                  </a:lnTo>
                  <a:lnTo>
                    <a:pt x="6079" y="3302"/>
                  </a:lnTo>
                  <a:lnTo>
                    <a:pt x="6056" y="3308"/>
                  </a:lnTo>
                  <a:lnTo>
                    <a:pt x="6020" y="3329"/>
                  </a:lnTo>
                  <a:lnTo>
                    <a:pt x="5997" y="3336"/>
                  </a:lnTo>
                  <a:lnTo>
                    <a:pt x="6068" y="3329"/>
                  </a:lnTo>
                  <a:lnTo>
                    <a:pt x="6127" y="3322"/>
                  </a:lnTo>
                  <a:lnTo>
                    <a:pt x="6162" y="3329"/>
                  </a:lnTo>
                  <a:lnTo>
                    <a:pt x="6186" y="3364"/>
                  </a:lnTo>
                  <a:lnTo>
                    <a:pt x="6115" y="3350"/>
                  </a:lnTo>
                  <a:lnTo>
                    <a:pt x="6044" y="3350"/>
                  </a:lnTo>
                  <a:lnTo>
                    <a:pt x="5985" y="3364"/>
                  </a:lnTo>
                  <a:lnTo>
                    <a:pt x="5997" y="3398"/>
                  </a:lnTo>
                  <a:lnTo>
                    <a:pt x="6032" y="3384"/>
                  </a:lnTo>
                  <a:lnTo>
                    <a:pt x="6044" y="3384"/>
                  </a:lnTo>
                  <a:lnTo>
                    <a:pt x="6068" y="3391"/>
                  </a:lnTo>
                  <a:lnTo>
                    <a:pt x="6079" y="3412"/>
                  </a:lnTo>
                  <a:lnTo>
                    <a:pt x="6044" y="3412"/>
                  </a:lnTo>
                  <a:lnTo>
                    <a:pt x="5973" y="3426"/>
                  </a:lnTo>
                  <a:lnTo>
                    <a:pt x="5985" y="3426"/>
                  </a:lnTo>
                  <a:lnTo>
                    <a:pt x="6008" y="3433"/>
                  </a:lnTo>
                  <a:lnTo>
                    <a:pt x="6020" y="3440"/>
                  </a:lnTo>
                  <a:lnTo>
                    <a:pt x="5985" y="3447"/>
                  </a:lnTo>
                  <a:lnTo>
                    <a:pt x="5961" y="3460"/>
                  </a:lnTo>
                  <a:lnTo>
                    <a:pt x="5949" y="3481"/>
                  </a:lnTo>
                  <a:lnTo>
                    <a:pt x="5949" y="3502"/>
                  </a:lnTo>
                  <a:lnTo>
                    <a:pt x="5961" y="3495"/>
                  </a:lnTo>
                  <a:lnTo>
                    <a:pt x="5997" y="3474"/>
                  </a:lnTo>
                  <a:lnTo>
                    <a:pt x="6020" y="3467"/>
                  </a:lnTo>
                  <a:lnTo>
                    <a:pt x="6079" y="3467"/>
                  </a:lnTo>
                  <a:lnTo>
                    <a:pt x="6115" y="3481"/>
                  </a:lnTo>
                  <a:lnTo>
                    <a:pt x="6150" y="3481"/>
                  </a:lnTo>
                  <a:lnTo>
                    <a:pt x="6150" y="3460"/>
                  </a:lnTo>
                  <a:lnTo>
                    <a:pt x="6150" y="3447"/>
                  </a:lnTo>
                  <a:lnTo>
                    <a:pt x="6150" y="3433"/>
                  </a:lnTo>
                  <a:lnTo>
                    <a:pt x="6139" y="3419"/>
                  </a:lnTo>
                  <a:lnTo>
                    <a:pt x="6127" y="3412"/>
                  </a:lnTo>
                  <a:lnTo>
                    <a:pt x="6174" y="3405"/>
                  </a:lnTo>
                  <a:lnTo>
                    <a:pt x="6209" y="3412"/>
                  </a:lnTo>
                  <a:lnTo>
                    <a:pt x="6186" y="3454"/>
                  </a:lnTo>
                  <a:lnTo>
                    <a:pt x="6209" y="3495"/>
                  </a:lnTo>
                  <a:lnTo>
                    <a:pt x="6245" y="3536"/>
                  </a:lnTo>
                  <a:lnTo>
                    <a:pt x="6257" y="3578"/>
                  </a:lnTo>
                  <a:lnTo>
                    <a:pt x="6257" y="3585"/>
                  </a:lnTo>
                  <a:lnTo>
                    <a:pt x="6221" y="3619"/>
                  </a:lnTo>
                  <a:lnTo>
                    <a:pt x="6209" y="3633"/>
                  </a:lnTo>
                  <a:lnTo>
                    <a:pt x="6221" y="3640"/>
                  </a:lnTo>
                  <a:lnTo>
                    <a:pt x="6245" y="3633"/>
                  </a:lnTo>
                  <a:lnTo>
                    <a:pt x="6269" y="3612"/>
                  </a:lnTo>
                  <a:lnTo>
                    <a:pt x="6280" y="3592"/>
                  </a:lnTo>
                  <a:lnTo>
                    <a:pt x="6316" y="3619"/>
                  </a:lnTo>
                  <a:lnTo>
                    <a:pt x="6340" y="3654"/>
                  </a:lnTo>
                  <a:lnTo>
                    <a:pt x="6328" y="3688"/>
                  </a:lnTo>
                  <a:lnTo>
                    <a:pt x="6304" y="3723"/>
                  </a:lnTo>
                  <a:lnTo>
                    <a:pt x="6174" y="3813"/>
                  </a:lnTo>
                  <a:lnTo>
                    <a:pt x="6150" y="3840"/>
                  </a:lnTo>
                  <a:lnTo>
                    <a:pt x="6245" y="3820"/>
                  </a:lnTo>
                  <a:lnTo>
                    <a:pt x="6304" y="3778"/>
                  </a:lnTo>
                  <a:lnTo>
                    <a:pt x="6387" y="3688"/>
                  </a:lnTo>
                  <a:lnTo>
                    <a:pt x="6470" y="3723"/>
                  </a:lnTo>
                  <a:lnTo>
                    <a:pt x="6481" y="3730"/>
                  </a:lnTo>
                  <a:lnTo>
                    <a:pt x="6541" y="3737"/>
                  </a:lnTo>
                  <a:lnTo>
                    <a:pt x="6600" y="3744"/>
                  </a:lnTo>
                  <a:lnTo>
                    <a:pt x="6635" y="3744"/>
                  </a:lnTo>
                  <a:lnTo>
                    <a:pt x="6683" y="3757"/>
                  </a:lnTo>
                  <a:lnTo>
                    <a:pt x="6730" y="3785"/>
                  </a:lnTo>
                  <a:lnTo>
                    <a:pt x="6754" y="3806"/>
                  </a:lnTo>
                  <a:lnTo>
                    <a:pt x="6765" y="3854"/>
                  </a:lnTo>
                  <a:lnTo>
                    <a:pt x="6718" y="3882"/>
                  </a:lnTo>
                  <a:lnTo>
                    <a:pt x="6552" y="3965"/>
                  </a:lnTo>
                  <a:lnTo>
                    <a:pt x="6541" y="3971"/>
                  </a:lnTo>
                  <a:lnTo>
                    <a:pt x="6481" y="4034"/>
                  </a:lnTo>
                  <a:lnTo>
                    <a:pt x="6446" y="4061"/>
                  </a:lnTo>
                  <a:lnTo>
                    <a:pt x="6422" y="4082"/>
                  </a:lnTo>
                  <a:lnTo>
                    <a:pt x="6422" y="4096"/>
                  </a:lnTo>
                  <a:lnTo>
                    <a:pt x="6422" y="4110"/>
                  </a:lnTo>
                  <a:lnTo>
                    <a:pt x="6411" y="4130"/>
                  </a:lnTo>
                  <a:lnTo>
                    <a:pt x="6363" y="4172"/>
                  </a:lnTo>
                  <a:lnTo>
                    <a:pt x="6328" y="4186"/>
                  </a:lnTo>
                  <a:lnTo>
                    <a:pt x="6269" y="4179"/>
                  </a:lnTo>
                  <a:lnTo>
                    <a:pt x="6245" y="4172"/>
                  </a:lnTo>
                  <a:lnTo>
                    <a:pt x="6221" y="4165"/>
                  </a:lnTo>
                  <a:lnTo>
                    <a:pt x="6198" y="4165"/>
                  </a:lnTo>
                  <a:lnTo>
                    <a:pt x="6186" y="4158"/>
                  </a:lnTo>
                  <a:lnTo>
                    <a:pt x="6162" y="4158"/>
                  </a:lnTo>
                  <a:lnTo>
                    <a:pt x="6068" y="4186"/>
                  </a:lnTo>
                  <a:lnTo>
                    <a:pt x="6056" y="4199"/>
                  </a:lnTo>
                  <a:lnTo>
                    <a:pt x="6068" y="4206"/>
                  </a:lnTo>
                  <a:lnTo>
                    <a:pt x="6068" y="4213"/>
                  </a:lnTo>
                  <a:lnTo>
                    <a:pt x="6068" y="4220"/>
                  </a:lnTo>
                  <a:lnTo>
                    <a:pt x="6044" y="4234"/>
                  </a:lnTo>
                  <a:lnTo>
                    <a:pt x="6020" y="4227"/>
                  </a:lnTo>
                  <a:lnTo>
                    <a:pt x="5997" y="4234"/>
                  </a:lnTo>
                  <a:lnTo>
                    <a:pt x="5937" y="4275"/>
                  </a:lnTo>
                  <a:lnTo>
                    <a:pt x="5926" y="4262"/>
                  </a:lnTo>
                  <a:lnTo>
                    <a:pt x="5914" y="4262"/>
                  </a:lnTo>
                  <a:lnTo>
                    <a:pt x="5902" y="4275"/>
                  </a:lnTo>
                  <a:lnTo>
                    <a:pt x="5866" y="4282"/>
                  </a:lnTo>
                  <a:lnTo>
                    <a:pt x="5831" y="4275"/>
                  </a:lnTo>
                  <a:lnTo>
                    <a:pt x="5807" y="4262"/>
                  </a:lnTo>
                  <a:lnTo>
                    <a:pt x="5784" y="4248"/>
                  </a:lnTo>
                  <a:lnTo>
                    <a:pt x="5760" y="4241"/>
                  </a:lnTo>
                  <a:lnTo>
                    <a:pt x="5725" y="4220"/>
                  </a:lnTo>
                  <a:lnTo>
                    <a:pt x="5689" y="4199"/>
                  </a:lnTo>
                  <a:lnTo>
                    <a:pt x="5677" y="4192"/>
                  </a:lnTo>
                  <a:lnTo>
                    <a:pt x="5642" y="4172"/>
                  </a:lnTo>
                  <a:lnTo>
                    <a:pt x="5618" y="4172"/>
                  </a:lnTo>
                  <a:lnTo>
                    <a:pt x="5594" y="4179"/>
                  </a:lnTo>
                  <a:lnTo>
                    <a:pt x="5571" y="4172"/>
                  </a:lnTo>
                  <a:lnTo>
                    <a:pt x="5500" y="4151"/>
                  </a:lnTo>
                  <a:lnTo>
                    <a:pt x="5429" y="4130"/>
                  </a:lnTo>
                  <a:lnTo>
                    <a:pt x="5358" y="4123"/>
                  </a:lnTo>
                  <a:lnTo>
                    <a:pt x="5181" y="4144"/>
                  </a:lnTo>
                  <a:lnTo>
                    <a:pt x="4991" y="4179"/>
                  </a:lnTo>
                  <a:lnTo>
                    <a:pt x="4968" y="4186"/>
                  </a:lnTo>
                  <a:lnTo>
                    <a:pt x="4909" y="4220"/>
                  </a:lnTo>
                  <a:lnTo>
                    <a:pt x="4897" y="4227"/>
                  </a:lnTo>
                  <a:lnTo>
                    <a:pt x="4885" y="4234"/>
                  </a:lnTo>
                  <a:lnTo>
                    <a:pt x="4885" y="4241"/>
                  </a:lnTo>
                  <a:lnTo>
                    <a:pt x="4838" y="4248"/>
                  </a:lnTo>
                  <a:lnTo>
                    <a:pt x="4613" y="4317"/>
                  </a:lnTo>
                  <a:lnTo>
                    <a:pt x="4506" y="4338"/>
                  </a:lnTo>
                  <a:lnTo>
                    <a:pt x="4435" y="4344"/>
                  </a:lnTo>
                  <a:lnTo>
                    <a:pt x="4376" y="4338"/>
                  </a:lnTo>
                  <a:lnTo>
                    <a:pt x="4341" y="4331"/>
                  </a:lnTo>
                  <a:lnTo>
                    <a:pt x="4317" y="4331"/>
                  </a:lnTo>
                  <a:lnTo>
                    <a:pt x="4282" y="4317"/>
                  </a:lnTo>
                  <a:lnTo>
                    <a:pt x="4211" y="4275"/>
                  </a:lnTo>
                  <a:lnTo>
                    <a:pt x="4092" y="4144"/>
                  </a:lnTo>
                  <a:lnTo>
                    <a:pt x="4045" y="4172"/>
                  </a:lnTo>
                  <a:lnTo>
                    <a:pt x="3844" y="4248"/>
                  </a:lnTo>
                  <a:lnTo>
                    <a:pt x="3761" y="4289"/>
                  </a:lnTo>
                  <a:lnTo>
                    <a:pt x="3690" y="4310"/>
                  </a:lnTo>
                  <a:lnTo>
                    <a:pt x="3631" y="4317"/>
                  </a:lnTo>
                  <a:lnTo>
                    <a:pt x="3608" y="4310"/>
                  </a:lnTo>
                  <a:lnTo>
                    <a:pt x="3584" y="4296"/>
                  </a:lnTo>
                  <a:lnTo>
                    <a:pt x="3572" y="4282"/>
                  </a:lnTo>
                  <a:lnTo>
                    <a:pt x="3560" y="4275"/>
                  </a:lnTo>
                  <a:lnTo>
                    <a:pt x="3537" y="4275"/>
                  </a:lnTo>
                  <a:lnTo>
                    <a:pt x="3501" y="4303"/>
                  </a:lnTo>
                  <a:lnTo>
                    <a:pt x="3477" y="4331"/>
                  </a:lnTo>
                  <a:lnTo>
                    <a:pt x="3442" y="4331"/>
                  </a:lnTo>
                  <a:lnTo>
                    <a:pt x="3418" y="4331"/>
                  </a:lnTo>
                  <a:lnTo>
                    <a:pt x="3407" y="4324"/>
                  </a:lnTo>
                  <a:lnTo>
                    <a:pt x="3407" y="4310"/>
                  </a:lnTo>
                  <a:lnTo>
                    <a:pt x="3395" y="4310"/>
                  </a:lnTo>
                  <a:lnTo>
                    <a:pt x="3395" y="4303"/>
                  </a:lnTo>
                  <a:lnTo>
                    <a:pt x="3383" y="4296"/>
                  </a:lnTo>
                  <a:lnTo>
                    <a:pt x="3371" y="4289"/>
                  </a:lnTo>
                  <a:lnTo>
                    <a:pt x="3347" y="4282"/>
                  </a:lnTo>
                  <a:lnTo>
                    <a:pt x="3324" y="4275"/>
                  </a:lnTo>
                  <a:lnTo>
                    <a:pt x="3300" y="4282"/>
                  </a:lnTo>
                  <a:lnTo>
                    <a:pt x="3276" y="4289"/>
                  </a:lnTo>
                  <a:lnTo>
                    <a:pt x="3229" y="4310"/>
                  </a:lnTo>
                  <a:lnTo>
                    <a:pt x="3170" y="4275"/>
                  </a:lnTo>
                  <a:lnTo>
                    <a:pt x="3146" y="4255"/>
                  </a:lnTo>
                  <a:lnTo>
                    <a:pt x="3111" y="4206"/>
                  </a:lnTo>
                  <a:lnTo>
                    <a:pt x="3087" y="4186"/>
                  </a:lnTo>
                  <a:lnTo>
                    <a:pt x="3040" y="4179"/>
                  </a:lnTo>
                  <a:lnTo>
                    <a:pt x="2945" y="4165"/>
                  </a:lnTo>
                  <a:lnTo>
                    <a:pt x="2898" y="4151"/>
                  </a:lnTo>
                  <a:lnTo>
                    <a:pt x="2862" y="4130"/>
                  </a:lnTo>
                  <a:lnTo>
                    <a:pt x="2827" y="4096"/>
                  </a:lnTo>
                  <a:lnTo>
                    <a:pt x="2815" y="4061"/>
                  </a:lnTo>
                  <a:lnTo>
                    <a:pt x="2803" y="3985"/>
                  </a:lnTo>
                  <a:lnTo>
                    <a:pt x="2815" y="3965"/>
                  </a:lnTo>
                  <a:lnTo>
                    <a:pt x="2874" y="3937"/>
                  </a:lnTo>
                  <a:lnTo>
                    <a:pt x="2886" y="3916"/>
                  </a:lnTo>
                  <a:lnTo>
                    <a:pt x="2874" y="3902"/>
                  </a:lnTo>
                  <a:lnTo>
                    <a:pt x="2780" y="3840"/>
                  </a:lnTo>
                  <a:lnTo>
                    <a:pt x="2709" y="3868"/>
                  </a:lnTo>
                  <a:lnTo>
                    <a:pt x="2638" y="3882"/>
                  </a:lnTo>
                  <a:lnTo>
                    <a:pt x="2472" y="3902"/>
                  </a:lnTo>
                  <a:lnTo>
                    <a:pt x="2094" y="3923"/>
                  </a:lnTo>
                  <a:lnTo>
                    <a:pt x="1987" y="3937"/>
                  </a:lnTo>
                  <a:lnTo>
                    <a:pt x="1845" y="3999"/>
                  </a:lnTo>
                  <a:lnTo>
                    <a:pt x="1786" y="4013"/>
                  </a:lnTo>
                  <a:lnTo>
                    <a:pt x="1550" y="4047"/>
                  </a:lnTo>
                  <a:lnTo>
                    <a:pt x="1408" y="4075"/>
                  </a:lnTo>
                  <a:lnTo>
                    <a:pt x="1372" y="4047"/>
                  </a:lnTo>
                  <a:lnTo>
                    <a:pt x="1360" y="3923"/>
                  </a:lnTo>
                  <a:lnTo>
                    <a:pt x="1349" y="3896"/>
                  </a:lnTo>
                  <a:lnTo>
                    <a:pt x="1325" y="3875"/>
                  </a:lnTo>
                  <a:lnTo>
                    <a:pt x="1301" y="3868"/>
                  </a:lnTo>
                  <a:lnTo>
                    <a:pt x="1278" y="3854"/>
                  </a:lnTo>
                  <a:lnTo>
                    <a:pt x="1289" y="3826"/>
                  </a:lnTo>
                  <a:lnTo>
                    <a:pt x="1325" y="3806"/>
                  </a:lnTo>
                  <a:lnTo>
                    <a:pt x="1360" y="3750"/>
                  </a:lnTo>
                  <a:lnTo>
                    <a:pt x="1313" y="3695"/>
                  </a:lnTo>
                  <a:lnTo>
                    <a:pt x="1301" y="3640"/>
                  </a:lnTo>
                  <a:lnTo>
                    <a:pt x="1301" y="3564"/>
                  </a:lnTo>
                  <a:lnTo>
                    <a:pt x="1278" y="3523"/>
                  </a:lnTo>
                  <a:lnTo>
                    <a:pt x="1242" y="3467"/>
                  </a:lnTo>
                  <a:lnTo>
                    <a:pt x="1230" y="3426"/>
                  </a:lnTo>
                  <a:lnTo>
                    <a:pt x="1195" y="3398"/>
                  </a:lnTo>
                  <a:lnTo>
                    <a:pt x="1159" y="3364"/>
                  </a:lnTo>
                  <a:lnTo>
                    <a:pt x="1136" y="3329"/>
                  </a:lnTo>
                  <a:lnTo>
                    <a:pt x="1100" y="3302"/>
                  </a:lnTo>
                  <a:lnTo>
                    <a:pt x="1100" y="3274"/>
                  </a:lnTo>
                  <a:lnTo>
                    <a:pt x="1100" y="3233"/>
                  </a:lnTo>
                  <a:lnTo>
                    <a:pt x="1077" y="3108"/>
                  </a:lnTo>
                  <a:lnTo>
                    <a:pt x="1041" y="3067"/>
                  </a:lnTo>
                  <a:lnTo>
                    <a:pt x="1006" y="3039"/>
                  </a:lnTo>
                  <a:lnTo>
                    <a:pt x="970" y="2963"/>
                  </a:lnTo>
                  <a:lnTo>
                    <a:pt x="947" y="2949"/>
                  </a:lnTo>
                  <a:lnTo>
                    <a:pt x="887" y="2901"/>
                  </a:lnTo>
                  <a:lnTo>
                    <a:pt x="864" y="2887"/>
                  </a:lnTo>
                  <a:lnTo>
                    <a:pt x="828" y="2832"/>
                  </a:lnTo>
                  <a:lnTo>
                    <a:pt x="568" y="2611"/>
                  </a:lnTo>
                  <a:lnTo>
                    <a:pt x="485" y="2487"/>
                  </a:lnTo>
                  <a:lnTo>
                    <a:pt x="426" y="2418"/>
                  </a:lnTo>
                  <a:lnTo>
                    <a:pt x="391" y="2390"/>
                  </a:lnTo>
                  <a:lnTo>
                    <a:pt x="332" y="2300"/>
                  </a:lnTo>
                  <a:lnTo>
                    <a:pt x="308" y="2273"/>
                  </a:lnTo>
                  <a:lnTo>
                    <a:pt x="261" y="2259"/>
                  </a:lnTo>
                  <a:lnTo>
                    <a:pt x="142" y="2224"/>
                  </a:lnTo>
                  <a:lnTo>
                    <a:pt x="142" y="2203"/>
                  </a:lnTo>
                  <a:lnTo>
                    <a:pt x="201" y="2141"/>
                  </a:lnTo>
                  <a:lnTo>
                    <a:pt x="272" y="2128"/>
                  </a:lnTo>
                  <a:lnTo>
                    <a:pt x="355" y="2100"/>
                  </a:lnTo>
                  <a:lnTo>
                    <a:pt x="462" y="2072"/>
                  </a:lnTo>
                  <a:lnTo>
                    <a:pt x="485" y="2065"/>
                  </a:lnTo>
                  <a:lnTo>
                    <a:pt x="497" y="2045"/>
                  </a:lnTo>
                  <a:lnTo>
                    <a:pt x="497" y="2010"/>
                  </a:lnTo>
                  <a:lnTo>
                    <a:pt x="497" y="1976"/>
                  </a:lnTo>
                  <a:lnTo>
                    <a:pt x="473" y="1941"/>
                  </a:lnTo>
                  <a:lnTo>
                    <a:pt x="462" y="1927"/>
                  </a:lnTo>
                  <a:lnTo>
                    <a:pt x="462" y="1907"/>
                  </a:lnTo>
                  <a:lnTo>
                    <a:pt x="462" y="1865"/>
                  </a:lnTo>
                  <a:lnTo>
                    <a:pt x="462" y="1844"/>
                  </a:lnTo>
                  <a:lnTo>
                    <a:pt x="450" y="1824"/>
                  </a:lnTo>
                  <a:lnTo>
                    <a:pt x="426" y="1803"/>
                  </a:lnTo>
                  <a:lnTo>
                    <a:pt x="379" y="1755"/>
                  </a:lnTo>
                  <a:lnTo>
                    <a:pt x="320" y="1672"/>
                  </a:lnTo>
                  <a:lnTo>
                    <a:pt x="308" y="1658"/>
                  </a:lnTo>
                  <a:lnTo>
                    <a:pt x="320" y="1630"/>
                  </a:lnTo>
                  <a:lnTo>
                    <a:pt x="308" y="1540"/>
                  </a:lnTo>
                  <a:lnTo>
                    <a:pt x="308" y="1534"/>
                  </a:lnTo>
                  <a:lnTo>
                    <a:pt x="391" y="1430"/>
                  </a:lnTo>
                  <a:lnTo>
                    <a:pt x="556" y="1389"/>
                  </a:lnTo>
                  <a:lnTo>
                    <a:pt x="627" y="1389"/>
                  </a:lnTo>
                  <a:lnTo>
                    <a:pt x="698" y="1368"/>
                  </a:lnTo>
                  <a:lnTo>
                    <a:pt x="674" y="1326"/>
                  </a:lnTo>
                  <a:lnTo>
                    <a:pt x="663" y="1313"/>
                  </a:lnTo>
                  <a:lnTo>
                    <a:pt x="651" y="1306"/>
                  </a:lnTo>
                  <a:lnTo>
                    <a:pt x="604" y="1292"/>
                  </a:lnTo>
                  <a:lnTo>
                    <a:pt x="639" y="1250"/>
                  </a:lnTo>
                  <a:lnTo>
                    <a:pt x="651" y="1078"/>
                  </a:lnTo>
                  <a:lnTo>
                    <a:pt x="615" y="1022"/>
                  </a:lnTo>
                  <a:lnTo>
                    <a:pt x="615" y="1009"/>
                  </a:lnTo>
                  <a:lnTo>
                    <a:pt x="592" y="988"/>
                  </a:lnTo>
                  <a:lnTo>
                    <a:pt x="580" y="974"/>
                  </a:lnTo>
                  <a:lnTo>
                    <a:pt x="592" y="947"/>
                  </a:lnTo>
                  <a:lnTo>
                    <a:pt x="450" y="829"/>
                  </a:lnTo>
                  <a:lnTo>
                    <a:pt x="178" y="857"/>
                  </a:lnTo>
                  <a:lnTo>
                    <a:pt x="142" y="843"/>
                  </a:lnTo>
                  <a:lnTo>
                    <a:pt x="36" y="843"/>
                  </a:lnTo>
                  <a:lnTo>
                    <a:pt x="12" y="836"/>
                  </a:lnTo>
                  <a:lnTo>
                    <a:pt x="0" y="822"/>
                  </a:lnTo>
                  <a:lnTo>
                    <a:pt x="0" y="788"/>
                  </a:lnTo>
                  <a:close/>
                </a:path>
              </a:pathLst>
            </a:custGeom>
            <a:solidFill>
              <a:schemeClr val="accent3">
                <a:lumMod val="60000"/>
                <a:lumOff val="40000"/>
              </a:schemeClr>
            </a:solidFill>
            <a:ln w="9525" cap="rnd"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League Spartan"/>
                <a:ea typeface="+mn-ea"/>
                <a:cs typeface="+mn-cs"/>
              </a:endParaRPr>
            </a:p>
          </p:txBody>
        </p:sp>
        <p:sp>
          <p:nvSpPr>
            <p:cNvPr id="14" name="Google Shape;1702;p44">
              <a:extLst>
                <a:ext uri="{FF2B5EF4-FFF2-40B4-BE49-F238E27FC236}">
                  <a16:creationId xmlns:a16="http://schemas.microsoft.com/office/drawing/2014/main" id="{BA3547F1-5257-E96A-AEA9-980092EA6AB9}"/>
                </a:ext>
              </a:extLst>
            </p:cNvPr>
            <p:cNvSpPr/>
            <p:nvPr/>
          </p:nvSpPr>
          <p:spPr>
            <a:xfrm flipH="1">
              <a:off x="3835425" y="2697687"/>
              <a:ext cx="380180" cy="517574"/>
            </a:xfrm>
            <a:custGeom>
              <a:avLst/>
              <a:gdLst/>
              <a:ahLst/>
              <a:cxnLst/>
              <a:rect l="l" t="t" r="r" b="b"/>
              <a:pathLst>
                <a:path w="6245" h="5430" extrusionOk="0">
                  <a:moveTo>
                    <a:pt x="24" y="2591"/>
                  </a:moveTo>
                  <a:lnTo>
                    <a:pt x="36" y="2563"/>
                  </a:lnTo>
                  <a:lnTo>
                    <a:pt x="59" y="2536"/>
                  </a:lnTo>
                  <a:lnTo>
                    <a:pt x="83" y="2508"/>
                  </a:lnTo>
                  <a:lnTo>
                    <a:pt x="166" y="2404"/>
                  </a:lnTo>
                  <a:lnTo>
                    <a:pt x="237" y="2370"/>
                  </a:lnTo>
                  <a:lnTo>
                    <a:pt x="272" y="2356"/>
                  </a:lnTo>
                  <a:lnTo>
                    <a:pt x="296" y="2342"/>
                  </a:lnTo>
                  <a:lnTo>
                    <a:pt x="331" y="2335"/>
                  </a:lnTo>
                  <a:lnTo>
                    <a:pt x="355" y="2335"/>
                  </a:lnTo>
                  <a:lnTo>
                    <a:pt x="390" y="2335"/>
                  </a:lnTo>
                  <a:lnTo>
                    <a:pt x="497" y="2363"/>
                  </a:lnTo>
                  <a:lnTo>
                    <a:pt x="532" y="2370"/>
                  </a:lnTo>
                  <a:lnTo>
                    <a:pt x="544" y="2384"/>
                  </a:lnTo>
                  <a:lnTo>
                    <a:pt x="568" y="2418"/>
                  </a:lnTo>
                  <a:lnTo>
                    <a:pt x="580" y="2432"/>
                  </a:lnTo>
                  <a:lnTo>
                    <a:pt x="603" y="2439"/>
                  </a:lnTo>
                  <a:lnTo>
                    <a:pt x="627" y="2466"/>
                  </a:lnTo>
                  <a:lnTo>
                    <a:pt x="651" y="2473"/>
                  </a:lnTo>
                  <a:lnTo>
                    <a:pt x="674" y="2480"/>
                  </a:lnTo>
                  <a:lnTo>
                    <a:pt x="698" y="2473"/>
                  </a:lnTo>
                  <a:lnTo>
                    <a:pt x="722" y="2466"/>
                  </a:lnTo>
                  <a:lnTo>
                    <a:pt x="757" y="2473"/>
                  </a:lnTo>
                  <a:lnTo>
                    <a:pt x="804" y="2466"/>
                  </a:lnTo>
                  <a:lnTo>
                    <a:pt x="840" y="2460"/>
                  </a:lnTo>
                  <a:lnTo>
                    <a:pt x="970" y="2390"/>
                  </a:lnTo>
                  <a:lnTo>
                    <a:pt x="1029" y="2404"/>
                  </a:lnTo>
                  <a:lnTo>
                    <a:pt x="1053" y="2370"/>
                  </a:lnTo>
                  <a:lnTo>
                    <a:pt x="1076" y="2363"/>
                  </a:lnTo>
                  <a:lnTo>
                    <a:pt x="1159" y="2335"/>
                  </a:lnTo>
                  <a:lnTo>
                    <a:pt x="1159" y="2314"/>
                  </a:lnTo>
                  <a:lnTo>
                    <a:pt x="1254" y="2321"/>
                  </a:lnTo>
                  <a:lnTo>
                    <a:pt x="1348" y="2328"/>
                  </a:lnTo>
                  <a:lnTo>
                    <a:pt x="1455" y="2342"/>
                  </a:lnTo>
                  <a:lnTo>
                    <a:pt x="1538" y="2342"/>
                  </a:lnTo>
                  <a:lnTo>
                    <a:pt x="1573" y="2321"/>
                  </a:lnTo>
                  <a:lnTo>
                    <a:pt x="1561" y="2252"/>
                  </a:lnTo>
                  <a:lnTo>
                    <a:pt x="1289" y="1900"/>
                  </a:lnTo>
                  <a:lnTo>
                    <a:pt x="1254" y="1817"/>
                  </a:lnTo>
                  <a:lnTo>
                    <a:pt x="1242" y="1727"/>
                  </a:lnTo>
                  <a:lnTo>
                    <a:pt x="1289" y="1631"/>
                  </a:lnTo>
                  <a:lnTo>
                    <a:pt x="1242" y="1624"/>
                  </a:lnTo>
                  <a:lnTo>
                    <a:pt x="1254" y="1610"/>
                  </a:lnTo>
                  <a:lnTo>
                    <a:pt x="1289" y="1589"/>
                  </a:lnTo>
                  <a:lnTo>
                    <a:pt x="1266" y="1555"/>
                  </a:lnTo>
                  <a:lnTo>
                    <a:pt x="1206" y="1513"/>
                  </a:lnTo>
                  <a:lnTo>
                    <a:pt x="1195" y="1486"/>
                  </a:lnTo>
                  <a:lnTo>
                    <a:pt x="1195" y="1472"/>
                  </a:lnTo>
                  <a:lnTo>
                    <a:pt x="1218" y="1465"/>
                  </a:lnTo>
                  <a:lnTo>
                    <a:pt x="1254" y="1458"/>
                  </a:lnTo>
                  <a:lnTo>
                    <a:pt x="1266" y="1444"/>
                  </a:lnTo>
                  <a:lnTo>
                    <a:pt x="1277" y="1430"/>
                  </a:lnTo>
                  <a:lnTo>
                    <a:pt x="1277" y="1417"/>
                  </a:lnTo>
                  <a:lnTo>
                    <a:pt x="1266" y="1410"/>
                  </a:lnTo>
                  <a:lnTo>
                    <a:pt x="1266" y="1403"/>
                  </a:lnTo>
                  <a:lnTo>
                    <a:pt x="1325" y="1355"/>
                  </a:lnTo>
                  <a:lnTo>
                    <a:pt x="1337" y="1334"/>
                  </a:lnTo>
                  <a:lnTo>
                    <a:pt x="1313" y="1299"/>
                  </a:lnTo>
                  <a:lnTo>
                    <a:pt x="1266" y="1285"/>
                  </a:lnTo>
                  <a:lnTo>
                    <a:pt x="1218" y="1279"/>
                  </a:lnTo>
                  <a:lnTo>
                    <a:pt x="1183" y="1265"/>
                  </a:lnTo>
                  <a:lnTo>
                    <a:pt x="1159" y="1244"/>
                  </a:lnTo>
                  <a:lnTo>
                    <a:pt x="1147" y="1216"/>
                  </a:lnTo>
                  <a:lnTo>
                    <a:pt x="1100" y="1189"/>
                  </a:lnTo>
                  <a:lnTo>
                    <a:pt x="1088" y="1154"/>
                  </a:lnTo>
                  <a:lnTo>
                    <a:pt x="1112" y="1051"/>
                  </a:lnTo>
                  <a:lnTo>
                    <a:pt x="1112" y="1016"/>
                  </a:lnTo>
                  <a:lnTo>
                    <a:pt x="1100" y="988"/>
                  </a:lnTo>
                  <a:lnTo>
                    <a:pt x="1076" y="968"/>
                  </a:lnTo>
                  <a:lnTo>
                    <a:pt x="1029" y="954"/>
                  </a:lnTo>
                  <a:lnTo>
                    <a:pt x="1053" y="940"/>
                  </a:lnTo>
                  <a:lnTo>
                    <a:pt x="1041" y="919"/>
                  </a:lnTo>
                  <a:lnTo>
                    <a:pt x="1041" y="906"/>
                  </a:lnTo>
                  <a:lnTo>
                    <a:pt x="1029" y="878"/>
                  </a:lnTo>
                  <a:lnTo>
                    <a:pt x="1076" y="802"/>
                  </a:lnTo>
                  <a:lnTo>
                    <a:pt x="1088" y="788"/>
                  </a:lnTo>
                  <a:lnTo>
                    <a:pt x="1064" y="774"/>
                  </a:lnTo>
                  <a:lnTo>
                    <a:pt x="970" y="754"/>
                  </a:lnTo>
                  <a:lnTo>
                    <a:pt x="958" y="740"/>
                  </a:lnTo>
                  <a:lnTo>
                    <a:pt x="970" y="726"/>
                  </a:lnTo>
                  <a:lnTo>
                    <a:pt x="1017" y="678"/>
                  </a:lnTo>
                  <a:lnTo>
                    <a:pt x="1029" y="650"/>
                  </a:lnTo>
                  <a:lnTo>
                    <a:pt x="1029" y="602"/>
                  </a:lnTo>
                  <a:lnTo>
                    <a:pt x="982" y="464"/>
                  </a:lnTo>
                  <a:lnTo>
                    <a:pt x="1005" y="104"/>
                  </a:lnTo>
                  <a:lnTo>
                    <a:pt x="1029" y="56"/>
                  </a:lnTo>
                  <a:lnTo>
                    <a:pt x="1029" y="56"/>
                  </a:lnTo>
                  <a:lnTo>
                    <a:pt x="1064" y="63"/>
                  </a:lnTo>
                  <a:lnTo>
                    <a:pt x="1218" y="28"/>
                  </a:lnTo>
                  <a:lnTo>
                    <a:pt x="1348" y="1"/>
                  </a:lnTo>
                  <a:lnTo>
                    <a:pt x="1384" y="8"/>
                  </a:lnTo>
                  <a:lnTo>
                    <a:pt x="1467" y="15"/>
                  </a:lnTo>
                  <a:lnTo>
                    <a:pt x="1538" y="35"/>
                  </a:lnTo>
                  <a:lnTo>
                    <a:pt x="1679" y="15"/>
                  </a:lnTo>
                  <a:lnTo>
                    <a:pt x="1762" y="15"/>
                  </a:lnTo>
                  <a:lnTo>
                    <a:pt x="1904" y="42"/>
                  </a:lnTo>
                  <a:lnTo>
                    <a:pt x="1987" y="49"/>
                  </a:lnTo>
                  <a:lnTo>
                    <a:pt x="2034" y="49"/>
                  </a:lnTo>
                  <a:lnTo>
                    <a:pt x="2105" y="63"/>
                  </a:lnTo>
                  <a:lnTo>
                    <a:pt x="2141" y="84"/>
                  </a:lnTo>
                  <a:lnTo>
                    <a:pt x="2235" y="104"/>
                  </a:lnTo>
                  <a:lnTo>
                    <a:pt x="2247" y="146"/>
                  </a:lnTo>
                  <a:lnTo>
                    <a:pt x="2413" y="284"/>
                  </a:lnTo>
                  <a:lnTo>
                    <a:pt x="2436" y="312"/>
                  </a:lnTo>
                  <a:lnTo>
                    <a:pt x="2436" y="325"/>
                  </a:lnTo>
                  <a:lnTo>
                    <a:pt x="2448" y="332"/>
                  </a:lnTo>
                  <a:lnTo>
                    <a:pt x="2472" y="339"/>
                  </a:lnTo>
                  <a:lnTo>
                    <a:pt x="2507" y="346"/>
                  </a:lnTo>
                  <a:lnTo>
                    <a:pt x="2555" y="339"/>
                  </a:lnTo>
                  <a:lnTo>
                    <a:pt x="2637" y="319"/>
                  </a:lnTo>
                  <a:lnTo>
                    <a:pt x="2756" y="346"/>
                  </a:lnTo>
                  <a:lnTo>
                    <a:pt x="2791" y="367"/>
                  </a:lnTo>
                  <a:lnTo>
                    <a:pt x="2839" y="388"/>
                  </a:lnTo>
                  <a:lnTo>
                    <a:pt x="2909" y="401"/>
                  </a:lnTo>
                  <a:lnTo>
                    <a:pt x="2969" y="401"/>
                  </a:lnTo>
                  <a:lnTo>
                    <a:pt x="3016" y="395"/>
                  </a:lnTo>
                  <a:lnTo>
                    <a:pt x="3063" y="395"/>
                  </a:lnTo>
                  <a:lnTo>
                    <a:pt x="3111" y="415"/>
                  </a:lnTo>
                  <a:lnTo>
                    <a:pt x="3193" y="457"/>
                  </a:lnTo>
                  <a:lnTo>
                    <a:pt x="3288" y="519"/>
                  </a:lnTo>
                  <a:lnTo>
                    <a:pt x="3323" y="574"/>
                  </a:lnTo>
                  <a:lnTo>
                    <a:pt x="3252" y="595"/>
                  </a:lnTo>
                  <a:lnTo>
                    <a:pt x="3205" y="650"/>
                  </a:lnTo>
                  <a:lnTo>
                    <a:pt x="3323" y="781"/>
                  </a:lnTo>
                  <a:lnTo>
                    <a:pt x="3335" y="816"/>
                  </a:lnTo>
                  <a:lnTo>
                    <a:pt x="3347" y="843"/>
                  </a:lnTo>
                  <a:lnTo>
                    <a:pt x="3288" y="913"/>
                  </a:lnTo>
                  <a:lnTo>
                    <a:pt x="3252" y="947"/>
                  </a:lnTo>
                  <a:lnTo>
                    <a:pt x="3252" y="982"/>
                  </a:lnTo>
                  <a:lnTo>
                    <a:pt x="3276" y="1016"/>
                  </a:lnTo>
                  <a:lnTo>
                    <a:pt x="3347" y="1071"/>
                  </a:lnTo>
                  <a:lnTo>
                    <a:pt x="3430" y="1154"/>
                  </a:lnTo>
                  <a:lnTo>
                    <a:pt x="3477" y="1341"/>
                  </a:lnTo>
                  <a:lnTo>
                    <a:pt x="3477" y="1361"/>
                  </a:lnTo>
                  <a:lnTo>
                    <a:pt x="3584" y="1465"/>
                  </a:lnTo>
                  <a:lnTo>
                    <a:pt x="3607" y="1520"/>
                  </a:lnTo>
                  <a:lnTo>
                    <a:pt x="3631" y="1541"/>
                  </a:lnTo>
                  <a:lnTo>
                    <a:pt x="3655" y="1562"/>
                  </a:lnTo>
                  <a:lnTo>
                    <a:pt x="3832" y="1617"/>
                  </a:lnTo>
                  <a:lnTo>
                    <a:pt x="3915" y="1672"/>
                  </a:lnTo>
                  <a:lnTo>
                    <a:pt x="3950" y="1693"/>
                  </a:lnTo>
                  <a:lnTo>
                    <a:pt x="4009" y="1803"/>
                  </a:lnTo>
                  <a:lnTo>
                    <a:pt x="4128" y="1879"/>
                  </a:lnTo>
                  <a:lnTo>
                    <a:pt x="4210" y="1990"/>
                  </a:lnTo>
                  <a:lnTo>
                    <a:pt x="4246" y="2142"/>
                  </a:lnTo>
                  <a:lnTo>
                    <a:pt x="4293" y="2280"/>
                  </a:lnTo>
                  <a:lnTo>
                    <a:pt x="4329" y="2321"/>
                  </a:lnTo>
                  <a:lnTo>
                    <a:pt x="4423" y="2404"/>
                  </a:lnTo>
                  <a:lnTo>
                    <a:pt x="4506" y="2439"/>
                  </a:lnTo>
                  <a:lnTo>
                    <a:pt x="4530" y="2480"/>
                  </a:lnTo>
                  <a:lnTo>
                    <a:pt x="4613" y="2542"/>
                  </a:lnTo>
                  <a:lnTo>
                    <a:pt x="4636" y="2577"/>
                  </a:lnTo>
                  <a:lnTo>
                    <a:pt x="4707" y="2639"/>
                  </a:lnTo>
                  <a:lnTo>
                    <a:pt x="4896" y="2770"/>
                  </a:lnTo>
                  <a:lnTo>
                    <a:pt x="4837" y="2832"/>
                  </a:lnTo>
                  <a:lnTo>
                    <a:pt x="4837" y="2853"/>
                  </a:lnTo>
                  <a:lnTo>
                    <a:pt x="4956" y="2888"/>
                  </a:lnTo>
                  <a:lnTo>
                    <a:pt x="5003" y="2902"/>
                  </a:lnTo>
                  <a:lnTo>
                    <a:pt x="5027" y="2929"/>
                  </a:lnTo>
                  <a:lnTo>
                    <a:pt x="5086" y="3019"/>
                  </a:lnTo>
                  <a:lnTo>
                    <a:pt x="5121" y="3047"/>
                  </a:lnTo>
                  <a:lnTo>
                    <a:pt x="5180" y="3116"/>
                  </a:lnTo>
                  <a:lnTo>
                    <a:pt x="5263" y="3240"/>
                  </a:lnTo>
                  <a:lnTo>
                    <a:pt x="5523" y="3461"/>
                  </a:lnTo>
                  <a:lnTo>
                    <a:pt x="5559" y="3516"/>
                  </a:lnTo>
                  <a:lnTo>
                    <a:pt x="5582" y="3530"/>
                  </a:lnTo>
                  <a:lnTo>
                    <a:pt x="5642" y="3578"/>
                  </a:lnTo>
                  <a:lnTo>
                    <a:pt x="5665" y="3592"/>
                  </a:lnTo>
                  <a:lnTo>
                    <a:pt x="5701" y="3668"/>
                  </a:lnTo>
                  <a:lnTo>
                    <a:pt x="5736" y="3696"/>
                  </a:lnTo>
                  <a:lnTo>
                    <a:pt x="5772" y="3737"/>
                  </a:lnTo>
                  <a:lnTo>
                    <a:pt x="5795" y="3862"/>
                  </a:lnTo>
                  <a:lnTo>
                    <a:pt x="5795" y="3903"/>
                  </a:lnTo>
                  <a:lnTo>
                    <a:pt x="5795" y="3931"/>
                  </a:lnTo>
                  <a:lnTo>
                    <a:pt x="5831" y="3958"/>
                  </a:lnTo>
                  <a:lnTo>
                    <a:pt x="5854" y="3993"/>
                  </a:lnTo>
                  <a:lnTo>
                    <a:pt x="5890" y="4027"/>
                  </a:lnTo>
                  <a:lnTo>
                    <a:pt x="5925" y="4055"/>
                  </a:lnTo>
                  <a:lnTo>
                    <a:pt x="5937" y="4096"/>
                  </a:lnTo>
                  <a:lnTo>
                    <a:pt x="5973" y="4152"/>
                  </a:lnTo>
                  <a:lnTo>
                    <a:pt x="5996" y="4193"/>
                  </a:lnTo>
                  <a:lnTo>
                    <a:pt x="5996" y="4269"/>
                  </a:lnTo>
                  <a:lnTo>
                    <a:pt x="6008" y="4324"/>
                  </a:lnTo>
                  <a:lnTo>
                    <a:pt x="6055" y="4379"/>
                  </a:lnTo>
                  <a:lnTo>
                    <a:pt x="6020" y="4435"/>
                  </a:lnTo>
                  <a:lnTo>
                    <a:pt x="5984" y="4455"/>
                  </a:lnTo>
                  <a:lnTo>
                    <a:pt x="5973" y="4483"/>
                  </a:lnTo>
                  <a:lnTo>
                    <a:pt x="5996" y="4497"/>
                  </a:lnTo>
                  <a:lnTo>
                    <a:pt x="6020" y="4504"/>
                  </a:lnTo>
                  <a:lnTo>
                    <a:pt x="6044" y="4525"/>
                  </a:lnTo>
                  <a:lnTo>
                    <a:pt x="6055" y="4552"/>
                  </a:lnTo>
                  <a:lnTo>
                    <a:pt x="6067" y="4676"/>
                  </a:lnTo>
                  <a:lnTo>
                    <a:pt x="6103" y="4704"/>
                  </a:lnTo>
                  <a:lnTo>
                    <a:pt x="6162" y="4725"/>
                  </a:lnTo>
                  <a:lnTo>
                    <a:pt x="6174" y="4780"/>
                  </a:lnTo>
                  <a:lnTo>
                    <a:pt x="6162" y="4815"/>
                  </a:lnTo>
                  <a:lnTo>
                    <a:pt x="6186" y="4877"/>
                  </a:lnTo>
                  <a:lnTo>
                    <a:pt x="6221" y="4897"/>
                  </a:lnTo>
                  <a:lnTo>
                    <a:pt x="6233" y="4918"/>
                  </a:lnTo>
                  <a:lnTo>
                    <a:pt x="6245" y="4946"/>
                  </a:lnTo>
                  <a:lnTo>
                    <a:pt x="6245" y="4967"/>
                  </a:lnTo>
                  <a:lnTo>
                    <a:pt x="6174" y="5008"/>
                  </a:lnTo>
                  <a:lnTo>
                    <a:pt x="6115" y="5015"/>
                  </a:lnTo>
                  <a:lnTo>
                    <a:pt x="6067" y="5063"/>
                  </a:lnTo>
                  <a:lnTo>
                    <a:pt x="5984" y="5105"/>
                  </a:lnTo>
                  <a:lnTo>
                    <a:pt x="5925" y="5194"/>
                  </a:lnTo>
                  <a:lnTo>
                    <a:pt x="5925" y="5339"/>
                  </a:lnTo>
                  <a:lnTo>
                    <a:pt x="5819" y="5291"/>
                  </a:lnTo>
                  <a:lnTo>
                    <a:pt x="5772" y="5291"/>
                  </a:lnTo>
                  <a:lnTo>
                    <a:pt x="5712" y="5298"/>
                  </a:lnTo>
                  <a:lnTo>
                    <a:pt x="5677" y="5319"/>
                  </a:lnTo>
                  <a:lnTo>
                    <a:pt x="5630" y="5339"/>
                  </a:lnTo>
                  <a:lnTo>
                    <a:pt x="5559" y="5360"/>
                  </a:lnTo>
                  <a:lnTo>
                    <a:pt x="5251" y="5422"/>
                  </a:lnTo>
                  <a:lnTo>
                    <a:pt x="5145" y="5429"/>
                  </a:lnTo>
                  <a:lnTo>
                    <a:pt x="5097" y="5422"/>
                  </a:lnTo>
                  <a:lnTo>
                    <a:pt x="5062" y="5395"/>
                  </a:lnTo>
                  <a:lnTo>
                    <a:pt x="4979" y="5298"/>
                  </a:lnTo>
                  <a:lnTo>
                    <a:pt x="4837" y="5208"/>
                  </a:lnTo>
                  <a:lnTo>
                    <a:pt x="4459" y="5029"/>
                  </a:lnTo>
                  <a:lnTo>
                    <a:pt x="4388" y="4980"/>
                  </a:lnTo>
                  <a:lnTo>
                    <a:pt x="4364" y="4904"/>
                  </a:lnTo>
                  <a:lnTo>
                    <a:pt x="4270" y="4849"/>
                  </a:lnTo>
                  <a:lnTo>
                    <a:pt x="4246" y="4766"/>
                  </a:lnTo>
                  <a:lnTo>
                    <a:pt x="4163" y="4663"/>
                  </a:lnTo>
                  <a:lnTo>
                    <a:pt x="4057" y="4559"/>
                  </a:lnTo>
                  <a:lnTo>
                    <a:pt x="3950" y="4476"/>
                  </a:lnTo>
                  <a:lnTo>
                    <a:pt x="3867" y="4407"/>
                  </a:lnTo>
                  <a:lnTo>
                    <a:pt x="3820" y="4379"/>
                  </a:lnTo>
                  <a:lnTo>
                    <a:pt x="3773" y="4373"/>
                  </a:lnTo>
                  <a:lnTo>
                    <a:pt x="3726" y="4373"/>
                  </a:lnTo>
                  <a:lnTo>
                    <a:pt x="3690" y="4379"/>
                  </a:lnTo>
                  <a:lnTo>
                    <a:pt x="3655" y="4379"/>
                  </a:lnTo>
                  <a:lnTo>
                    <a:pt x="3619" y="4373"/>
                  </a:lnTo>
                  <a:lnTo>
                    <a:pt x="3584" y="4359"/>
                  </a:lnTo>
                  <a:lnTo>
                    <a:pt x="3548" y="4345"/>
                  </a:lnTo>
                  <a:lnTo>
                    <a:pt x="3465" y="4338"/>
                  </a:lnTo>
                  <a:lnTo>
                    <a:pt x="3442" y="4324"/>
                  </a:lnTo>
                  <a:lnTo>
                    <a:pt x="3418" y="4310"/>
                  </a:lnTo>
                  <a:lnTo>
                    <a:pt x="3394" y="4283"/>
                  </a:lnTo>
                  <a:lnTo>
                    <a:pt x="3371" y="4276"/>
                  </a:lnTo>
                  <a:lnTo>
                    <a:pt x="3347" y="4269"/>
                  </a:lnTo>
                  <a:lnTo>
                    <a:pt x="3241" y="4255"/>
                  </a:lnTo>
                  <a:lnTo>
                    <a:pt x="3193" y="4262"/>
                  </a:lnTo>
                  <a:lnTo>
                    <a:pt x="3158" y="4276"/>
                  </a:lnTo>
                  <a:lnTo>
                    <a:pt x="3087" y="4304"/>
                  </a:lnTo>
                  <a:lnTo>
                    <a:pt x="3028" y="4324"/>
                  </a:lnTo>
                  <a:lnTo>
                    <a:pt x="2980" y="4345"/>
                  </a:lnTo>
                  <a:lnTo>
                    <a:pt x="2957" y="4338"/>
                  </a:lnTo>
                  <a:lnTo>
                    <a:pt x="2933" y="4324"/>
                  </a:lnTo>
                  <a:lnTo>
                    <a:pt x="2898" y="4304"/>
                  </a:lnTo>
                  <a:lnTo>
                    <a:pt x="2850" y="4269"/>
                  </a:lnTo>
                  <a:lnTo>
                    <a:pt x="2803" y="4262"/>
                  </a:lnTo>
                  <a:lnTo>
                    <a:pt x="2768" y="4269"/>
                  </a:lnTo>
                  <a:lnTo>
                    <a:pt x="2756" y="4283"/>
                  </a:lnTo>
                  <a:lnTo>
                    <a:pt x="2744" y="4297"/>
                  </a:lnTo>
                  <a:lnTo>
                    <a:pt x="2673" y="4310"/>
                  </a:lnTo>
                  <a:lnTo>
                    <a:pt x="2673" y="4276"/>
                  </a:lnTo>
                  <a:lnTo>
                    <a:pt x="2626" y="4248"/>
                  </a:lnTo>
                  <a:lnTo>
                    <a:pt x="2590" y="4241"/>
                  </a:lnTo>
                  <a:lnTo>
                    <a:pt x="2567" y="4221"/>
                  </a:lnTo>
                  <a:lnTo>
                    <a:pt x="2531" y="4214"/>
                  </a:lnTo>
                  <a:lnTo>
                    <a:pt x="2507" y="4214"/>
                  </a:lnTo>
                  <a:lnTo>
                    <a:pt x="2129" y="4214"/>
                  </a:lnTo>
                  <a:lnTo>
                    <a:pt x="2153" y="4234"/>
                  </a:lnTo>
                  <a:lnTo>
                    <a:pt x="2164" y="4283"/>
                  </a:lnTo>
                  <a:lnTo>
                    <a:pt x="2176" y="4310"/>
                  </a:lnTo>
                  <a:lnTo>
                    <a:pt x="2188" y="4331"/>
                  </a:lnTo>
                  <a:lnTo>
                    <a:pt x="2212" y="4352"/>
                  </a:lnTo>
                  <a:lnTo>
                    <a:pt x="2224" y="4366"/>
                  </a:lnTo>
                  <a:lnTo>
                    <a:pt x="2235" y="4407"/>
                  </a:lnTo>
                  <a:lnTo>
                    <a:pt x="2235" y="4435"/>
                  </a:lnTo>
                  <a:lnTo>
                    <a:pt x="2259" y="4462"/>
                  </a:lnTo>
                  <a:lnTo>
                    <a:pt x="2271" y="4490"/>
                  </a:lnTo>
                  <a:lnTo>
                    <a:pt x="2247" y="4511"/>
                  </a:lnTo>
                  <a:lnTo>
                    <a:pt x="2224" y="4525"/>
                  </a:lnTo>
                  <a:lnTo>
                    <a:pt x="2046" y="4552"/>
                  </a:lnTo>
                  <a:lnTo>
                    <a:pt x="1857" y="4559"/>
                  </a:lnTo>
                  <a:lnTo>
                    <a:pt x="1644" y="4531"/>
                  </a:lnTo>
                  <a:lnTo>
                    <a:pt x="1443" y="4414"/>
                  </a:lnTo>
                  <a:lnTo>
                    <a:pt x="1289" y="4290"/>
                  </a:lnTo>
                  <a:lnTo>
                    <a:pt x="1218" y="4234"/>
                  </a:lnTo>
                  <a:lnTo>
                    <a:pt x="1135" y="4193"/>
                  </a:lnTo>
                  <a:lnTo>
                    <a:pt x="1112" y="4165"/>
                  </a:lnTo>
                  <a:lnTo>
                    <a:pt x="1124" y="4145"/>
                  </a:lnTo>
                  <a:lnTo>
                    <a:pt x="1135" y="4117"/>
                  </a:lnTo>
                  <a:lnTo>
                    <a:pt x="1147" y="4083"/>
                  </a:lnTo>
                  <a:lnTo>
                    <a:pt x="1124" y="4034"/>
                  </a:lnTo>
                  <a:lnTo>
                    <a:pt x="1100" y="4007"/>
                  </a:lnTo>
                  <a:lnTo>
                    <a:pt x="1076" y="3986"/>
                  </a:lnTo>
                  <a:lnTo>
                    <a:pt x="1029" y="3979"/>
                  </a:lnTo>
                  <a:lnTo>
                    <a:pt x="994" y="3944"/>
                  </a:lnTo>
                  <a:lnTo>
                    <a:pt x="970" y="3931"/>
                  </a:lnTo>
                  <a:lnTo>
                    <a:pt x="970" y="3910"/>
                  </a:lnTo>
                  <a:lnTo>
                    <a:pt x="982" y="3889"/>
                  </a:lnTo>
                  <a:lnTo>
                    <a:pt x="994" y="3862"/>
                  </a:lnTo>
                  <a:lnTo>
                    <a:pt x="970" y="3841"/>
                  </a:lnTo>
                  <a:lnTo>
                    <a:pt x="946" y="3820"/>
                  </a:lnTo>
                  <a:lnTo>
                    <a:pt x="934" y="3813"/>
                  </a:lnTo>
                  <a:lnTo>
                    <a:pt x="911" y="3806"/>
                  </a:lnTo>
                  <a:lnTo>
                    <a:pt x="887" y="3799"/>
                  </a:lnTo>
                  <a:lnTo>
                    <a:pt x="852" y="3779"/>
                  </a:lnTo>
                  <a:lnTo>
                    <a:pt x="816" y="3730"/>
                  </a:lnTo>
                  <a:lnTo>
                    <a:pt x="781" y="3703"/>
                  </a:lnTo>
                  <a:lnTo>
                    <a:pt x="733" y="3675"/>
                  </a:lnTo>
                  <a:lnTo>
                    <a:pt x="580" y="3613"/>
                  </a:lnTo>
                  <a:lnTo>
                    <a:pt x="343" y="3489"/>
                  </a:lnTo>
                  <a:lnTo>
                    <a:pt x="319" y="3454"/>
                  </a:lnTo>
                  <a:lnTo>
                    <a:pt x="272" y="3288"/>
                  </a:lnTo>
                  <a:lnTo>
                    <a:pt x="177" y="3185"/>
                  </a:lnTo>
                  <a:lnTo>
                    <a:pt x="142" y="3129"/>
                  </a:lnTo>
                  <a:lnTo>
                    <a:pt x="118" y="3088"/>
                  </a:lnTo>
                  <a:lnTo>
                    <a:pt x="130" y="3060"/>
                  </a:lnTo>
                  <a:lnTo>
                    <a:pt x="201" y="2984"/>
                  </a:lnTo>
                  <a:lnTo>
                    <a:pt x="154" y="2895"/>
                  </a:lnTo>
                  <a:lnTo>
                    <a:pt x="177" y="2860"/>
                  </a:lnTo>
                  <a:lnTo>
                    <a:pt x="177" y="2832"/>
                  </a:lnTo>
                  <a:lnTo>
                    <a:pt x="154" y="2805"/>
                  </a:lnTo>
                  <a:lnTo>
                    <a:pt x="130" y="2777"/>
                  </a:lnTo>
                  <a:lnTo>
                    <a:pt x="83" y="2743"/>
                  </a:lnTo>
                  <a:lnTo>
                    <a:pt x="59" y="2729"/>
                  </a:lnTo>
                  <a:lnTo>
                    <a:pt x="12" y="2701"/>
                  </a:lnTo>
                  <a:lnTo>
                    <a:pt x="0" y="2646"/>
                  </a:lnTo>
                  <a:lnTo>
                    <a:pt x="24" y="2591"/>
                  </a:lnTo>
                  <a:close/>
                </a:path>
              </a:pathLst>
            </a:custGeom>
            <a:grpFill/>
            <a:ln w="9525" cap="rnd"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League Spartan"/>
                <a:ea typeface="+mn-ea"/>
                <a:cs typeface="+mn-cs"/>
              </a:endParaRPr>
            </a:p>
          </p:txBody>
        </p:sp>
        <p:sp>
          <p:nvSpPr>
            <p:cNvPr id="15" name="Google Shape;1703;p44">
              <a:extLst>
                <a:ext uri="{FF2B5EF4-FFF2-40B4-BE49-F238E27FC236}">
                  <a16:creationId xmlns:a16="http://schemas.microsoft.com/office/drawing/2014/main" id="{282BD8FA-7EEA-223C-EE34-8C009A2EE15C}"/>
                </a:ext>
              </a:extLst>
            </p:cNvPr>
            <p:cNvSpPr/>
            <p:nvPr/>
          </p:nvSpPr>
          <p:spPr>
            <a:xfrm flipH="1">
              <a:off x="3930455" y="1661583"/>
              <a:ext cx="270783" cy="401668"/>
            </a:xfrm>
            <a:custGeom>
              <a:avLst/>
              <a:gdLst/>
              <a:ahLst/>
              <a:cxnLst/>
              <a:rect l="l" t="t" r="r" b="b"/>
              <a:pathLst>
                <a:path w="4448" h="4214" extrusionOk="0">
                  <a:moveTo>
                    <a:pt x="107" y="3108"/>
                  </a:moveTo>
                  <a:lnTo>
                    <a:pt x="60" y="3053"/>
                  </a:lnTo>
                  <a:lnTo>
                    <a:pt x="24" y="3032"/>
                  </a:lnTo>
                  <a:lnTo>
                    <a:pt x="1" y="3018"/>
                  </a:lnTo>
                  <a:lnTo>
                    <a:pt x="1" y="3005"/>
                  </a:lnTo>
                  <a:lnTo>
                    <a:pt x="24" y="2984"/>
                  </a:lnTo>
                  <a:lnTo>
                    <a:pt x="83" y="2949"/>
                  </a:lnTo>
                  <a:lnTo>
                    <a:pt x="273" y="2777"/>
                  </a:lnTo>
                  <a:lnTo>
                    <a:pt x="450" y="2659"/>
                  </a:lnTo>
                  <a:lnTo>
                    <a:pt x="817" y="2500"/>
                  </a:lnTo>
                  <a:lnTo>
                    <a:pt x="923" y="2473"/>
                  </a:lnTo>
                  <a:lnTo>
                    <a:pt x="1089" y="2411"/>
                  </a:lnTo>
                  <a:lnTo>
                    <a:pt x="1160" y="2328"/>
                  </a:lnTo>
                  <a:lnTo>
                    <a:pt x="1231" y="2245"/>
                  </a:lnTo>
                  <a:lnTo>
                    <a:pt x="1302" y="2210"/>
                  </a:lnTo>
                  <a:lnTo>
                    <a:pt x="1337" y="2203"/>
                  </a:lnTo>
                  <a:lnTo>
                    <a:pt x="1373" y="2183"/>
                  </a:lnTo>
                  <a:lnTo>
                    <a:pt x="1396" y="2162"/>
                  </a:lnTo>
                  <a:lnTo>
                    <a:pt x="1396" y="2134"/>
                  </a:lnTo>
                  <a:lnTo>
                    <a:pt x="1408" y="2100"/>
                  </a:lnTo>
                  <a:lnTo>
                    <a:pt x="1443" y="2003"/>
                  </a:lnTo>
                  <a:lnTo>
                    <a:pt x="1491" y="1941"/>
                  </a:lnTo>
                  <a:lnTo>
                    <a:pt x="1503" y="1900"/>
                  </a:lnTo>
                  <a:lnTo>
                    <a:pt x="1514" y="1872"/>
                  </a:lnTo>
                  <a:lnTo>
                    <a:pt x="1491" y="1830"/>
                  </a:lnTo>
                  <a:lnTo>
                    <a:pt x="1526" y="1803"/>
                  </a:lnTo>
                  <a:lnTo>
                    <a:pt x="1514" y="1775"/>
                  </a:lnTo>
                  <a:lnTo>
                    <a:pt x="1432" y="1679"/>
                  </a:lnTo>
                  <a:lnTo>
                    <a:pt x="1384" y="1623"/>
                  </a:lnTo>
                  <a:lnTo>
                    <a:pt x="1373" y="1609"/>
                  </a:lnTo>
                  <a:lnTo>
                    <a:pt x="1384" y="1596"/>
                  </a:lnTo>
                  <a:lnTo>
                    <a:pt x="1420" y="1589"/>
                  </a:lnTo>
                  <a:lnTo>
                    <a:pt x="1503" y="1554"/>
                  </a:lnTo>
                  <a:lnTo>
                    <a:pt x="1526" y="1534"/>
                  </a:lnTo>
                  <a:lnTo>
                    <a:pt x="1538" y="1527"/>
                  </a:lnTo>
                  <a:lnTo>
                    <a:pt x="1562" y="1527"/>
                  </a:lnTo>
                  <a:lnTo>
                    <a:pt x="1609" y="1540"/>
                  </a:lnTo>
                  <a:lnTo>
                    <a:pt x="1692" y="1547"/>
                  </a:lnTo>
                  <a:lnTo>
                    <a:pt x="1775" y="1540"/>
                  </a:lnTo>
                  <a:lnTo>
                    <a:pt x="1834" y="1527"/>
                  </a:lnTo>
                  <a:lnTo>
                    <a:pt x="1857" y="1513"/>
                  </a:lnTo>
                  <a:lnTo>
                    <a:pt x="1869" y="1492"/>
                  </a:lnTo>
                  <a:lnTo>
                    <a:pt x="1786" y="1382"/>
                  </a:lnTo>
                  <a:lnTo>
                    <a:pt x="1905" y="1368"/>
                  </a:lnTo>
                  <a:lnTo>
                    <a:pt x="2011" y="1368"/>
                  </a:lnTo>
                  <a:lnTo>
                    <a:pt x="2058" y="1347"/>
                  </a:lnTo>
                  <a:lnTo>
                    <a:pt x="2224" y="1264"/>
                  </a:lnTo>
                  <a:lnTo>
                    <a:pt x="2295" y="1202"/>
                  </a:lnTo>
                  <a:lnTo>
                    <a:pt x="2449" y="1133"/>
                  </a:lnTo>
                  <a:lnTo>
                    <a:pt x="2508" y="1119"/>
                  </a:lnTo>
                  <a:lnTo>
                    <a:pt x="2555" y="1112"/>
                  </a:lnTo>
                  <a:lnTo>
                    <a:pt x="2603" y="1119"/>
                  </a:lnTo>
                  <a:lnTo>
                    <a:pt x="2650" y="1119"/>
                  </a:lnTo>
                  <a:lnTo>
                    <a:pt x="2768" y="1071"/>
                  </a:lnTo>
                  <a:lnTo>
                    <a:pt x="2839" y="1057"/>
                  </a:lnTo>
                  <a:lnTo>
                    <a:pt x="2898" y="1050"/>
                  </a:lnTo>
                  <a:lnTo>
                    <a:pt x="2946" y="1064"/>
                  </a:lnTo>
                  <a:lnTo>
                    <a:pt x="2969" y="1085"/>
                  </a:lnTo>
                  <a:lnTo>
                    <a:pt x="3040" y="1119"/>
                  </a:lnTo>
                  <a:lnTo>
                    <a:pt x="3111" y="1098"/>
                  </a:lnTo>
                  <a:lnTo>
                    <a:pt x="3182" y="1140"/>
                  </a:lnTo>
                  <a:lnTo>
                    <a:pt x="3147" y="1036"/>
                  </a:lnTo>
                  <a:lnTo>
                    <a:pt x="3123" y="1009"/>
                  </a:lnTo>
                  <a:lnTo>
                    <a:pt x="3111" y="974"/>
                  </a:lnTo>
                  <a:lnTo>
                    <a:pt x="3111" y="933"/>
                  </a:lnTo>
                  <a:lnTo>
                    <a:pt x="3087" y="898"/>
                  </a:lnTo>
                  <a:lnTo>
                    <a:pt x="3052" y="822"/>
                  </a:lnTo>
                  <a:lnTo>
                    <a:pt x="3040" y="788"/>
                  </a:lnTo>
                  <a:lnTo>
                    <a:pt x="3064" y="732"/>
                  </a:lnTo>
                  <a:lnTo>
                    <a:pt x="3028" y="663"/>
                  </a:lnTo>
                  <a:lnTo>
                    <a:pt x="3005" y="629"/>
                  </a:lnTo>
                  <a:lnTo>
                    <a:pt x="3005" y="594"/>
                  </a:lnTo>
                  <a:lnTo>
                    <a:pt x="3087" y="587"/>
                  </a:lnTo>
                  <a:lnTo>
                    <a:pt x="3135" y="608"/>
                  </a:lnTo>
                  <a:lnTo>
                    <a:pt x="3182" y="601"/>
                  </a:lnTo>
                  <a:lnTo>
                    <a:pt x="3490" y="539"/>
                  </a:lnTo>
                  <a:lnTo>
                    <a:pt x="3584" y="511"/>
                  </a:lnTo>
                  <a:lnTo>
                    <a:pt x="3608" y="491"/>
                  </a:lnTo>
                  <a:lnTo>
                    <a:pt x="3596" y="470"/>
                  </a:lnTo>
                  <a:lnTo>
                    <a:pt x="3537" y="422"/>
                  </a:lnTo>
                  <a:lnTo>
                    <a:pt x="3525" y="401"/>
                  </a:lnTo>
                  <a:lnTo>
                    <a:pt x="3525" y="380"/>
                  </a:lnTo>
                  <a:lnTo>
                    <a:pt x="3561" y="339"/>
                  </a:lnTo>
                  <a:lnTo>
                    <a:pt x="3572" y="311"/>
                  </a:lnTo>
                  <a:lnTo>
                    <a:pt x="3572" y="235"/>
                  </a:lnTo>
                  <a:lnTo>
                    <a:pt x="3643" y="235"/>
                  </a:lnTo>
                  <a:lnTo>
                    <a:pt x="3702" y="249"/>
                  </a:lnTo>
                  <a:lnTo>
                    <a:pt x="3762" y="249"/>
                  </a:lnTo>
                  <a:lnTo>
                    <a:pt x="3797" y="235"/>
                  </a:lnTo>
                  <a:lnTo>
                    <a:pt x="3809" y="214"/>
                  </a:lnTo>
                  <a:lnTo>
                    <a:pt x="3785" y="180"/>
                  </a:lnTo>
                  <a:lnTo>
                    <a:pt x="3608" y="0"/>
                  </a:lnTo>
                  <a:lnTo>
                    <a:pt x="3974" y="111"/>
                  </a:lnTo>
                  <a:lnTo>
                    <a:pt x="3951" y="152"/>
                  </a:lnTo>
                  <a:lnTo>
                    <a:pt x="3951" y="228"/>
                  </a:lnTo>
                  <a:lnTo>
                    <a:pt x="4010" y="359"/>
                  </a:lnTo>
                  <a:lnTo>
                    <a:pt x="4010" y="401"/>
                  </a:lnTo>
                  <a:lnTo>
                    <a:pt x="4022" y="449"/>
                  </a:lnTo>
                  <a:lnTo>
                    <a:pt x="4069" y="525"/>
                  </a:lnTo>
                  <a:lnTo>
                    <a:pt x="4116" y="587"/>
                  </a:lnTo>
                  <a:lnTo>
                    <a:pt x="4140" y="636"/>
                  </a:lnTo>
                  <a:lnTo>
                    <a:pt x="4128" y="691"/>
                  </a:lnTo>
                  <a:lnTo>
                    <a:pt x="4199" y="815"/>
                  </a:lnTo>
                  <a:lnTo>
                    <a:pt x="4235" y="877"/>
                  </a:lnTo>
                  <a:lnTo>
                    <a:pt x="4448" y="1002"/>
                  </a:lnTo>
                  <a:lnTo>
                    <a:pt x="4436" y="1022"/>
                  </a:lnTo>
                  <a:lnTo>
                    <a:pt x="4400" y="1002"/>
                  </a:lnTo>
                  <a:lnTo>
                    <a:pt x="4341" y="995"/>
                  </a:lnTo>
                  <a:lnTo>
                    <a:pt x="4270" y="988"/>
                  </a:lnTo>
                  <a:lnTo>
                    <a:pt x="4223" y="1002"/>
                  </a:lnTo>
                  <a:lnTo>
                    <a:pt x="4176" y="1029"/>
                  </a:lnTo>
                  <a:lnTo>
                    <a:pt x="4116" y="1029"/>
                  </a:lnTo>
                  <a:lnTo>
                    <a:pt x="4069" y="1071"/>
                  </a:lnTo>
                  <a:lnTo>
                    <a:pt x="4045" y="1085"/>
                  </a:lnTo>
                  <a:lnTo>
                    <a:pt x="3998" y="1119"/>
                  </a:lnTo>
                  <a:lnTo>
                    <a:pt x="3951" y="1181"/>
                  </a:lnTo>
                  <a:lnTo>
                    <a:pt x="3963" y="1312"/>
                  </a:lnTo>
                  <a:lnTo>
                    <a:pt x="4034" y="1458"/>
                  </a:lnTo>
                  <a:lnTo>
                    <a:pt x="4128" y="1561"/>
                  </a:lnTo>
                  <a:lnTo>
                    <a:pt x="4270" y="1637"/>
                  </a:lnTo>
                  <a:lnTo>
                    <a:pt x="4329" y="1658"/>
                  </a:lnTo>
                  <a:lnTo>
                    <a:pt x="4424" y="1644"/>
                  </a:lnTo>
                  <a:lnTo>
                    <a:pt x="4424" y="1644"/>
                  </a:lnTo>
                  <a:lnTo>
                    <a:pt x="4424" y="1651"/>
                  </a:lnTo>
                  <a:lnTo>
                    <a:pt x="4424" y="1782"/>
                  </a:lnTo>
                  <a:lnTo>
                    <a:pt x="4329" y="1803"/>
                  </a:lnTo>
                  <a:lnTo>
                    <a:pt x="4294" y="1817"/>
                  </a:lnTo>
                  <a:lnTo>
                    <a:pt x="4176" y="1837"/>
                  </a:lnTo>
                  <a:lnTo>
                    <a:pt x="3974" y="1893"/>
                  </a:lnTo>
                  <a:lnTo>
                    <a:pt x="3915" y="1934"/>
                  </a:lnTo>
                  <a:lnTo>
                    <a:pt x="3844" y="1982"/>
                  </a:lnTo>
                  <a:lnTo>
                    <a:pt x="3702" y="1996"/>
                  </a:lnTo>
                  <a:lnTo>
                    <a:pt x="3691" y="2017"/>
                  </a:lnTo>
                  <a:lnTo>
                    <a:pt x="3679" y="2024"/>
                  </a:lnTo>
                  <a:lnTo>
                    <a:pt x="3643" y="2024"/>
                  </a:lnTo>
                  <a:lnTo>
                    <a:pt x="3596" y="2024"/>
                  </a:lnTo>
                  <a:lnTo>
                    <a:pt x="3537" y="2045"/>
                  </a:lnTo>
                  <a:lnTo>
                    <a:pt x="3501" y="2141"/>
                  </a:lnTo>
                  <a:lnTo>
                    <a:pt x="3395" y="2238"/>
                  </a:lnTo>
                  <a:lnTo>
                    <a:pt x="2733" y="2424"/>
                  </a:lnTo>
                  <a:lnTo>
                    <a:pt x="2567" y="2493"/>
                  </a:lnTo>
                  <a:lnTo>
                    <a:pt x="2603" y="2535"/>
                  </a:lnTo>
                  <a:lnTo>
                    <a:pt x="2591" y="2549"/>
                  </a:lnTo>
                  <a:lnTo>
                    <a:pt x="2520" y="2611"/>
                  </a:lnTo>
                  <a:lnTo>
                    <a:pt x="2508" y="2625"/>
                  </a:lnTo>
                  <a:lnTo>
                    <a:pt x="2520" y="2639"/>
                  </a:lnTo>
                  <a:lnTo>
                    <a:pt x="2543" y="2645"/>
                  </a:lnTo>
                  <a:lnTo>
                    <a:pt x="2555" y="2756"/>
                  </a:lnTo>
                  <a:lnTo>
                    <a:pt x="2591" y="2777"/>
                  </a:lnTo>
                  <a:lnTo>
                    <a:pt x="2792" y="2804"/>
                  </a:lnTo>
                  <a:lnTo>
                    <a:pt x="2839" y="2811"/>
                  </a:lnTo>
                  <a:lnTo>
                    <a:pt x="2886" y="2818"/>
                  </a:lnTo>
                  <a:lnTo>
                    <a:pt x="2946" y="2839"/>
                  </a:lnTo>
                  <a:lnTo>
                    <a:pt x="3016" y="2887"/>
                  </a:lnTo>
                  <a:lnTo>
                    <a:pt x="3064" y="2901"/>
                  </a:lnTo>
                  <a:lnTo>
                    <a:pt x="3087" y="2922"/>
                  </a:lnTo>
                  <a:lnTo>
                    <a:pt x="3111" y="2942"/>
                  </a:lnTo>
                  <a:lnTo>
                    <a:pt x="3135" y="3032"/>
                  </a:lnTo>
                  <a:lnTo>
                    <a:pt x="3052" y="3170"/>
                  </a:lnTo>
                  <a:lnTo>
                    <a:pt x="3076" y="3226"/>
                  </a:lnTo>
                  <a:lnTo>
                    <a:pt x="3076" y="3260"/>
                  </a:lnTo>
                  <a:lnTo>
                    <a:pt x="3076" y="3308"/>
                  </a:lnTo>
                  <a:lnTo>
                    <a:pt x="2993" y="3453"/>
                  </a:lnTo>
                  <a:lnTo>
                    <a:pt x="2993" y="3550"/>
                  </a:lnTo>
                  <a:lnTo>
                    <a:pt x="2969" y="3668"/>
                  </a:lnTo>
                  <a:lnTo>
                    <a:pt x="2946" y="3702"/>
                  </a:lnTo>
                  <a:lnTo>
                    <a:pt x="2922" y="3737"/>
                  </a:lnTo>
                  <a:lnTo>
                    <a:pt x="2886" y="3757"/>
                  </a:lnTo>
                  <a:lnTo>
                    <a:pt x="2721" y="3799"/>
                  </a:lnTo>
                  <a:lnTo>
                    <a:pt x="2603" y="3847"/>
                  </a:lnTo>
                  <a:lnTo>
                    <a:pt x="2461" y="3937"/>
                  </a:lnTo>
                  <a:lnTo>
                    <a:pt x="2047" y="3820"/>
                  </a:lnTo>
                  <a:lnTo>
                    <a:pt x="1881" y="3792"/>
                  </a:lnTo>
                  <a:lnTo>
                    <a:pt x="1680" y="3744"/>
                  </a:lnTo>
                  <a:lnTo>
                    <a:pt x="1585" y="3744"/>
                  </a:lnTo>
                  <a:lnTo>
                    <a:pt x="1538" y="3744"/>
                  </a:lnTo>
                  <a:lnTo>
                    <a:pt x="1455" y="3785"/>
                  </a:lnTo>
                  <a:lnTo>
                    <a:pt x="1313" y="3847"/>
                  </a:lnTo>
                  <a:lnTo>
                    <a:pt x="1207" y="3951"/>
                  </a:lnTo>
                  <a:lnTo>
                    <a:pt x="1124" y="3999"/>
                  </a:lnTo>
                  <a:lnTo>
                    <a:pt x="1077" y="4020"/>
                  </a:lnTo>
                  <a:lnTo>
                    <a:pt x="1030" y="4047"/>
                  </a:lnTo>
                  <a:lnTo>
                    <a:pt x="1006" y="4082"/>
                  </a:lnTo>
                  <a:lnTo>
                    <a:pt x="1006" y="4213"/>
                  </a:lnTo>
                  <a:lnTo>
                    <a:pt x="911" y="4199"/>
                  </a:lnTo>
                  <a:lnTo>
                    <a:pt x="876" y="4186"/>
                  </a:lnTo>
                  <a:lnTo>
                    <a:pt x="805" y="4144"/>
                  </a:lnTo>
                  <a:lnTo>
                    <a:pt x="758" y="4137"/>
                  </a:lnTo>
                  <a:lnTo>
                    <a:pt x="627" y="4144"/>
                  </a:lnTo>
                  <a:lnTo>
                    <a:pt x="533" y="4144"/>
                  </a:lnTo>
                  <a:lnTo>
                    <a:pt x="438" y="4123"/>
                  </a:lnTo>
                  <a:lnTo>
                    <a:pt x="367" y="4096"/>
                  </a:lnTo>
                  <a:lnTo>
                    <a:pt x="308" y="4054"/>
                  </a:lnTo>
                  <a:lnTo>
                    <a:pt x="261" y="3999"/>
                  </a:lnTo>
                  <a:lnTo>
                    <a:pt x="249" y="3944"/>
                  </a:lnTo>
                  <a:lnTo>
                    <a:pt x="237" y="3930"/>
                  </a:lnTo>
                  <a:lnTo>
                    <a:pt x="225" y="3923"/>
                  </a:lnTo>
                  <a:lnTo>
                    <a:pt x="190" y="3930"/>
                  </a:lnTo>
                  <a:lnTo>
                    <a:pt x="131" y="3937"/>
                  </a:lnTo>
                  <a:lnTo>
                    <a:pt x="107" y="3909"/>
                  </a:lnTo>
                  <a:lnTo>
                    <a:pt x="48" y="3826"/>
                  </a:lnTo>
                  <a:lnTo>
                    <a:pt x="36" y="3799"/>
                  </a:lnTo>
                  <a:lnTo>
                    <a:pt x="48" y="3757"/>
                  </a:lnTo>
                  <a:lnTo>
                    <a:pt x="83" y="3681"/>
                  </a:lnTo>
                  <a:lnTo>
                    <a:pt x="95" y="3612"/>
                  </a:lnTo>
                  <a:lnTo>
                    <a:pt x="83" y="3564"/>
                  </a:lnTo>
                  <a:lnTo>
                    <a:pt x="83" y="3557"/>
                  </a:lnTo>
                  <a:lnTo>
                    <a:pt x="131" y="3529"/>
                  </a:lnTo>
                  <a:lnTo>
                    <a:pt x="166" y="3460"/>
                  </a:lnTo>
                  <a:lnTo>
                    <a:pt x="237" y="3198"/>
                  </a:lnTo>
                  <a:lnTo>
                    <a:pt x="202" y="3156"/>
                  </a:lnTo>
                  <a:lnTo>
                    <a:pt x="107" y="3108"/>
                  </a:lnTo>
                  <a:close/>
                </a:path>
              </a:pathLst>
            </a:custGeom>
            <a:grpFill/>
            <a:ln w="9525" cap="rnd"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League Spartan"/>
                <a:ea typeface="+mn-ea"/>
                <a:cs typeface="+mn-cs"/>
              </a:endParaRPr>
            </a:p>
          </p:txBody>
        </p:sp>
        <p:sp>
          <p:nvSpPr>
            <p:cNvPr id="16" name="Google Shape;1704;p44">
              <a:extLst>
                <a:ext uri="{FF2B5EF4-FFF2-40B4-BE49-F238E27FC236}">
                  <a16:creationId xmlns:a16="http://schemas.microsoft.com/office/drawing/2014/main" id="{048FF1E3-6AC1-5C82-852A-6D04E88994E7}"/>
                </a:ext>
              </a:extLst>
            </p:cNvPr>
            <p:cNvSpPr/>
            <p:nvPr/>
          </p:nvSpPr>
          <p:spPr>
            <a:xfrm flipH="1">
              <a:off x="4206243" y="2088130"/>
              <a:ext cx="475210" cy="525390"/>
            </a:xfrm>
            <a:custGeom>
              <a:avLst/>
              <a:gdLst/>
              <a:ahLst/>
              <a:cxnLst/>
              <a:rect l="l" t="t" r="r" b="b"/>
              <a:pathLst>
                <a:path w="7806" h="5512" extrusionOk="0">
                  <a:moveTo>
                    <a:pt x="36" y="3081"/>
                  </a:moveTo>
                  <a:lnTo>
                    <a:pt x="47" y="3046"/>
                  </a:lnTo>
                  <a:lnTo>
                    <a:pt x="36" y="3019"/>
                  </a:lnTo>
                  <a:lnTo>
                    <a:pt x="12" y="2963"/>
                  </a:lnTo>
                  <a:lnTo>
                    <a:pt x="106" y="2805"/>
                  </a:lnTo>
                  <a:lnTo>
                    <a:pt x="142" y="2839"/>
                  </a:lnTo>
                  <a:lnTo>
                    <a:pt x="154" y="2846"/>
                  </a:lnTo>
                  <a:lnTo>
                    <a:pt x="177" y="2860"/>
                  </a:lnTo>
                  <a:lnTo>
                    <a:pt x="189" y="2874"/>
                  </a:lnTo>
                  <a:lnTo>
                    <a:pt x="272" y="2874"/>
                  </a:lnTo>
                  <a:lnTo>
                    <a:pt x="284" y="2818"/>
                  </a:lnTo>
                  <a:lnTo>
                    <a:pt x="272" y="2749"/>
                  </a:lnTo>
                  <a:lnTo>
                    <a:pt x="272" y="2715"/>
                  </a:lnTo>
                  <a:lnTo>
                    <a:pt x="284" y="2660"/>
                  </a:lnTo>
                  <a:lnTo>
                    <a:pt x="296" y="2632"/>
                  </a:lnTo>
                  <a:lnTo>
                    <a:pt x="319" y="2618"/>
                  </a:lnTo>
                  <a:lnTo>
                    <a:pt x="343" y="2611"/>
                  </a:lnTo>
                  <a:lnTo>
                    <a:pt x="379" y="2611"/>
                  </a:lnTo>
                  <a:lnTo>
                    <a:pt x="414" y="2611"/>
                  </a:lnTo>
                  <a:lnTo>
                    <a:pt x="438" y="2611"/>
                  </a:lnTo>
                  <a:lnTo>
                    <a:pt x="473" y="2625"/>
                  </a:lnTo>
                  <a:lnTo>
                    <a:pt x="580" y="2639"/>
                  </a:lnTo>
                  <a:lnTo>
                    <a:pt x="615" y="2632"/>
                  </a:lnTo>
                  <a:lnTo>
                    <a:pt x="651" y="2632"/>
                  </a:lnTo>
                  <a:lnTo>
                    <a:pt x="662" y="2625"/>
                  </a:lnTo>
                  <a:lnTo>
                    <a:pt x="686" y="2632"/>
                  </a:lnTo>
                  <a:lnTo>
                    <a:pt x="698" y="2639"/>
                  </a:lnTo>
                  <a:lnTo>
                    <a:pt x="710" y="2660"/>
                  </a:lnTo>
                  <a:lnTo>
                    <a:pt x="721" y="2666"/>
                  </a:lnTo>
                  <a:lnTo>
                    <a:pt x="745" y="2673"/>
                  </a:lnTo>
                  <a:lnTo>
                    <a:pt x="745" y="2666"/>
                  </a:lnTo>
                  <a:lnTo>
                    <a:pt x="769" y="2632"/>
                  </a:lnTo>
                  <a:lnTo>
                    <a:pt x="781" y="2611"/>
                  </a:lnTo>
                  <a:lnTo>
                    <a:pt x="816" y="2604"/>
                  </a:lnTo>
                  <a:lnTo>
                    <a:pt x="840" y="2604"/>
                  </a:lnTo>
                  <a:lnTo>
                    <a:pt x="863" y="2611"/>
                  </a:lnTo>
                  <a:lnTo>
                    <a:pt x="911" y="2611"/>
                  </a:lnTo>
                  <a:lnTo>
                    <a:pt x="934" y="2611"/>
                  </a:lnTo>
                  <a:lnTo>
                    <a:pt x="958" y="2618"/>
                  </a:lnTo>
                  <a:lnTo>
                    <a:pt x="1029" y="2639"/>
                  </a:lnTo>
                  <a:lnTo>
                    <a:pt x="1124" y="2590"/>
                  </a:lnTo>
                  <a:lnTo>
                    <a:pt x="1171" y="2570"/>
                  </a:lnTo>
                  <a:lnTo>
                    <a:pt x="1206" y="2549"/>
                  </a:lnTo>
                  <a:lnTo>
                    <a:pt x="1242" y="2535"/>
                  </a:lnTo>
                  <a:lnTo>
                    <a:pt x="1336" y="2521"/>
                  </a:lnTo>
                  <a:lnTo>
                    <a:pt x="1419" y="2515"/>
                  </a:lnTo>
                  <a:lnTo>
                    <a:pt x="1526" y="2487"/>
                  </a:lnTo>
                  <a:lnTo>
                    <a:pt x="1538" y="2480"/>
                  </a:lnTo>
                  <a:lnTo>
                    <a:pt x="1561" y="2452"/>
                  </a:lnTo>
                  <a:lnTo>
                    <a:pt x="1419" y="2321"/>
                  </a:lnTo>
                  <a:lnTo>
                    <a:pt x="1372" y="2280"/>
                  </a:lnTo>
                  <a:lnTo>
                    <a:pt x="1348" y="2252"/>
                  </a:lnTo>
                  <a:lnTo>
                    <a:pt x="1348" y="2238"/>
                  </a:lnTo>
                  <a:lnTo>
                    <a:pt x="1360" y="2224"/>
                  </a:lnTo>
                  <a:lnTo>
                    <a:pt x="1372" y="2211"/>
                  </a:lnTo>
                  <a:lnTo>
                    <a:pt x="1372" y="2176"/>
                  </a:lnTo>
                  <a:lnTo>
                    <a:pt x="1372" y="2162"/>
                  </a:lnTo>
                  <a:lnTo>
                    <a:pt x="1384" y="2148"/>
                  </a:lnTo>
                  <a:lnTo>
                    <a:pt x="1419" y="2142"/>
                  </a:lnTo>
                  <a:lnTo>
                    <a:pt x="1443" y="2128"/>
                  </a:lnTo>
                  <a:lnTo>
                    <a:pt x="1455" y="2121"/>
                  </a:lnTo>
                  <a:lnTo>
                    <a:pt x="1478" y="2093"/>
                  </a:lnTo>
                  <a:lnTo>
                    <a:pt x="1490" y="2079"/>
                  </a:lnTo>
                  <a:lnTo>
                    <a:pt x="1549" y="2038"/>
                  </a:lnTo>
                  <a:lnTo>
                    <a:pt x="1407" y="1941"/>
                  </a:lnTo>
                  <a:lnTo>
                    <a:pt x="1396" y="1810"/>
                  </a:lnTo>
                  <a:lnTo>
                    <a:pt x="1455" y="1803"/>
                  </a:lnTo>
                  <a:lnTo>
                    <a:pt x="1455" y="1796"/>
                  </a:lnTo>
                  <a:lnTo>
                    <a:pt x="1455" y="1782"/>
                  </a:lnTo>
                  <a:lnTo>
                    <a:pt x="1502" y="1755"/>
                  </a:lnTo>
                  <a:lnTo>
                    <a:pt x="1609" y="1651"/>
                  </a:lnTo>
                  <a:lnTo>
                    <a:pt x="1632" y="1603"/>
                  </a:lnTo>
                  <a:lnTo>
                    <a:pt x="1620" y="1575"/>
                  </a:lnTo>
                  <a:lnTo>
                    <a:pt x="1632" y="1548"/>
                  </a:lnTo>
                  <a:lnTo>
                    <a:pt x="1904" y="1416"/>
                  </a:lnTo>
                  <a:lnTo>
                    <a:pt x="1940" y="1389"/>
                  </a:lnTo>
                  <a:lnTo>
                    <a:pt x="1963" y="1354"/>
                  </a:lnTo>
                  <a:lnTo>
                    <a:pt x="1987" y="1285"/>
                  </a:lnTo>
                  <a:lnTo>
                    <a:pt x="1987" y="1271"/>
                  </a:lnTo>
                  <a:lnTo>
                    <a:pt x="1975" y="1258"/>
                  </a:lnTo>
                  <a:lnTo>
                    <a:pt x="1963" y="1237"/>
                  </a:lnTo>
                  <a:lnTo>
                    <a:pt x="2105" y="1216"/>
                  </a:lnTo>
                  <a:lnTo>
                    <a:pt x="2176" y="1230"/>
                  </a:lnTo>
                  <a:lnTo>
                    <a:pt x="2212" y="1251"/>
                  </a:lnTo>
                  <a:lnTo>
                    <a:pt x="2283" y="1237"/>
                  </a:lnTo>
                  <a:lnTo>
                    <a:pt x="2306" y="1237"/>
                  </a:lnTo>
                  <a:lnTo>
                    <a:pt x="2354" y="1237"/>
                  </a:lnTo>
                  <a:lnTo>
                    <a:pt x="2365" y="1237"/>
                  </a:lnTo>
                  <a:lnTo>
                    <a:pt x="2377" y="1230"/>
                  </a:lnTo>
                  <a:lnTo>
                    <a:pt x="2401" y="1223"/>
                  </a:lnTo>
                  <a:lnTo>
                    <a:pt x="2448" y="1223"/>
                  </a:lnTo>
                  <a:lnTo>
                    <a:pt x="2531" y="1223"/>
                  </a:lnTo>
                  <a:lnTo>
                    <a:pt x="2649" y="1216"/>
                  </a:lnTo>
                  <a:lnTo>
                    <a:pt x="2720" y="1216"/>
                  </a:lnTo>
                  <a:lnTo>
                    <a:pt x="2744" y="1209"/>
                  </a:lnTo>
                  <a:lnTo>
                    <a:pt x="2768" y="1209"/>
                  </a:lnTo>
                  <a:lnTo>
                    <a:pt x="2779" y="1202"/>
                  </a:lnTo>
                  <a:lnTo>
                    <a:pt x="2827" y="1202"/>
                  </a:lnTo>
                  <a:lnTo>
                    <a:pt x="2850" y="1202"/>
                  </a:lnTo>
                  <a:lnTo>
                    <a:pt x="2886" y="1223"/>
                  </a:lnTo>
                  <a:lnTo>
                    <a:pt x="2945" y="1271"/>
                  </a:lnTo>
                  <a:lnTo>
                    <a:pt x="2980" y="1375"/>
                  </a:lnTo>
                  <a:lnTo>
                    <a:pt x="2992" y="1389"/>
                  </a:lnTo>
                  <a:lnTo>
                    <a:pt x="3063" y="1389"/>
                  </a:lnTo>
                  <a:lnTo>
                    <a:pt x="3181" y="1382"/>
                  </a:lnTo>
                  <a:lnTo>
                    <a:pt x="3312" y="1389"/>
                  </a:lnTo>
                  <a:lnTo>
                    <a:pt x="3383" y="1382"/>
                  </a:lnTo>
                  <a:lnTo>
                    <a:pt x="3418" y="1375"/>
                  </a:lnTo>
                  <a:lnTo>
                    <a:pt x="3442" y="1347"/>
                  </a:lnTo>
                  <a:lnTo>
                    <a:pt x="3501" y="1327"/>
                  </a:lnTo>
                  <a:lnTo>
                    <a:pt x="3714" y="1313"/>
                  </a:lnTo>
                  <a:lnTo>
                    <a:pt x="3785" y="1299"/>
                  </a:lnTo>
                  <a:lnTo>
                    <a:pt x="3844" y="1285"/>
                  </a:lnTo>
                  <a:lnTo>
                    <a:pt x="3903" y="1264"/>
                  </a:lnTo>
                  <a:lnTo>
                    <a:pt x="3927" y="1251"/>
                  </a:lnTo>
                  <a:lnTo>
                    <a:pt x="3962" y="1216"/>
                  </a:lnTo>
                  <a:lnTo>
                    <a:pt x="3974" y="1202"/>
                  </a:lnTo>
                  <a:lnTo>
                    <a:pt x="3974" y="1195"/>
                  </a:lnTo>
                  <a:lnTo>
                    <a:pt x="3974" y="1188"/>
                  </a:lnTo>
                  <a:lnTo>
                    <a:pt x="3986" y="1175"/>
                  </a:lnTo>
                  <a:lnTo>
                    <a:pt x="4080" y="1113"/>
                  </a:lnTo>
                  <a:lnTo>
                    <a:pt x="4175" y="1064"/>
                  </a:lnTo>
                  <a:lnTo>
                    <a:pt x="4270" y="1037"/>
                  </a:lnTo>
                  <a:lnTo>
                    <a:pt x="4305" y="1016"/>
                  </a:lnTo>
                  <a:lnTo>
                    <a:pt x="4329" y="1002"/>
                  </a:lnTo>
                  <a:lnTo>
                    <a:pt x="4388" y="961"/>
                  </a:lnTo>
                  <a:lnTo>
                    <a:pt x="4873" y="947"/>
                  </a:lnTo>
                  <a:lnTo>
                    <a:pt x="4873" y="885"/>
                  </a:lnTo>
                  <a:lnTo>
                    <a:pt x="4849" y="871"/>
                  </a:lnTo>
                  <a:lnTo>
                    <a:pt x="4825" y="843"/>
                  </a:lnTo>
                  <a:lnTo>
                    <a:pt x="4825" y="822"/>
                  </a:lnTo>
                  <a:lnTo>
                    <a:pt x="4837" y="802"/>
                  </a:lnTo>
                  <a:lnTo>
                    <a:pt x="4849" y="767"/>
                  </a:lnTo>
                  <a:lnTo>
                    <a:pt x="4849" y="746"/>
                  </a:lnTo>
                  <a:lnTo>
                    <a:pt x="4825" y="726"/>
                  </a:lnTo>
                  <a:lnTo>
                    <a:pt x="4766" y="684"/>
                  </a:lnTo>
                  <a:lnTo>
                    <a:pt x="4743" y="677"/>
                  </a:lnTo>
                  <a:lnTo>
                    <a:pt x="4695" y="657"/>
                  </a:lnTo>
                  <a:lnTo>
                    <a:pt x="4589" y="608"/>
                  </a:lnTo>
                  <a:lnTo>
                    <a:pt x="4565" y="567"/>
                  </a:lnTo>
                  <a:lnTo>
                    <a:pt x="4565" y="525"/>
                  </a:lnTo>
                  <a:lnTo>
                    <a:pt x="4589" y="484"/>
                  </a:lnTo>
                  <a:lnTo>
                    <a:pt x="4601" y="477"/>
                  </a:lnTo>
                  <a:lnTo>
                    <a:pt x="4613" y="470"/>
                  </a:lnTo>
                  <a:lnTo>
                    <a:pt x="4636" y="456"/>
                  </a:lnTo>
                  <a:lnTo>
                    <a:pt x="4648" y="450"/>
                  </a:lnTo>
                  <a:lnTo>
                    <a:pt x="4684" y="429"/>
                  </a:lnTo>
                  <a:lnTo>
                    <a:pt x="4684" y="429"/>
                  </a:lnTo>
                  <a:lnTo>
                    <a:pt x="4707" y="422"/>
                  </a:lnTo>
                  <a:lnTo>
                    <a:pt x="4731" y="422"/>
                  </a:lnTo>
                  <a:lnTo>
                    <a:pt x="4754" y="415"/>
                  </a:lnTo>
                  <a:lnTo>
                    <a:pt x="4766" y="408"/>
                  </a:lnTo>
                  <a:lnTo>
                    <a:pt x="4790" y="394"/>
                  </a:lnTo>
                  <a:lnTo>
                    <a:pt x="4790" y="353"/>
                  </a:lnTo>
                  <a:lnTo>
                    <a:pt x="4944" y="194"/>
                  </a:lnTo>
                  <a:lnTo>
                    <a:pt x="4979" y="146"/>
                  </a:lnTo>
                  <a:lnTo>
                    <a:pt x="4979" y="111"/>
                  </a:lnTo>
                  <a:lnTo>
                    <a:pt x="5003" y="1"/>
                  </a:lnTo>
                  <a:lnTo>
                    <a:pt x="5038" y="28"/>
                  </a:lnTo>
                  <a:lnTo>
                    <a:pt x="5086" y="35"/>
                  </a:lnTo>
                  <a:lnTo>
                    <a:pt x="5121" y="56"/>
                  </a:lnTo>
                  <a:lnTo>
                    <a:pt x="5145" y="77"/>
                  </a:lnTo>
                  <a:lnTo>
                    <a:pt x="5180" y="104"/>
                  </a:lnTo>
                  <a:lnTo>
                    <a:pt x="5192" y="104"/>
                  </a:lnTo>
                  <a:lnTo>
                    <a:pt x="5263" y="125"/>
                  </a:lnTo>
                  <a:lnTo>
                    <a:pt x="5263" y="132"/>
                  </a:lnTo>
                  <a:lnTo>
                    <a:pt x="5310" y="194"/>
                  </a:lnTo>
                  <a:lnTo>
                    <a:pt x="5334" y="263"/>
                  </a:lnTo>
                  <a:lnTo>
                    <a:pt x="5334" y="304"/>
                  </a:lnTo>
                  <a:lnTo>
                    <a:pt x="5334" y="353"/>
                  </a:lnTo>
                  <a:lnTo>
                    <a:pt x="5263" y="477"/>
                  </a:lnTo>
                  <a:lnTo>
                    <a:pt x="5275" y="505"/>
                  </a:lnTo>
                  <a:lnTo>
                    <a:pt x="5228" y="636"/>
                  </a:lnTo>
                  <a:lnTo>
                    <a:pt x="5192" y="657"/>
                  </a:lnTo>
                  <a:lnTo>
                    <a:pt x="5168" y="677"/>
                  </a:lnTo>
                  <a:lnTo>
                    <a:pt x="5121" y="816"/>
                  </a:lnTo>
                  <a:lnTo>
                    <a:pt x="5121" y="864"/>
                  </a:lnTo>
                  <a:lnTo>
                    <a:pt x="5145" y="988"/>
                  </a:lnTo>
                  <a:lnTo>
                    <a:pt x="5168" y="1016"/>
                  </a:lnTo>
                  <a:lnTo>
                    <a:pt x="5192" y="1037"/>
                  </a:lnTo>
                  <a:lnTo>
                    <a:pt x="5192" y="1050"/>
                  </a:lnTo>
                  <a:lnTo>
                    <a:pt x="5168" y="1085"/>
                  </a:lnTo>
                  <a:lnTo>
                    <a:pt x="5145" y="1106"/>
                  </a:lnTo>
                  <a:lnTo>
                    <a:pt x="5157" y="1126"/>
                  </a:lnTo>
                  <a:lnTo>
                    <a:pt x="5168" y="1147"/>
                  </a:lnTo>
                  <a:lnTo>
                    <a:pt x="5180" y="1168"/>
                  </a:lnTo>
                  <a:lnTo>
                    <a:pt x="5168" y="1244"/>
                  </a:lnTo>
                  <a:lnTo>
                    <a:pt x="5192" y="1278"/>
                  </a:lnTo>
                  <a:lnTo>
                    <a:pt x="5239" y="1292"/>
                  </a:lnTo>
                  <a:lnTo>
                    <a:pt x="5251" y="1313"/>
                  </a:lnTo>
                  <a:lnTo>
                    <a:pt x="5464" y="1472"/>
                  </a:lnTo>
                  <a:lnTo>
                    <a:pt x="5488" y="1506"/>
                  </a:lnTo>
                  <a:lnTo>
                    <a:pt x="5488" y="1589"/>
                  </a:lnTo>
                  <a:lnTo>
                    <a:pt x="5476" y="1610"/>
                  </a:lnTo>
                  <a:lnTo>
                    <a:pt x="5440" y="1644"/>
                  </a:lnTo>
                  <a:lnTo>
                    <a:pt x="5440" y="1672"/>
                  </a:lnTo>
                  <a:lnTo>
                    <a:pt x="5440" y="1693"/>
                  </a:lnTo>
                  <a:lnTo>
                    <a:pt x="5488" y="1755"/>
                  </a:lnTo>
                  <a:lnTo>
                    <a:pt x="5535" y="1845"/>
                  </a:lnTo>
                  <a:lnTo>
                    <a:pt x="5559" y="1941"/>
                  </a:lnTo>
                  <a:lnTo>
                    <a:pt x="5559" y="1948"/>
                  </a:lnTo>
                  <a:lnTo>
                    <a:pt x="5582" y="2045"/>
                  </a:lnTo>
                  <a:lnTo>
                    <a:pt x="5547" y="2335"/>
                  </a:lnTo>
                  <a:lnTo>
                    <a:pt x="5523" y="2376"/>
                  </a:lnTo>
                  <a:lnTo>
                    <a:pt x="5488" y="2411"/>
                  </a:lnTo>
                  <a:lnTo>
                    <a:pt x="5440" y="2445"/>
                  </a:lnTo>
                  <a:lnTo>
                    <a:pt x="5405" y="2480"/>
                  </a:lnTo>
                  <a:lnTo>
                    <a:pt x="5393" y="2570"/>
                  </a:lnTo>
                  <a:lnTo>
                    <a:pt x="5440" y="2632"/>
                  </a:lnTo>
                  <a:lnTo>
                    <a:pt x="5535" y="2673"/>
                  </a:lnTo>
                  <a:lnTo>
                    <a:pt x="5843" y="2763"/>
                  </a:lnTo>
                  <a:lnTo>
                    <a:pt x="5878" y="2777"/>
                  </a:lnTo>
                  <a:lnTo>
                    <a:pt x="5902" y="2811"/>
                  </a:lnTo>
                  <a:lnTo>
                    <a:pt x="6067" y="2908"/>
                  </a:lnTo>
                  <a:lnTo>
                    <a:pt x="6186" y="3046"/>
                  </a:lnTo>
                  <a:lnTo>
                    <a:pt x="6233" y="3088"/>
                  </a:lnTo>
                  <a:lnTo>
                    <a:pt x="6942" y="3392"/>
                  </a:lnTo>
                  <a:lnTo>
                    <a:pt x="7084" y="3433"/>
                  </a:lnTo>
                  <a:lnTo>
                    <a:pt x="7238" y="3447"/>
                  </a:lnTo>
                  <a:lnTo>
                    <a:pt x="7297" y="3454"/>
                  </a:lnTo>
                  <a:lnTo>
                    <a:pt x="7321" y="3488"/>
                  </a:lnTo>
                  <a:lnTo>
                    <a:pt x="7333" y="3509"/>
                  </a:lnTo>
                  <a:lnTo>
                    <a:pt x="7380" y="3571"/>
                  </a:lnTo>
                  <a:lnTo>
                    <a:pt x="7380" y="3592"/>
                  </a:lnTo>
                  <a:lnTo>
                    <a:pt x="7368" y="3792"/>
                  </a:lnTo>
                  <a:lnTo>
                    <a:pt x="7368" y="3827"/>
                  </a:lnTo>
                  <a:lnTo>
                    <a:pt x="7297" y="3861"/>
                  </a:lnTo>
                  <a:lnTo>
                    <a:pt x="7274" y="3889"/>
                  </a:lnTo>
                  <a:lnTo>
                    <a:pt x="7274" y="3910"/>
                  </a:lnTo>
                  <a:lnTo>
                    <a:pt x="7285" y="3937"/>
                  </a:lnTo>
                  <a:lnTo>
                    <a:pt x="7321" y="3958"/>
                  </a:lnTo>
                  <a:lnTo>
                    <a:pt x="7356" y="3965"/>
                  </a:lnTo>
                  <a:lnTo>
                    <a:pt x="7404" y="3958"/>
                  </a:lnTo>
                  <a:lnTo>
                    <a:pt x="7581" y="4117"/>
                  </a:lnTo>
                  <a:lnTo>
                    <a:pt x="7676" y="4172"/>
                  </a:lnTo>
                  <a:lnTo>
                    <a:pt x="7806" y="4227"/>
                  </a:lnTo>
                  <a:lnTo>
                    <a:pt x="7782" y="4276"/>
                  </a:lnTo>
                  <a:lnTo>
                    <a:pt x="7782" y="4296"/>
                  </a:lnTo>
                  <a:lnTo>
                    <a:pt x="7747" y="4365"/>
                  </a:lnTo>
                  <a:lnTo>
                    <a:pt x="7711" y="4407"/>
                  </a:lnTo>
                  <a:lnTo>
                    <a:pt x="7652" y="4510"/>
                  </a:lnTo>
                  <a:lnTo>
                    <a:pt x="7510" y="4649"/>
                  </a:lnTo>
                  <a:lnTo>
                    <a:pt x="7427" y="4697"/>
                  </a:lnTo>
                  <a:lnTo>
                    <a:pt x="7368" y="4725"/>
                  </a:lnTo>
                  <a:lnTo>
                    <a:pt x="7321" y="4738"/>
                  </a:lnTo>
                  <a:lnTo>
                    <a:pt x="7285" y="4752"/>
                  </a:lnTo>
                  <a:lnTo>
                    <a:pt x="7262" y="4759"/>
                  </a:lnTo>
                  <a:lnTo>
                    <a:pt x="7226" y="4773"/>
                  </a:lnTo>
                  <a:lnTo>
                    <a:pt x="7179" y="4773"/>
                  </a:lnTo>
                  <a:lnTo>
                    <a:pt x="7132" y="4766"/>
                  </a:lnTo>
                  <a:lnTo>
                    <a:pt x="7037" y="4725"/>
                  </a:lnTo>
                  <a:lnTo>
                    <a:pt x="6978" y="4704"/>
                  </a:lnTo>
                  <a:lnTo>
                    <a:pt x="6931" y="4704"/>
                  </a:lnTo>
                  <a:lnTo>
                    <a:pt x="6883" y="4718"/>
                  </a:lnTo>
                  <a:lnTo>
                    <a:pt x="6848" y="4752"/>
                  </a:lnTo>
                  <a:lnTo>
                    <a:pt x="6812" y="4814"/>
                  </a:lnTo>
                  <a:lnTo>
                    <a:pt x="6765" y="4856"/>
                  </a:lnTo>
                  <a:lnTo>
                    <a:pt x="6730" y="4904"/>
                  </a:lnTo>
                  <a:lnTo>
                    <a:pt x="6741" y="4946"/>
                  </a:lnTo>
                  <a:lnTo>
                    <a:pt x="6824" y="5042"/>
                  </a:lnTo>
                  <a:lnTo>
                    <a:pt x="6848" y="5091"/>
                  </a:lnTo>
                  <a:lnTo>
                    <a:pt x="6860" y="5125"/>
                  </a:lnTo>
                  <a:lnTo>
                    <a:pt x="6801" y="5201"/>
                  </a:lnTo>
                  <a:lnTo>
                    <a:pt x="6741" y="5208"/>
                  </a:lnTo>
                  <a:lnTo>
                    <a:pt x="6718" y="5208"/>
                  </a:lnTo>
                  <a:lnTo>
                    <a:pt x="6670" y="5187"/>
                  </a:lnTo>
                  <a:lnTo>
                    <a:pt x="6611" y="5160"/>
                  </a:lnTo>
                  <a:lnTo>
                    <a:pt x="6564" y="5111"/>
                  </a:lnTo>
                  <a:lnTo>
                    <a:pt x="6493" y="5084"/>
                  </a:lnTo>
                  <a:lnTo>
                    <a:pt x="6410" y="5125"/>
                  </a:lnTo>
                  <a:lnTo>
                    <a:pt x="6245" y="5153"/>
                  </a:lnTo>
                  <a:lnTo>
                    <a:pt x="6197" y="5187"/>
                  </a:lnTo>
                  <a:lnTo>
                    <a:pt x="6162" y="5256"/>
                  </a:lnTo>
                  <a:lnTo>
                    <a:pt x="6091" y="5256"/>
                  </a:lnTo>
                  <a:lnTo>
                    <a:pt x="6044" y="5263"/>
                  </a:lnTo>
                  <a:lnTo>
                    <a:pt x="6008" y="5277"/>
                  </a:lnTo>
                  <a:lnTo>
                    <a:pt x="5937" y="5353"/>
                  </a:lnTo>
                  <a:lnTo>
                    <a:pt x="5854" y="5415"/>
                  </a:lnTo>
                  <a:lnTo>
                    <a:pt x="5724" y="5464"/>
                  </a:lnTo>
                  <a:lnTo>
                    <a:pt x="5677" y="5457"/>
                  </a:lnTo>
                  <a:lnTo>
                    <a:pt x="5630" y="5450"/>
                  </a:lnTo>
                  <a:lnTo>
                    <a:pt x="5594" y="5443"/>
                  </a:lnTo>
                  <a:lnTo>
                    <a:pt x="5523" y="5429"/>
                  </a:lnTo>
                  <a:lnTo>
                    <a:pt x="5452" y="5422"/>
                  </a:lnTo>
                  <a:lnTo>
                    <a:pt x="5417" y="5429"/>
                  </a:lnTo>
                  <a:lnTo>
                    <a:pt x="5381" y="5436"/>
                  </a:lnTo>
                  <a:lnTo>
                    <a:pt x="5358" y="5450"/>
                  </a:lnTo>
                  <a:lnTo>
                    <a:pt x="5358" y="5512"/>
                  </a:lnTo>
                  <a:lnTo>
                    <a:pt x="5192" y="5450"/>
                  </a:lnTo>
                  <a:lnTo>
                    <a:pt x="4932" y="5408"/>
                  </a:lnTo>
                  <a:lnTo>
                    <a:pt x="4814" y="5394"/>
                  </a:lnTo>
                  <a:lnTo>
                    <a:pt x="4731" y="5401"/>
                  </a:lnTo>
                  <a:lnTo>
                    <a:pt x="4648" y="5415"/>
                  </a:lnTo>
                  <a:lnTo>
                    <a:pt x="4589" y="5443"/>
                  </a:lnTo>
                  <a:lnTo>
                    <a:pt x="4506" y="5477"/>
                  </a:lnTo>
                  <a:lnTo>
                    <a:pt x="4482" y="5498"/>
                  </a:lnTo>
                  <a:lnTo>
                    <a:pt x="4435" y="5484"/>
                  </a:lnTo>
                  <a:lnTo>
                    <a:pt x="4423" y="5464"/>
                  </a:lnTo>
                  <a:lnTo>
                    <a:pt x="4423" y="5436"/>
                  </a:lnTo>
                  <a:lnTo>
                    <a:pt x="4423" y="5388"/>
                  </a:lnTo>
                  <a:lnTo>
                    <a:pt x="4388" y="5277"/>
                  </a:lnTo>
                  <a:lnTo>
                    <a:pt x="4341" y="5208"/>
                  </a:lnTo>
                  <a:lnTo>
                    <a:pt x="4341" y="5160"/>
                  </a:lnTo>
                  <a:lnTo>
                    <a:pt x="4352" y="5111"/>
                  </a:lnTo>
                  <a:lnTo>
                    <a:pt x="4364" y="5077"/>
                  </a:lnTo>
                  <a:lnTo>
                    <a:pt x="4341" y="5035"/>
                  </a:lnTo>
                  <a:lnTo>
                    <a:pt x="4270" y="4966"/>
                  </a:lnTo>
                  <a:lnTo>
                    <a:pt x="4258" y="4890"/>
                  </a:lnTo>
                  <a:lnTo>
                    <a:pt x="4210" y="4849"/>
                  </a:lnTo>
                  <a:lnTo>
                    <a:pt x="4045" y="4766"/>
                  </a:lnTo>
                  <a:lnTo>
                    <a:pt x="4033" y="4745"/>
                  </a:lnTo>
                  <a:lnTo>
                    <a:pt x="3903" y="4621"/>
                  </a:lnTo>
                  <a:lnTo>
                    <a:pt x="3844" y="4655"/>
                  </a:lnTo>
                  <a:lnTo>
                    <a:pt x="3678" y="4704"/>
                  </a:lnTo>
                  <a:lnTo>
                    <a:pt x="3524" y="4794"/>
                  </a:lnTo>
                  <a:lnTo>
                    <a:pt x="3477" y="4835"/>
                  </a:lnTo>
                  <a:lnTo>
                    <a:pt x="3465" y="4863"/>
                  </a:lnTo>
                  <a:lnTo>
                    <a:pt x="3454" y="4897"/>
                  </a:lnTo>
                  <a:lnTo>
                    <a:pt x="3477" y="4946"/>
                  </a:lnTo>
                  <a:lnTo>
                    <a:pt x="3536" y="5035"/>
                  </a:lnTo>
                  <a:lnTo>
                    <a:pt x="3584" y="5091"/>
                  </a:lnTo>
                  <a:lnTo>
                    <a:pt x="3678" y="5111"/>
                  </a:lnTo>
                  <a:lnTo>
                    <a:pt x="3690" y="5153"/>
                  </a:lnTo>
                  <a:lnTo>
                    <a:pt x="3690" y="5160"/>
                  </a:lnTo>
                  <a:lnTo>
                    <a:pt x="3773" y="5194"/>
                  </a:lnTo>
                  <a:lnTo>
                    <a:pt x="3796" y="5201"/>
                  </a:lnTo>
                  <a:lnTo>
                    <a:pt x="3785" y="5277"/>
                  </a:lnTo>
                  <a:lnTo>
                    <a:pt x="3643" y="5394"/>
                  </a:lnTo>
                  <a:lnTo>
                    <a:pt x="3584" y="5408"/>
                  </a:lnTo>
                  <a:lnTo>
                    <a:pt x="3536" y="5408"/>
                  </a:lnTo>
                  <a:lnTo>
                    <a:pt x="3489" y="5332"/>
                  </a:lnTo>
                  <a:lnTo>
                    <a:pt x="3406" y="5284"/>
                  </a:lnTo>
                  <a:lnTo>
                    <a:pt x="3371" y="5229"/>
                  </a:lnTo>
                  <a:lnTo>
                    <a:pt x="3359" y="5180"/>
                  </a:lnTo>
                  <a:lnTo>
                    <a:pt x="3347" y="5173"/>
                  </a:lnTo>
                  <a:lnTo>
                    <a:pt x="3323" y="5167"/>
                  </a:lnTo>
                  <a:lnTo>
                    <a:pt x="3193" y="5194"/>
                  </a:lnTo>
                  <a:lnTo>
                    <a:pt x="3099" y="5187"/>
                  </a:lnTo>
                  <a:lnTo>
                    <a:pt x="2909" y="5015"/>
                  </a:lnTo>
                  <a:lnTo>
                    <a:pt x="2839" y="4904"/>
                  </a:lnTo>
                  <a:lnTo>
                    <a:pt x="2768" y="4883"/>
                  </a:lnTo>
                  <a:lnTo>
                    <a:pt x="2744" y="4883"/>
                  </a:lnTo>
                  <a:lnTo>
                    <a:pt x="2708" y="4890"/>
                  </a:lnTo>
                  <a:lnTo>
                    <a:pt x="2614" y="4925"/>
                  </a:lnTo>
                  <a:lnTo>
                    <a:pt x="2484" y="4959"/>
                  </a:lnTo>
                  <a:lnTo>
                    <a:pt x="2129" y="4994"/>
                  </a:lnTo>
                  <a:lnTo>
                    <a:pt x="2070" y="4994"/>
                  </a:lnTo>
                  <a:lnTo>
                    <a:pt x="2022" y="4973"/>
                  </a:lnTo>
                  <a:lnTo>
                    <a:pt x="1975" y="4863"/>
                  </a:lnTo>
                  <a:lnTo>
                    <a:pt x="1679" y="4662"/>
                  </a:lnTo>
                  <a:lnTo>
                    <a:pt x="1644" y="4621"/>
                  </a:lnTo>
                  <a:lnTo>
                    <a:pt x="1597" y="4586"/>
                  </a:lnTo>
                  <a:lnTo>
                    <a:pt x="1490" y="4559"/>
                  </a:lnTo>
                  <a:lnTo>
                    <a:pt x="1372" y="4545"/>
                  </a:lnTo>
                  <a:lnTo>
                    <a:pt x="1301" y="4517"/>
                  </a:lnTo>
                  <a:lnTo>
                    <a:pt x="1230" y="4407"/>
                  </a:lnTo>
                  <a:lnTo>
                    <a:pt x="1171" y="4386"/>
                  </a:lnTo>
                  <a:lnTo>
                    <a:pt x="1124" y="4372"/>
                  </a:lnTo>
                  <a:lnTo>
                    <a:pt x="1064" y="4345"/>
                  </a:lnTo>
                  <a:lnTo>
                    <a:pt x="1041" y="4317"/>
                  </a:lnTo>
                  <a:lnTo>
                    <a:pt x="1029" y="4296"/>
                  </a:lnTo>
                  <a:lnTo>
                    <a:pt x="1029" y="4255"/>
                  </a:lnTo>
                  <a:lnTo>
                    <a:pt x="1017" y="4213"/>
                  </a:lnTo>
                  <a:lnTo>
                    <a:pt x="1064" y="4144"/>
                  </a:lnTo>
                  <a:lnTo>
                    <a:pt x="994" y="4020"/>
                  </a:lnTo>
                  <a:lnTo>
                    <a:pt x="1005" y="3923"/>
                  </a:lnTo>
                  <a:lnTo>
                    <a:pt x="982" y="3834"/>
                  </a:lnTo>
                  <a:lnTo>
                    <a:pt x="994" y="3806"/>
                  </a:lnTo>
                  <a:lnTo>
                    <a:pt x="1029" y="3771"/>
                  </a:lnTo>
                  <a:lnTo>
                    <a:pt x="1053" y="3751"/>
                  </a:lnTo>
                  <a:lnTo>
                    <a:pt x="1100" y="3730"/>
                  </a:lnTo>
                  <a:lnTo>
                    <a:pt x="1218" y="3668"/>
                  </a:lnTo>
                  <a:lnTo>
                    <a:pt x="1242" y="3626"/>
                  </a:lnTo>
                  <a:lnTo>
                    <a:pt x="1206" y="3592"/>
                  </a:lnTo>
                  <a:lnTo>
                    <a:pt x="1135" y="3571"/>
                  </a:lnTo>
                  <a:lnTo>
                    <a:pt x="1088" y="3571"/>
                  </a:lnTo>
                  <a:lnTo>
                    <a:pt x="1017" y="3613"/>
                  </a:lnTo>
                  <a:lnTo>
                    <a:pt x="887" y="3675"/>
                  </a:lnTo>
                  <a:lnTo>
                    <a:pt x="828" y="3723"/>
                  </a:lnTo>
                  <a:lnTo>
                    <a:pt x="781" y="3771"/>
                  </a:lnTo>
                  <a:lnTo>
                    <a:pt x="710" y="3889"/>
                  </a:lnTo>
                  <a:lnTo>
                    <a:pt x="639" y="3896"/>
                  </a:lnTo>
                  <a:lnTo>
                    <a:pt x="532" y="3882"/>
                  </a:lnTo>
                  <a:lnTo>
                    <a:pt x="402" y="3799"/>
                  </a:lnTo>
                  <a:lnTo>
                    <a:pt x="319" y="3778"/>
                  </a:lnTo>
                  <a:lnTo>
                    <a:pt x="284" y="3765"/>
                  </a:lnTo>
                  <a:lnTo>
                    <a:pt x="248" y="3737"/>
                  </a:lnTo>
                  <a:lnTo>
                    <a:pt x="248" y="3599"/>
                  </a:lnTo>
                  <a:lnTo>
                    <a:pt x="225" y="3564"/>
                  </a:lnTo>
                  <a:lnTo>
                    <a:pt x="83" y="3412"/>
                  </a:lnTo>
                  <a:lnTo>
                    <a:pt x="24" y="3240"/>
                  </a:lnTo>
                  <a:lnTo>
                    <a:pt x="0" y="3157"/>
                  </a:lnTo>
                  <a:lnTo>
                    <a:pt x="36" y="3081"/>
                  </a:lnTo>
                  <a:close/>
                </a:path>
              </a:pathLst>
            </a:custGeom>
            <a:solidFill>
              <a:schemeClr val="accent2">
                <a:lumMod val="60000"/>
                <a:lumOff val="40000"/>
              </a:schemeClr>
            </a:solidFill>
            <a:ln w="9525" cap="rnd"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League Spartan"/>
                <a:ea typeface="+mn-ea"/>
                <a:cs typeface="+mn-cs"/>
              </a:endParaRPr>
            </a:p>
          </p:txBody>
        </p:sp>
        <p:sp>
          <p:nvSpPr>
            <p:cNvPr id="17" name="Google Shape;1705;p44">
              <a:extLst>
                <a:ext uri="{FF2B5EF4-FFF2-40B4-BE49-F238E27FC236}">
                  <a16:creationId xmlns:a16="http://schemas.microsoft.com/office/drawing/2014/main" id="{AF5192C3-1206-C5A0-EC6E-62CC741B95F6}"/>
                </a:ext>
              </a:extLst>
            </p:cNvPr>
            <p:cNvSpPr/>
            <p:nvPr/>
          </p:nvSpPr>
          <p:spPr>
            <a:xfrm flipH="1">
              <a:off x="3819591" y="2641736"/>
              <a:ext cx="187259" cy="193685"/>
            </a:xfrm>
            <a:custGeom>
              <a:avLst/>
              <a:gdLst/>
              <a:ahLst/>
              <a:cxnLst/>
              <a:rect l="l" t="t" r="r" b="b"/>
              <a:pathLst>
                <a:path w="3076" h="2032" extrusionOk="0">
                  <a:moveTo>
                    <a:pt x="95" y="1686"/>
                  </a:moveTo>
                  <a:lnTo>
                    <a:pt x="214" y="1631"/>
                  </a:lnTo>
                  <a:lnTo>
                    <a:pt x="285" y="1596"/>
                  </a:lnTo>
                  <a:lnTo>
                    <a:pt x="332" y="1555"/>
                  </a:lnTo>
                  <a:lnTo>
                    <a:pt x="403" y="1493"/>
                  </a:lnTo>
                  <a:lnTo>
                    <a:pt x="438" y="1479"/>
                  </a:lnTo>
                  <a:lnTo>
                    <a:pt x="486" y="1472"/>
                  </a:lnTo>
                  <a:lnTo>
                    <a:pt x="569" y="1465"/>
                  </a:lnTo>
                  <a:lnTo>
                    <a:pt x="663" y="1451"/>
                  </a:lnTo>
                  <a:lnTo>
                    <a:pt x="710" y="1444"/>
                  </a:lnTo>
                  <a:lnTo>
                    <a:pt x="793" y="1451"/>
                  </a:lnTo>
                  <a:lnTo>
                    <a:pt x="900" y="1444"/>
                  </a:lnTo>
                  <a:lnTo>
                    <a:pt x="912" y="1430"/>
                  </a:lnTo>
                  <a:lnTo>
                    <a:pt x="912" y="1417"/>
                  </a:lnTo>
                  <a:lnTo>
                    <a:pt x="912" y="1403"/>
                  </a:lnTo>
                  <a:lnTo>
                    <a:pt x="959" y="1368"/>
                  </a:lnTo>
                  <a:lnTo>
                    <a:pt x="983" y="1361"/>
                  </a:lnTo>
                  <a:lnTo>
                    <a:pt x="994" y="1354"/>
                  </a:lnTo>
                  <a:lnTo>
                    <a:pt x="1006" y="1354"/>
                  </a:lnTo>
                  <a:lnTo>
                    <a:pt x="1006" y="1361"/>
                  </a:lnTo>
                  <a:lnTo>
                    <a:pt x="1006" y="1368"/>
                  </a:lnTo>
                  <a:lnTo>
                    <a:pt x="1089" y="1410"/>
                  </a:lnTo>
                  <a:lnTo>
                    <a:pt x="1113" y="1417"/>
                  </a:lnTo>
                  <a:lnTo>
                    <a:pt x="1136" y="1417"/>
                  </a:lnTo>
                  <a:lnTo>
                    <a:pt x="1195" y="1424"/>
                  </a:lnTo>
                  <a:lnTo>
                    <a:pt x="1231" y="1417"/>
                  </a:lnTo>
                  <a:lnTo>
                    <a:pt x="1255" y="1410"/>
                  </a:lnTo>
                  <a:lnTo>
                    <a:pt x="1266" y="1403"/>
                  </a:lnTo>
                  <a:lnTo>
                    <a:pt x="1290" y="1382"/>
                  </a:lnTo>
                  <a:lnTo>
                    <a:pt x="1420" y="1196"/>
                  </a:lnTo>
                  <a:lnTo>
                    <a:pt x="1444" y="1196"/>
                  </a:lnTo>
                  <a:lnTo>
                    <a:pt x="1550" y="1292"/>
                  </a:lnTo>
                  <a:lnTo>
                    <a:pt x="1562" y="1313"/>
                  </a:lnTo>
                  <a:lnTo>
                    <a:pt x="1574" y="1389"/>
                  </a:lnTo>
                  <a:lnTo>
                    <a:pt x="1586" y="1410"/>
                  </a:lnTo>
                  <a:lnTo>
                    <a:pt x="1598" y="1430"/>
                  </a:lnTo>
                  <a:lnTo>
                    <a:pt x="1657" y="1465"/>
                  </a:lnTo>
                  <a:lnTo>
                    <a:pt x="1692" y="1472"/>
                  </a:lnTo>
                  <a:lnTo>
                    <a:pt x="1775" y="1465"/>
                  </a:lnTo>
                  <a:lnTo>
                    <a:pt x="1846" y="1444"/>
                  </a:lnTo>
                  <a:lnTo>
                    <a:pt x="1858" y="1430"/>
                  </a:lnTo>
                  <a:lnTo>
                    <a:pt x="1940" y="1389"/>
                  </a:lnTo>
                  <a:lnTo>
                    <a:pt x="1988" y="1354"/>
                  </a:lnTo>
                  <a:lnTo>
                    <a:pt x="2011" y="1320"/>
                  </a:lnTo>
                  <a:lnTo>
                    <a:pt x="2011" y="1306"/>
                  </a:lnTo>
                  <a:lnTo>
                    <a:pt x="2023" y="1292"/>
                  </a:lnTo>
                  <a:lnTo>
                    <a:pt x="2023" y="1258"/>
                  </a:lnTo>
                  <a:lnTo>
                    <a:pt x="2059" y="1223"/>
                  </a:lnTo>
                  <a:lnTo>
                    <a:pt x="2106" y="1196"/>
                  </a:lnTo>
                  <a:lnTo>
                    <a:pt x="2011" y="1071"/>
                  </a:lnTo>
                  <a:lnTo>
                    <a:pt x="1964" y="1023"/>
                  </a:lnTo>
                  <a:lnTo>
                    <a:pt x="1952" y="1016"/>
                  </a:lnTo>
                  <a:lnTo>
                    <a:pt x="1917" y="1016"/>
                  </a:lnTo>
                  <a:lnTo>
                    <a:pt x="1858" y="1016"/>
                  </a:lnTo>
                  <a:lnTo>
                    <a:pt x="1834" y="1023"/>
                  </a:lnTo>
                  <a:lnTo>
                    <a:pt x="1763" y="1044"/>
                  </a:lnTo>
                  <a:lnTo>
                    <a:pt x="1728" y="961"/>
                  </a:lnTo>
                  <a:lnTo>
                    <a:pt x="1645" y="864"/>
                  </a:lnTo>
                  <a:lnTo>
                    <a:pt x="1633" y="843"/>
                  </a:lnTo>
                  <a:lnTo>
                    <a:pt x="1633" y="830"/>
                  </a:lnTo>
                  <a:lnTo>
                    <a:pt x="1633" y="781"/>
                  </a:lnTo>
                  <a:lnTo>
                    <a:pt x="1645" y="774"/>
                  </a:lnTo>
                  <a:lnTo>
                    <a:pt x="1668" y="761"/>
                  </a:lnTo>
                  <a:lnTo>
                    <a:pt x="1692" y="754"/>
                  </a:lnTo>
                  <a:lnTo>
                    <a:pt x="1692" y="733"/>
                  </a:lnTo>
                  <a:lnTo>
                    <a:pt x="1704" y="712"/>
                  </a:lnTo>
                  <a:lnTo>
                    <a:pt x="1680" y="685"/>
                  </a:lnTo>
                  <a:lnTo>
                    <a:pt x="1609" y="650"/>
                  </a:lnTo>
                  <a:lnTo>
                    <a:pt x="1598" y="650"/>
                  </a:lnTo>
                  <a:lnTo>
                    <a:pt x="1562" y="650"/>
                  </a:lnTo>
                  <a:lnTo>
                    <a:pt x="1503" y="671"/>
                  </a:lnTo>
                  <a:lnTo>
                    <a:pt x="1432" y="657"/>
                  </a:lnTo>
                  <a:lnTo>
                    <a:pt x="1385" y="691"/>
                  </a:lnTo>
                  <a:lnTo>
                    <a:pt x="1361" y="698"/>
                  </a:lnTo>
                  <a:lnTo>
                    <a:pt x="1325" y="705"/>
                  </a:lnTo>
                  <a:lnTo>
                    <a:pt x="1207" y="719"/>
                  </a:lnTo>
                  <a:lnTo>
                    <a:pt x="1136" y="705"/>
                  </a:lnTo>
                  <a:lnTo>
                    <a:pt x="1113" y="698"/>
                  </a:lnTo>
                  <a:lnTo>
                    <a:pt x="1042" y="636"/>
                  </a:lnTo>
                  <a:lnTo>
                    <a:pt x="1018" y="615"/>
                  </a:lnTo>
                  <a:lnTo>
                    <a:pt x="1065" y="588"/>
                  </a:lnTo>
                  <a:lnTo>
                    <a:pt x="1089" y="567"/>
                  </a:lnTo>
                  <a:lnTo>
                    <a:pt x="1101" y="540"/>
                  </a:lnTo>
                  <a:lnTo>
                    <a:pt x="1101" y="526"/>
                  </a:lnTo>
                  <a:lnTo>
                    <a:pt x="1113" y="505"/>
                  </a:lnTo>
                  <a:lnTo>
                    <a:pt x="1231" y="436"/>
                  </a:lnTo>
                  <a:lnTo>
                    <a:pt x="1278" y="415"/>
                  </a:lnTo>
                  <a:lnTo>
                    <a:pt x="1302" y="408"/>
                  </a:lnTo>
                  <a:lnTo>
                    <a:pt x="1325" y="408"/>
                  </a:lnTo>
                  <a:lnTo>
                    <a:pt x="1349" y="408"/>
                  </a:lnTo>
                  <a:lnTo>
                    <a:pt x="1385" y="429"/>
                  </a:lnTo>
                  <a:lnTo>
                    <a:pt x="1408" y="436"/>
                  </a:lnTo>
                  <a:lnTo>
                    <a:pt x="1444" y="436"/>
                  </a:lnTo>
                  <a:lnTo>
                    <a:pt x="1598" y="477"/>
                  </a:lnTo>
                  <a:lnTo>
                    <a:pt x="1633" y="477"/>
                  </a:lnTo>
                  <a:lnTo>
                    <a:pt x="1763" y="484"/>
                  </a:lnTo>
                  <a:lnTo>
                    <a:pt x="1834" y="457"/>
                  </a:lnTo>
                  <a:lnTo>
                    <a:pt x="1834" y="450"/>
                  </a:lnTo>
                  <a:lnTo>
                    <a:pt x="1834" y="429"/>
                  </a:lnTo>
                  <a:lnTo>
                    <a:pt x="1834" y="401"/>
                  </a:lnTo>
                  <a:lnTo>
                    <a:pt x="1834" y="201"/>
                  </a:lnTo>
                  <a:lnTo>
                    <a:pt x="1917" y="201"/>
                  </a:lnTo>
                  <a:lnTo>
                    <a:pt x="2094" y="187"/>
                  </a:lnTo>
                  <a:lnTo>
                    <a:pt x="2236" y="160"/>
                  </a:lnTo>
                  <a:lnTo>
                    <a:pt x="2319" y="125"/>
                  </a:lnTo>
                  <a:lnTo>
                    <a:pt x="2390" y="84"/>
                  </a:lnTo>
                  <a:lnTo>
                    <a:pt x="2437" y="35"/>
                  </a:lnTo>
                  <a:lnTo>
                    <a:pt x="2544" y="1"/>
                  </a:lnTo>
                  <a:lnTo>
                    <a:pt x="2686" y="91"/>
                  </a:lnTo>
                  <a:lnTo>
                    <a:pt x="2697" y="153"/>
                  </a:lnTo>
                  <a:lnTo>
                    <a:pt x="2733" y="277"/>
                  </a:lnTo>
                  <a:lnTo>
                    <a:pt x="2934" y="346"/>
                  </a:lnTo>
                  <a:lnTo>
                    <a:pt x="3017" y="381"/>
                  </a:lnTo>
                  <a:lnTo>
                    <a:pt x="3076" y="505"/>
                  </a:lnTo>
                  <a:lnTo>
                    <a:pt x="3064" y="602"/>
                  </a:lnTo>
                  <a:lnTo>
                    <a:pt x="2757" y="906"/>
                  </a:lnTo>
                  <a:lnTo>
                    <a:pt x="2721" y="982"/>
                  </a:lnTo>
                  <a:lnTo>
                    <a:pt x="2721" y="1051"/>
                  </a:lnTo>
                  <a:lnTo>
                    <a:pt x="2674" y="1106"/>
                  </a:lnTo>
                  <a:lnTo>
                    <a:pt x="2674" y="1216"/>
                  </a:lnTo>
                  <a:lnTo>
                    <a:pt x="2638" y="1230"/>
                  </a:lnTo>
                  <a:lnTo>
                    <a:pt x="2532" y="1354"/>
                  </a:lnTo>
                  <a:lnTo>
                    <a:pt x="2508" y="1382"/>
                  </a:lnTo>
                  <a:lnTo>
                    <a:pt x="2473" y="1424"/>
                  </a:lnTo>
                  <a:lnTo>
                    <a:pt x="2354" y="1479"/>
                  </a:lnTo>
                  <a:lnTo>
                    <a:pt x="2331" y="1493"/>
                  </a:lnTo>
                  <a:lnTo>
                    <a:pt x="2331" y="1562"/>
                  </a:lnTo>
                  <a:lnTo>
                    <a:pt x="2307" y="1582"/>
                  </a:lnTo>
                  <a:lnTo>
                    <a:pt x="2283" y="1589"/>
                  </a:lnTo>
                  <a:lnTo>
                    <a:pt x="2248" y="1596"/>
                  </a:lnTo>
                  <a:lnTo>
                    <a:pt x="2142" y="1596"/>
                  </a:lnTo>
                  <a:lnTo>
                    <a:pt x="2094" y="1582"/>
                  </a:lnTo>
                  <a:lnTo>
                    <a:pt x="2082" y="1582"/>
                  </a:lnTo>
                  <a:lnTo>
                    <a:pt x="2082" y="1596"/>
                  </a:lnTo>
                  <a:lnTo>
                    <a:pt x="2094" y="1645"/>
                  </a:lnTo>
                  <a:lnTo>
                    <a:pt x="2118" y="1679"/>
                  </a:lnTo>
                  <a:lnTo>
                    <a:pt x="2153" y="1693"/>
                  </a:lnTo>
                  <a:lnTo>
                    <a:pt x="2118" y="1727"/>
                  </a:lnTo>
                  <a:lnTo>
                    <a:pt x="2094" y="1762"/>
                  </a:lnTo>
                  <a:lnTo>
                    <a:pt x="2094" y="1776"/>
                  </a:lnTo>
                  <a:lnTo>
                    <a:pt x="2094" y="1783"/>
                  </a:lnTo>
                  <a:lnTo>
                    <a:pt x="2094" y="1790"/>
                  </a:lnTo>
                  <a:lnTo>
                    <a:pt x="2094" y="1796"/>
                  </a:lnTo>
                  <a:lnTo>
                    <a:pt x="2071" y="1810"/>
                  </a:lnTo>
                  <a:lnTo>
                    <a:pt x="2035" y="1824"/>
                  </a:lnTo>
                  <a:lnTo>
                    <a:pt x="1976" y="1831"/>
                  </a:lnTo>
                  <a:lnTo>
                    <a:pt x="1940" y="1831"/>
                  </a:lnTo>
                  <a:lnTo>
                    <a:pt x="1917" y="1817"/>
                  </a:lnTo>
                  <a:lnTo>
                    <a:pt x="1905" y="1810"/>
                  </a:lnTo>
                  <a:lnTo>
                    <a:pt x="1881" y="1796"/>
                  </a:lnTo>
                  <a:lnTo>
                    <a:pt x="1870" y="1796"/>
                  </a:lnTo>
                  <a:lnTo>
                    <a:pt x="1834" y="1790"/>
                  </a:lnTo>
                  <a:lnTo>
                    <a:pt x="1810" y="1796"/>
                  </a:lnTo>
                  <a:lnTo>
                    <a:pt x="1799" y="1803"/>
                  </a:lnTo>
                  <a:lnTo>
                    <a:pt x="1787" y="1831"/>
                  </a:lnTo>
                  <a:lnTo>
                    <a:pt x="1787" y="1852"/>
                  </a:lnTo>
                  <a:lnTo>
                    <a:pt x="1822" y="1893"/>
                  </a:lnTo>
                  <a:lnTo>
                    <a:pt x="1739" y="1886"/>
                  </a:lnTo>
                  <a:lnTo>
                    <a:pt x="1704" y="1893"/>
                  </a:lnTo>
                  <a:lnTo>
                    <a:pt x="1550" y="1914"/>
                  </a:lnTo>
                  <a:lnTo>
                    <a:pt x="1290" y="1942"/>
                  </a:lnTo>
                  <a:lnTo>
                    <a:pt x="1243" y="1921"/>
                  </a:lnTo>
                  <a:lnTo>
                    <a:pt x="1219" y="1921"/>
                  </a:lnTo>
                  <a:lnTo>
                    <a:pt x="1195" y="1928"/>
                  </a:lnTo>
                  <a:lnTo>
                    <a:pt x="1113" y="1955"/>
                  </a:lnTo>
                  <a:lnTo>
                    <a:pt x="1077" y="1962"/>
                  </a:lnTo>
                  <a:lnTo>
                    <a:pt x="746" y="1955"/>
                  </a:lnTo>
                  <a:lnTo>
                    <a:pt x="592" y="1969"/>
                  </a:lnTo>
                  <a:lnTo>
                    <a:pt x="462" y="2031"/>
                  </a:lnTo>
                  <a:lnTo>
                    <a:pt x="438" y="2031"/>
                  </a:lnTo>
                  <a:lnTo>
                    <a:pt x="415" y="2031"/>
                  </a:lnTo>
                  <a:lnTo>
                    <a:pt x="391" y="2024"/>
                  </a:lnTo>
                  <a:lnTo>
                    <a:pt x="356" y="2017"/>
                  </a:lnTo>
                  <a:lnTo>
                    <a:pt x="297" y="2011"/>
                  </a:lnTo>
                  <a:lnTo>
                    <a:pt x="273" y="2004"/>
                  </a:lnTo>
                  <a:lnTo>
                    <a:pt x="249" y="2004"/>
                  </a:lnTo>
                  <a:lnTo>
                    <a:pt x="226" y="1990"/>
                  </a:lnTo>
                  <a:lnTo>
                    <a:pt x="214" y="1983"/>
                  </a:lnTo>
                  <a:lnTo>
                    <a:pt x="178" y="1976"/>
                  </a:lnTo>
                  <a:lnTo>
                    <a:pt x="155" y="1969"/>
                  </a:lnTo>
                  <a:lnTo>
                    <a:pt x="131" y="1962"/>
                  </a:lnTo>
                  <a:lnTo>
                    <a:pt x="48" y="1928"/>
                  </a:lnTo>
                  <a:lnTo>
                    <a:pt x="1" y="1741"/>
                  </a:lnTo>
                  <a:lnTo>
                    <a:pt x="95" y="1686"/>
                  </a:lnTo>
                  <a:close/>
                </a:path>
              </a:pathLst>
            </a:custGeom>
            <a:solidFill>
              <a:schemeClr val="accent2">
                <a:lumMod val="60000"/>
                <a:lumOff val="40000"/>
              </a:schemeClr>
            </a:solidFill>
            <a:ln w="9525" cap="rnd"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League Spartan"/>
                <a:ea typeface="+mn-ea"/>
                <a:cs typeface="+mn-cs"/>
              </a:endParaRPr>
            </a:p>
          </p:txBody>
        </p:sp>
        <p:sp>
          <p:nvSpPr>
            <p:cNvPr id="19" name="Google Shape;1706;p44">
              <a:extLst>
                <a:ext uri="{FF2B5EF4-FFF2-40B4-BE49-F238E27FC236}">
                  <a16:creationId xmlns:a16="http://schemas.microsoft.com/office/drawing/2014/main" id="{D398358D-BB86-2E16-D1D3-780431A913BB}"/>
                </a:ext>
              </a:extLst>
            </p:cNvPr>
            <p:cNvSpPr/>
            <p:nvPr/>
          </p:nvSpPr>
          <p:spPr>
            <a:xfrm flipH="1">
              <a:off x="3887226" y="2824746"/>
              <a:ext cx="116702" cy="137067"/>
            </a:xfrm>
            <a:custGeom>
              <a:avLst/>
              <a:gdLst/>
              <a:ahLst/>
              <a:cxnLst/>
              <a:rect l="l" t="t" r="r" b="b"/>
              <a:pathLst>
                <a:path w="1917" h="1438" extrusionOk="0">
                  <a:moveTo>
                    <a:pt x="0" y="8"/>
                  </a:moveTo>
                  <a:lnTo>
                    <a:pt x="83" y="42"/>
                  </a:lnTo>
                  <a:lnTo>
                    <a:pt x="107" y="49"/>
                  </a:lnTo>
                  <a:lnTo>
                    <a:pt x="130" y="56"/>
                  </a:lnTo>
                  <a:lnTo>
                    <a:pt x="166" y="63"/>
                  </a:lnTo>
                  <a:lnTo>
                    <a:pt x="178" y="70"/>
                  </a:lnTo>
                  <a:lnTo>
                    <a:pt x="201" y="84"/>
                  </a:lnTo>
                  <a:lnTo>
                    <a:pt x="225" y="84"/>
                  </a:lnTo>
                  <a:lnTo>
                    <a:pt x="249" y="91"/>
                  </a:lnTo>
                  <a:lnTo>
                    <a:pt x="308" y="97"/>
                  </a:lnTo>
                  <a:lnTo>
                    <a:pt x="343" y="104"/>
                  </a:lnTo>
                  <a:lnTo>
                    <a:pt x="367" y="111"/>
                  </a:lnTo>
                  <a:lnTo>
                    <a:pt x="390" y="111"/>
                  </a:lnTo>
                  <a:lnTo>
                    <a:pt x="414" y="111"/>
                  </a:lnTo>
                  <a:lnTo>
                    <a:pt x="544" y="49"/>
                  </a:lnTo>
                  <a:lnTo>
                    <a:pt x="698" y="35"/>
                  </a:lnTo>
                  <a:lnTo>
                    <a:pt x="1029" y="42"/>
                  </a:lnTo>
                  <a:lnTo>
                    <a:pt x="1065" y="35"/>
                  </a:lnTo>
                  <a:lnTo>
                    <a:pt x="1147" y="8"/>
                  </a:lnTo>
                  <a:lnTo>
                    <a:pt x="1171" y="1"/>
                  </a:lnTo>
                  <a:lnTo>
                    <a:pt x="1195" y="1"/>
                  </a:lnTo>
                  <a:lnTo>
                    <a:pt x="1242" y="22"/>
                  </a:lnTo>
                  <a:lnTo>
                    <a:pt x="1218" y="84"/>
                  </a:lnTo>
                  <a:lnTo>
                    <a:pt x="1218" y="118"/>
                  </a:lnTo>
                  <a:lnTo>
                    <a:pt x="1230" y="132"/>
                  </a:lnTo>
                  <a:lnTo>
                    <a:pt x="1254" y="139"/>
                  </a:lnTo>
                  <a:lnTo>
                    <a:pt x="1360" y="139"/>
                  </a:lnTo>
                  <a:lnTo>
                    <a:pt x="1396" y="153"/>
                  </a:lnTo>
                  <a:lnTo>
                    <a:pt x="1668" y="125"/>
                  </a:lnTo>
                  <a:lnTo>
                    <a:pt x="1810" y="243"/>
                  </a:lnTo>
                  <a:lnTo>
                    <a:pt x="1798" y="270"/>
                  </a:lnTo>
                  <a:lnTo>
                    <a:pt x="1810" y="284"/>
                  </a:lnTo>
                  <a:lnTo>
                    <a:pt x="1833" y="305"/>
                  </a:lnTo>
                  <a:lnTo>
                    <a:pt x="1833" y="318"/>
                  </a:lnTo>
                  <a:lnTo>
                    <a:pt x="1869" y="374"/>
                  </a:lnTo>
                  <a:lnTo>
                    <a:pt x="1857" y="546"/>
                  </a:lnTo>
                  <a:lnTo>
                    <a:pt x="1822" y="588"/>
                  </a:lnTo>
                  <a:lnTo>
                    <a:pt x="1869" y="602"/>
                  </a:lnTo>
                  <a:lnTo>
                    <a:pt x="1881" y="609"/>
                  </a:lnTo>
                  <a:lnTo>
                    <a:pt x="1892" y="622"/>
                  </a:lnTo>
                  <a:lnTo>
                    <a:pt x="1916" y="664"/>
                  </a:lnTo>
                  <a:lnTo>
                    <a:pt x="1845" y="685"/>
                  </a:lnTo>
                  <a:lnTo>
                    <a:pt x="1774" y="685"/>
                  </a:lnTo>
                  <a:lnTo>
                    <a:pt x="1609" y="726"/>
                  </a:lnTo>
                  <a:lnTo>
                    <a:pt x="1526" y="830"/>
                  </a:lnTo>
                  <a:lnTo>
                    <a:pt x="1526" y="836"/>
                  </a:lnTo>
                  <a:lnTo>
                    <a:pt x="1538" y="926"/>
                  </a:lnTo>
                  <a:lnTo>
                    <a:pt x="1526" y="954"/>
                  </a:lnTo>
                  <a:lnTo>
                    <a:pt x="1538" y="968"/>
                  </a:lnTo>
                  <a:lnTo>
                    <a:pt x="1597" y="1051"/>
                  </a:lnTo>
                  <a:lnTo>
                    <a:pt x="1644" y="1099"/>
                  </a:lnTo>
                  <a:lnTo>
                    <a:pt x="1668" y="1120"/>
                  </a:lnTo>
                  <a:lnTo>
                    <a:pt x="1680" y="1140"/>
                  </a:lnTo>
                  <a:lnTo>
                    <a:pt x="1680" y="1161"/>
                  </a:lnTo>
                  <a:lnTo>
                    <a:pt x="1680" y="1203"/>
                  </a:lnTo>
                  <a:lnTo>
                    <a:pt x="1680" y="1223"/>
                  </a:lnTo>
                  <a:lnTo>
                    <a:pt x="1691" y="1237"/>
                  </a:lnTo>
                  <a:lnTo>
                    <a:pt x="1715" y="1272"/>
                  </a:lnTo>
                  <a:lnTo>
                    <a:pt x="1715" y="1306"/>
                  </a:lnTo>
                  <a:lnTo>
                    <a:pt x="1715" y="1341"/>
                  </a:lnTo>
                  <a:lnTo>
                    <a:pt x="1703" y="1361"/>
                  </a:lnTo>
                  <a:lnTo>
                    <a:pt x="1680" y="1368"/>
                  </a:lnTo>
                  <a:lnTo>
                    <a:pt x="1573" y="1396"/>
                  </a:lnTo>
                  <a:lnTo>
                    <a:pt x="1490" y="1424"/>
                  </a:lnTo>
                  <a:lnTo>
                    <a:pt x="1431" y="1437"/>
                  </a:lnTo>
                  <a:lnTo>
                    <a:pt x="1230" y="1306"/>
                  </a:lnTo>
                  <a:lnTo>
                    <a:pt x="1159" y="1244"/>
                  </a:lnTo>
                  <a:lnTo>
                    <a:pt x="1136" y="1209"/>
                  </a:lnTo>
                  <a:lnTo>
                    <a:pt x="1053" y="1147"/>
                  </a:lnTo>
                  <a:lnTo>
                    <a:pt x="1029" y="1106"/>
                  </a:lnTo>
                  <a:lnTo>
                    <a:pt x="946" y="1071"/>
                  </a:lnTo>
                  <a:lnTo>
                    <a:pt x="852" y="988"/>
                  </a:lnTo>
                  <a:lnTo>
                    <a:pt x="816" y="947"/>
                  </a:lnTo>
                  <a:lnTo>
                    <a:pt x="769" y="809"/>
                  </a:lnTo>
                  <a:lnTo>
                    <a:pt x="733" y="657"/>
                  </a:lnTo>
                  <a:lnTo>
                    <a:pt x="651" y="546"/>
                  </a:lnTo>
                  <a:lnTo>
                    <a:pt x="532" y="470"/>
                  </a:lnTo>
                  <a:lnTo>
                    <a:pt x="473" y="360"/>
                  </a:lnTo>
                  <a:lnTo>
                    <a:pt x="438" y="339"/>
                  </a:lnTo>
                  <a:lnTo>
                    <a:pt x="355" y="284"/>
                  </a:lnTo>
                  <a:lnTo>
                    <a:pt x="178" y="229"/>
                  </a:lnTo>
                  <a:lnTo>
                    <a:pt x="154" y="208"/>
                  </a:lnTo>
                  <a:lnTo>
                    <a:pt x="130" y="187"/>
                  </a:lnTo>
                  <a:lnTo>
                    <a:pt x="107" y="132"/>
                  </a:lnTo>
                  <a:lnTo>
                    <a:pt x="0" y="28"/>
                  </a:lnTo>
                  <a:lnTo>
                    <a:pt x="0" y="8"/>
                  </a:lnTo>
                  <a:close/>
                </a:path>
              </a:pathLst>
            </a:custGeom>
            <a:grpFill/>
            <a:ln w="9525" cap="rnd"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League Spartan"/>
                <a:ea typeface="+mn-ea"/>
                <a:cs typeface="+mn-cs"/>
              </a:endParaRPr>
            </a:p>
          </p:txBody>
        </p:sp>
        <p:sp>
          <p:nvSpPr>
            <p:cNvPr id="20" name="Google Shape;1707;p44">
              <a:extLst>
                <a:ext uri="{FF2B5EF4-FFF2-40B4-BE49-F238E27FC236}">
                  <a16:creationId xmlns:a16="http://schemas.microsoft.com/office/drawing/2014/main" id="{0923BB31-B37E-A09C-B726-C52F20DAB6B0}"/>
                </a:ext>
              </a:extLst>
            </p:cNvPr>
            <p:cNvSpPr/>
            <p:nvPr/>
          </p:nvSpPr>
          <p:spPr>
            <a:xfrm flipH="1">
              <a:off x="3574082" y="3523902"/>
              <a:ext cx="784833" cy="425974"/>
            </a:xfrm>
            <a:custGeom>
              <a:avLst/>
              <a:gdLst/>
              <a:ahLst/>
              <a:cxnLst/>
              <a:rect l="l" t="t" r="r" b="b"/>
              <a:pathLst>
                <a:path w="12892" h="4469" extrusionOk="0">
                  <a:moveTo>
                    <a:pt x="12" y="4089"/>
                  </a:moveTo>
                  <a:lnTo>
                    <a:pt x="296" y="4034"/>
                  </a:lnTo>
                  <a:lnTo>
                    <a:pt x="485" y="3992"/>
                  </a:lnTo>
                  <a:lnTo>
                    <a:pt x="568" y="3958"/>
                  </a:lnTo>
                  <a:lnTo>
                    <a:pt x="686" y="3875"/>
                  </a:lnTo>
                  <a:lnTo>
                    <a:pt x="899" y="3778"/>
                  </a:lnTo>
                  <a:lnTo>
                    <a:pt x="970" y="3757"/>
                  </a:lnTo>
                  <a:lnTo>
                    <a:pt x="1029" y="3771"/>
                  </a:lnTo>
                  <a:lnTo>
                    <a:pt x="1100" y="3785"/>
                  </a:lnTo>
                  <a:lnTo>
                    <a:pt x="1171" y="3785"/>
                  </a:lnTo>
                  <a:lnTo>
                    <a:pt x="1195" y="3771"/>
                  </a:lnTo>
                  <a:lnTo>
                    <a:pt x="1207" y="3730"/>
                  </a:lnTo>
                  <a:lnTo>
                    <a:pt x="1231" y="3709"/>
                  </a:lnTo>
                  <a:lnTo>
                    <a:pt x="1266" y="3702"/>
                  </a:lnTo>
                  <a:lnTo>
                    <a:pt x="1290" y="3702"/>
                  </a:lnTo>
                  <a:lnTo>
                    <a:pt x="1313" y="3702"/>
                  </a:lnTo>
                  <a:lnTo>
                    <a:pt x="1349" y="3702"/>
                  </a:lnTo>
                  <a:lnTo>
                    <a:pt x="1384" y="3709"/>
                  </a:lnTo>
                  <a:lnTo>
                    <a:pt x="1408" y="3716"/>
                  </a:lnTo>
                  <a:lnTo>
                    <a:pt x="1443" y="3716"/>
                  </a:lnTo>
                  <a:lnTo>
                    <a:pt x="1479" y="3702"/>
                  </a:lnTo>
                  <a:lnTo>
                    <a:pt x="1514" y="3688"/>
                  </a:lnTo>
                  <a:lnTo>
                    <a:pt x="1526" y="3668"/>
                  </a:lnTo>
                  <a:lnTo>
                    <a:pt x="1562" y="3599"/>
                  </a:lnTo>
                  <a:lnTo>
                    <a:pt x="1573" y="3585"/>
                  </a:lnTo>
                  <a:lnTo>
                    <a:pt x="1573" y="3564"/>
                  </a:lnTo>
                  <a:lnTo>
                    <a:pt x="1597" y="3543"/>
                  </a:lnTo>
                  <a:lnTo>
                    <a:pt x="1633" y="3523"/>
                  </a:lnTo>
                  <a:lnTo>
                    <a:pt x="1775" y="3481"/>
                  </a:lnTo>
                  <a:lnTo>
                    <a:pt x="1857" y="3474"/>
                  </a:lnTo>
                  <a:lnTo>
                    <a:pt x="1987" y="3509"/>
                  </a:lnTo>
                  <a:lnTo>
                    <a:pt x="2047" y="3509"/>
                  </a:lnTo>
                  <a:lnTo>
                    <a:pt x="2082" y="3481"/>
                  </a:lnTo>
                  <a:lnTo>
                    <a:pt x="2082" y="3447"/>
                  </a:lnTo>
                  <a:lnTo>
                    <a:pt x="2106" y="3412"/>
                  </a:lnTo>
                  <a:lnTo>
                    <a:pt x="2165" y="3398"/>
                  </a:lnTo>
                  <a:lnTo>
                    <a:pt x="2224" y="3405"/>
                  </a:lnTo>
                  <a:lnTo>
                    <a:pt x="2259" y="3474"/>
                  </a:lnTo>
                  <a:lnTo>
                    <a:pt x="2319" y="3488"/>
                  </a:lnTo>
                  <a:lnTo>
                    <a:pt x="2378" y="3481"/>
                  </a:lnTo>
                  <a:lnTo>
                    <a:pt x="2413" y="3467"/>
                  </a:lnTo>
                  <a:lnTo>
                    <a:pt x="2449" y="3460"/>
                  </a:lnTo>
                  <a:lnTo>
                    <a:pt x="2520" y="3474"/>
                  </a:lnTo>
                  <a:lnTo>
                    <a:pt x="2579" y="3474"/>
                  </a:lnTo>
                  <a:lnTo>
                    <a:pt x="2662" y="3467"/>
                  </a:lnTo>
                  <a:lnTo>
                    <a:pt x="2733" y="3454"/>
                  </a:lnTo>
                  <a:lnTo>
                    <a:pt x="2792" y="3440"/>
                  </a:lnTo>
                  <a:lnTo>
                    <a:pt x="2803" y="3419"/>
                  </a:lnTo>
                  <a:lnTo>
                    <a:pt x="2839" y="3371"/>
                  </a:lnTo>
                  <a:lnTo>
                    <a:pt x="2851" y="3350"/>
                  </a:lnTo>
                  <a:lnTo>
                    <a:pt x="2886" y="3343"/>
                  </a:lnTo>
                  <a:lnTo>
                    <a:pt x="2910" y="3343"/>
                  </a:lnTo>
                  <a:lnTo>
                    <a:pt x="2945" y="3343"/>
                  </a:lnTo>
                  <a:lnTo>
                    <a:pt x="3005" y="3336"/>
                  </a:lnTo>
                  <a:lnTo>
                    <a:pt x="3040" y="3336"/>
                  </a:lnTo>
                  <a:lnTo>
                    <a:pt x="3064" y="3329"/>
                  </a:lnTo>
                  <a:lnTo>
                    <a:pt x="3076" y="3302"/>
                  </a:lnTo>
                  <a:lnTo>
                    <a:pt x="3087" y="3260"/>
                  </a:lnTo>
                  <a:lnTo>
                    <a:pt x="3099" y="3239"/>
                  </a:lnTo>
                  <a:lnTo>
                    <a:pt x="3135" y="3198"/>
                  </a:lnTo>
                  <a:lnTo>
                    <a:pt x="3135" y="3177"/>
                  </a:lnTo>
                  <a:lnTo>
                    <a:pt x="3111" y="3163"/>
                  </a:lnTo>
                  <a:lnTo>
                    <a:pt x="3064" y="3108"/>
                  </a:lnTo>
                  <a:lnTo>
                    <a:pt x="3040" y="3087"/>
                  </a:lnTo>
                  <a:lnTo>
                    <a:pt x="3052" y="3081"/>
                  </a:lnTo>
                  <a:lnTo>
                    <a:pt x="3123" y="3067"/>
                  </a:lnTo>
                  <a:lnTo>
                    <a:pt x="3182" y="3046"/>
                  </a:lnTo>
                  <a:lnTo>
                    <a:pt x="3170" y="3018"/>
                  </a:lnTo>
                  <a:lnTo>
                    <a:pt x="3135" y="2991"/>
                  </a:lnTo>
                  <a:lnTo>
                    <a:pt x="3111" y="2963"/>
                  </a:lnTo>
                  <a:lnTo>
                    <a:pt x="3135" y="2873"/>
                  </a:lnTo>
                  <a:lnTo>
                    <a:pt x="3229" y="2804"/>
                  </a:lnTo>
                  <a:lnTo>
                    <a:pt x="3359" y="2763"/>
                  </a:lnTo>
                  <a:lnTo>
                    <a:pt x="3797" y="2715"/>
                  </a:lnTo>
                  <a:lnTo>
                    <a:pt x="4033" y="2639"/>
                  </a:lnTo>
                  <a:lnTo>
                    <a:pt x="4199" y="2604"/>
                  </a:lnTo>
                  <a:lnTo>
                    <a:pt x="4235" y="2583"/>
                  </a:lnTo>
                  <a:lnTo>
                    <a:pt x="4246" y="2507"/>
                  </a:lnTo>
                  <a:lnTo>
                    <a:pt x="4306" y="2404"/>
                  </a:lnTo>
                  <a:lnTo>
                    <a:pt x="4306" y="2376"/>
                  </a:lnTo>
                  <a:lnTo>
                    <a:pt x="4282" y="2224"/>
                  </a:lnTo>
                  <a:lnTo>
                    <a:pt x="4329" y="2162"/>
                  </a:lnTo>
                  <a:lnTo>
                    <a:pt x="4471" y="2148"/>
                  </a:lnTo>
                  <a:lnTo>
                    <a:pt x="4554" y="2155"/>
                  </a:lnTo>
                  <a:lnTo>
                    <a:pt x="4589" y="2162"/>
                  </a:lnTo>
                  <a:lnTo>
                    <a:pt x="4625" y="2155"/>
                  </a:lnTo>
                  <a:lnTo>
                    <a:pt x="4637" y="2141"/>
                  </a:lnTo>
                  <a:lnTo>
                    <a:pt x="4648" y="2107"/>
                  </a:lnTo>
                  <a:lnTo>
                    <a:pt x="4660" y="2093"/>
                  </a:lnTo>
                  <a:lnTo>
                    <a:pt x="4708" y="2079"/>
                  </a:lnTo>
                  <a:lnTo>
                    <a:pt x="4755" y="2079"/>
                  </a:lnTo>
                  <a:lnTo>
                    <a:pt x="4850" y="2100"/>
                  </a:lnTo>
                  <a:lnTo>
                    <a:pt x="4980" y="2121"/>
                  </a:lnTo>
                  <a:lnTo>
                    <a:pt x="5062" y="2100"/>
                  </a:lnTo>
                  <a:lnTo>
                    <a:pt x="5122" y="2052"/>
                  </a:lnTo>
                  <a:lnTo>
                    <a:pt x="5169" y="1976"/>
                  </a:lnTo>
                  <a:lnTo>
                    <a:pt x="5181" y="1941"/>
                  </a:lnTo>
                  <a:lnTo>
                    <a:pt x="5157" y="1865"/>
                  </a:lnTo>
                  <a:lnTo>
                    <a:pt x="5157" y="1831"/>
                  </a:lnTo>
                  <a:lnTo>
                    <a:pt x="5181" y="1789"/>
                  </a:lnTo>
                  <a:lnTo>
                    <a:pt x="5275" y="1727"/>
                  </a:lnTo>
                  <a:lnTo>
                    <a:pt x="5299" y="1692"/>
                  </a:lnTo>
                  <a:lnTo>
                    <a:pt x="5311" y="1672"/>
                  </a:lnTo>
                  <a:lnTo>
                    <a:pt x="5299" y="1630"/>
                  </a:lnTo>
                  <a:lnTo>
                    <a:pt x="5311" y="1603"/>
                  </a:lnTo>
                  <a:lnTo>
                    <a:pt x="5346" y="1582"/>
                  </a:lnTo>
                  <a:lnTo>
                    <a:pt x="5394" y="1568"/>
                  </a:lnTo>
                  <a:lnTo>
                    <a:pt x="5488" y="1540"/>
                  </a:lnTo>
                  <a:lnTo>
                    <a:pt x="5559" y="1534"/>
                  </a:lnTo>
                  <a:lnTo>
                    <a:pt x="5772" y="1547"/>
                  </a:lnTo>
                  <a:lnTo>
                    <a:pt x="6103" y="1540"/>
                  </a:lnTo>
                  <a:lnTo>
                    <a:pt x="6245" y="1506"/>
                  </a:lnTo>
                  <a:lnTo>
                    <a:pt x="6482" y="1361"/>
                  </a:lnTo>
                  <a:lnTo>
                    <a:pt x="6635" y="1319"/>
                  </a:lnTo>
                  <a:lnTo>
                    <a:pt x="6813" y="1306"/>
                  </a:lnTo>
                  <a:lnTo>
                    <a:pt x="7073" y="1319"/>
                  </a:lnTo>
                  <a:lnTo>
                    <a:pt x="7144" y="1319"/>
                  </a:lnTo>
                  <a:lnTo>
                    <a:pt x="7203" y="1306"/>
                  </a:lnTo>
                  <a:lnTo>
                    <a:pt x="7274" y="1278"/>
                  </a:lnTo>
                  <a:lnTo>
                    <a:pt x="7357" y="1257"/>
                  </a:lnTo>
                  <a:lnTo>
                    <a:pt x="7511" y="1250"/>
                  </a:lnTo>
                  <a:lnTo>
                    <a:pt x="7570" y="1223"/>
                  </a:lnTo>
                  <a:lnTo>
                    <a:pt x="7783" y="1085"/>
                  </a:lnTo>
                  <a:lnTo>
                    <a:pt x="7830" y="1029"/>
                  </a:lnTo>
                  <a:lnTo>
                    <a:pt x="7842" y="995"/>
                  </a:lnTo>
                  <a:lnTo>
                    <a:pt x="7842" y="960"/>
                  </a:lnTo>
                  <a:lnTo>
                    <a:pt x="7854" y="940"/>
                  </a:lnTo>
                  <a:lnTo>
                    <a:pt x="7913" y="912"/>
                  </a:lnTo>
                  <a:lnTo>
                    <a:pt x="7972" y="898"/>
                  </a:lnTo>
                  <a:lnTo>
                    <a:pt x="8114" y="912"/>
                  </a:lnTo>
                  <a:lnTo>
                    <a:pt x="8185" y="905"/>
                  </a:lnTo>
                  <a:lnTo>
                    <a:pt x="8291" y="884"/>
                  </a:lnTo>
                  <a:lnTo>
                    <a:pt x="8338" y="877"/>
                  </a:lnTo>
                  <a:lnTo>
                    <a:pt x="8398" y="884"/>
                  </a:lnTo>
                  <a:lnTo>
                    <a:pt x="8398" y="884"/>
                  </a:lnTo>
                  <a:lnTo>
                    <a:pt x="8445" y="905"/>
                  </a:lnTo>
                  <a:lnTo>
                    <a:pt x="8469" y="933"/>
                  </a:lnTo>
                  <a:lnTo>
                    <a:pt x="8492" y="953"/>
                  </a:lnTo>
                  <a:lnTo>
                    <a:pt x="8563" y="960"/>
                  </a:lnTo>
                  <a:lnTo>
                    <a:pt x="8681" y="960"/>
                  </a:lnTo>
                  <a:lnTo>
                    <a:pt x="8729" y="960"/>
                  </a:lnTo>
                  <a:lnTo>
                    <a:pt x="8788" y="981"/>
                  </a:lnTo>
                  <a:lnTo>
                    <a:pt x="8835" y="1002"/>
                  </a:lnTo>
                  <a:lnTo>
                    <a:pt x="8871" y="1016"/>
                  </a:lnTo>
                  <a:lnTo>
                    <a:pt x="8906" y="1029"/>
                  </a:lnTo>
                  <a:lnTo>
                    <a:pt x="8965" y="1043"/>
                  </a:lnTo>
                  <a:lnTo>
                    <a:pt x="9509" y="1029"/>
                  </a:lnTo>
                  <a:lnTo>
                    <a:pt x="9628" y="1016"/>
                  </a:lnTo>
                  <a:lnTo>
                    <a:pt x="9770" y="974"/>
                  </a:lnTo>
                  <a:lnTo>
                    <a:pt x="10042" y="926"/>
                  </a:lnTo>
                  <a:lnTo>
                    <a:pt x="10124" y="891"/>
                  </a:lnTo>
                  <a:lnTo>
                    <a:pt x="10219" y="808"/>
                  </a:lnTo>
                  <a:lnTo>
                    <a:pt x="10254" y="719"/>
                  </a:lnTo>
                  <a:lnTo>
                    <a:pt x="10243" y="518"/>
                  </a:lnTo>
                  <a:lnTo>
                    <a:pt x="10219" y="477"/>
                  </a:lnTo>
                  <a:lnTo>
                    <a:pt x="10148" y="408"/>
                  </a:lnTo>
                  <a:lnTo>
                    <a:pt x="10136" y="366"/>
                  </a:lnTo>
                  <a:lnTo>
                    <a:pt x="10136" y="339"/>
                  </a:lnTo>
                  <a:lnTo>
                    <a:pt x="10148" y="304"/>
                  </a:lnTo>
                  <a:lnTo>
                    <a:pt x="10207" y="242"/>
                  </a:lnTo>
                  <a:lnTo>
                    <a:pt x="10266" y="208"/>
                  </a:lnTo>
                  <a:lnTo>
                    <a:pt x="10278" y="187"/>
                  </a:lnTo>
                  <a:lnTo>
                    <a:pt x="10349" y="118"/>
                  </a:lnTo>
                  <a:lnTo>
                    <a:pt x="10408" y="69"/>
                  </a:lnTo>
                  <a:lnTo>
                    <a:pt x="10538" y="42"/>
                  </a:lnTo>
                  <a:lnTo>
                    <a:pt x="10597" y="14"/>
                  </a:lnTo>
                  <a:lnTo>
                    <a:pt x="10668" y="0"/>
                  </a:lnTo>
                  <a:lnTo>
                    <a:pt x="10728" y="14"/>
                  </a:lnTo>
                  <a:lnTo>
                    <a:pt x="10929" y="187"/>
                  </a:lnTo>
                  <a:lnTo>
                    <a:pt x="11011" y="242"/>
                  </a:lnTo>
                  <a:lnTo>
                    <a:pt x="11118" y="277"/>
                  </a:lnTo>
                  <a:lnTo>
                    <a:pt x="11224" y="290"/>
                  </a:lnTo>
                  <a:lnTo>
                    <a:pt x="11520" y="277"/>
                  </a:lnTo>
                  <a:lnTo>
                    <a:pt x="11650" y="277"/>
                  </a:lnTo>
                  <a:lnTo>
                    <a:pt x="11768" y="339"/>
                  </a:lnTo>
                  <a:lnTo>
                    <a:pt x="11839" y="339"/>
                  </a:lnTo>
                  <a:lnTo>
                    <a:pt x="11851" y="325"/>
                  </a:lnTo>
                  <a:lnTo>
                    <a:pt x="11863" y="318"/>
                  </a:lnTo>
                  <a:lnTo>
                    <a:pt x="11875" y="318"/>
                  </a:lnTo>
                  <a:lnTo>
                    <a:pt x="11887" y="325"/>
                  </a:lnTo>
                  <a:lnTo>
                    <a:pt x="11887" y="353"/>
                  </a:lnTo>
                  <a:lnTo>
                    <a:pt x="11875" y="401"/>
                  </a:lnTo>
                  <a:lnTo>
                    <a:pt x="11887" y="429"/>
                  </a:lnTo>
                  <a:lnTo>
                    <a:pt x="11898" y="449"/>
                  </a:lnTo>
                  <a:lnTo>
                    <a:pt x="11946" y="477"/>
                  </a:lnTo>
                  <a:lnTo>
                    <a:pt x="11993" y="491"/>
                  </a:lnTo>
                  <a:lnTo>
                    <a:pt x="12265" y="553"/>
                  </a:lnTo>
                  <a:lnTo>
                    <a:pt x="12324" y="567"/>
                  </a:lnTo>
                  <a:lnTo>
                    <a:pt x="12336" y="594"/>
                  </a:lnTo>
                  <a:lnTo>
                    <a:pt x="12336" y="691"/>
                  </a:lnTo>
                  <a:lnTo>
                    <a:pt x="12312" y="815"/>
                  </a:lnTo>
                  <a:lnTo>
                    <a:pt x="12312" y="829"/>
                  </a:lnTo>
                  <a:lnTo>
                    <a:pt x="12289" y="829"/>
                  </a:lnTo>
                  <a:lnTo>
                    <a:pt x="12277" y="829"/>
                  </a:lnTo>
                  <a:lnTo>
                    <a:pt x="12253" y="836"/>
                  </a:lnTo>
                  <a:lnTo>
                    <a:pt x="12170" y="871"/>
                  </a:lnTo>
                  <a:lnTo>
                    <a:pt x="12123" y="877"/>
                  </a:lnTo>
                  <a:lnTo>
                    <a:pt x="12111" y="884"/>
                  </a:lnTo>
                  <a:lnTo>
                    <a:pt x="12099" y="905"/>
                  </a:lnTo>
                  <a:lnTo>
                    <a:pt x="12099" y="926"/>
                  </a:lnTo>
                  <a:lnTo>
                    <a:pt x="12135" y="988"/>
                  </a:lnTo>
                  <a:lnTo>
                    <a:pt x="12147" y="1009"/>
                  </a:lnTo>
                  <a:lnTo>
                    <a:pt x="12324" y="1237"/>
                  </a:lnTo>
                  <a:lnTo>
                    <a:pt x="12442" y="1347"/>
                  </a:lnTo>
                  <a:lnTo>
                    <a:pt x="12513" y="1375"/>
                  </a:lnTo>
                  <a:lnTo>
                    <a:pt x="12584" y="1430"/>
                  </a:lnTo>
                  <a:lnTo>
                    <a:pt x="12821" y="1603"/>
                  </a:lnTo>
                  <a:lnTo>
                    <a:pt x="12892" y="1658"/>
                  </a:lnTo>
                  <a:lnTo>
                    <a:pt x="12750" y="1741"/>
                  </a:lnTo>
                  <a:lnTo>
                    <a:pt x="12573" y="1831"/>
                  </a:lnTo>
                  <a:lnTo>
                    <a:pt x="12502" y="1851"/>
                  </a:lnTo>
                  <a:lnTo>
                    <a:pt x="12442" y="1872"/>
                  </a:lnTo>
                  <a:lnTo>
                    <a:pt x="12419" y="1886"/>
                  </a:lnTo>
                  <a:lnTo>
                    <a:pt x="12407" y="1906"/>
                  </a:lnTo>
                  <a:lnTo>
                    <a:pt x="12407" y="1941"/>
                  </a:lnTo>
                  <a:lnTo>
                    <a:pt x="12419" y="1955"/>
                  </a:lnTo>
                  <a:lnTo>
                    <a:pt x="12431" y="1962"/>
                  </a:lnTo>
                  <a:lnTo>
                    <a:pt x="12442" y="1969"/>
                  </a:lnTo>
                  <a:lnTo>
                    <a:pt x="12454" y="1982"/>
                  </a:lnTo>
                  <a:lnTo>
                    <a:pt x="12466" y="2003"/>
                  </a:lnTo>
                  <a:lnTo>
                    <a:pt x="12454" y="2031"/>
                  </a:lnTo>
                  <a:lnTo>
                    <a:pt x="12371" y="2134"/>
                  </a:lnTo>
                  <a:lnTo>
                    <a:pt x="12360" y="2169"/>
                  </a:lnTo>
                  <a:lnTo>
                    <a:pt x="12360" y="2238"/>
                  </a:lnTo>
                  <a:lnTo>
                    <a:pt x="12324" y="2279"/>
                  </a:lnTo>
                  <a:lnTo>
                    <a:pt x="12312" y="2328"/>
                  </a:lnTo>
                  <a:lnTo>
                    <a:pt x="12312" y="2342"/>
                  </a:lnTo>
                  <a:lnTo>
                    <a:pt x="12324" y="2355"/>
                  </a:lnTo>
                  <a:lnTo>
                    <a:pt x="12348" y="2362"/>
                  </a:lnTo>
                  <a:lnTo>
                    <a:pt x="12360" y="2369"/>
                  </a:lnTo>
                  <a:lnTo>
                    <a:pt x="12371" y="2404"/>
                  </a:lnTo>
                  <a:lnTo>
                    <a:pt x="12383" y="2418"/>
                  </a:lnTo>
                  <a:lnTo>
                    <a:pt x="12383" y="2418"/>
                  </a:lnTo>
                  <a:lnTo>
                    <a:pt x="12300" y="2431"/>
                  </a:lnTo>
                  <a:lnTo>
                    <a:pt x="12159" y="2528"/>
                  </a:lnTo>
                  <a:lnTo>
                    <a:pt x="12040" y="2549"/>
                  </a:lnTo>
                  <a:lnTo>
                    <a:pt x="11887" y="2556"/>
                  </a:lnTo>
                  <a:lnTo>
                    <a:pt x="11839" y="2556"/>
                  </a:lnTo>
                  <a:lnTo>
                    <a:pt x="11780" y="2569"/>
                  </a:lnTo>
                  <a:lnTo>
                    <a:pt x="11745" y="2583"/>
                  </a:lnTo>
                  <a:lnTo>
                    <a:pt x="11662" y="2632"/>
                  </a:lnTo>
                  <a:lnTo>
                    <a:pt x="11591" y="2666"/>
                  </a:lnTo>
                  <a:lnTo>
                    <a:pt x="11532" y="2673"/>
                  </a:lnTo>
                  <a:lnTo>
                    <a:pt x="11484" y="2673"/>
                  </a:lnTo>
                  <a:lnTo>
                    <a:pt x="11212" y="2652"/>
                  </a:lnTo>
                  <a:lnTo>
                    <a:pt x="11165" y="2652"/>
                  </a:lnTo>
                  <a:lnTo>
                    <a:pt x="11023" y="2694"/>
                  </a:lnTo>
                  <a:lnTo>
                    <a:pt x="10976" y="2687"/>
                  </a:lnTo>
                  <a:lnTo>
                    <a:pt x="10976" y="2604"/>
                  </a:lnTo>
                  <a:lnTo>
                    <a:pt x="10929" y="2590"/>
                  </a:lnTo>
                  <a:lnTo>
                    <a:pt x="10798" y="2611"/>
                  </a:lnTo>
                  <a:lnTo>
                    <a:pt x="10609" y="2625"/>
                  </a:lnTo>
                  <a:lnTo>
                    <a:pt x="10562" y="2632"/>
                  </a:lnTo>
                  <a:lnTo>
                    <a:pt x="10503" y="2659"/>
                  </a:lnTo>
                  <a:lnTo>
                    <a:pt x="10396" y="2715"/>
                  </a:lnTo>
                  <a:lnTo>
                    <a:pt x="10325" y="2728"/>
                  </a:lnTo>
                  <a:lnTo>
                    <a:pt x="10266" y="2721"/>
                  </a:lnTo>
                  <a:lnTo>
                    <a:pt x="10172" y="2694"/>
                  </a:lnTo>
                  <a:lnTo>
                    <a:pt x="9793" y="2666"/>
                  </a:lnTo>
                  <a:lnTo>
                    <a:pt x="9722" y="2645"/>
                  </a:lnTo>
                  <a:lnTo>
                    <a:pt x="9758" y="2494"/>
                  </a:lnTo>
                  <a:lnTo>
                    <a:pt x="9758" y="2328"/>
                  </a:lnTo>
                  <a:lnTo>
                    <a:pt x="9758" y="2314"/>
                  </a:lnTo>
                  <a:lnTo>
                    <a:pt x="9722" y="2321"/>
                  </a:lnTo>
                  <a:lnTo>
                    <a:pt x="9639" y="2314"/>
                  </a:lnTo>
                  <a:lnTo>
                    <a:pt x="9592" y="2307"/>
                  </a:lnTo>
                  <a:lnTo>
                    <a:pt x="9557" y="2300"/>
                  </a:lnTo>
                  <a:lnTo>
                    <a:pt x="9462" y="2238"/>
                  </a:lnTo>
                  <a:lnTo>
                    <a:pt x="9450" y="2224"/>
                  </a:lnTo>
                  <a:lnTo>
                    <a:pt x="9427" y="2217"/>
                  </a:lnTo>
                  <a:lnTo>
                    <a:pt x="9356" y="2190"/>
                  </a:lnTo>
                  <a:lnTo>
                    <a:pt x="9308" y="2183"/>
                  </a:lnTo>
                  <a:lnTo>
                    <a:pt x="9273" y="2190"/>
                  </a:lnTo>
                  <a:lnTo>
                    <a:pt x="9166" y="2252"/>
                  </a:lnTo>
                  <a:lnTo>
                    <a:pt x="9095" y="2286"/>
                  </a:lnTo>
                  <a:lnTo>
                    <a:pt x="9024" y="2300"/>
                  </a:lnTo>
                  <a:lnTo>
                    <a:pt x="8942" y="2314"/>
                  </a:lnTo>
                  <a:lnTo>
                    <a:pt x="8847" y="2321"/>
                  </a:lnTo>
                  <a:lnTo>
                    <a:pt x="8764" y="2314"/>
                  </a:lnTo>
                  <a:lnTo>
                    <a:pt x="8717" y="2314"/>
                  </a:lnTo>
                  <a:lnTo>
                    <a:pt x="8681" y="2328"/>
                  </a:lnTo>
                  <a:lnTo>
                    <a:pt x="8658" y="2348"/>
                  </a:lnTo>
                  <a:lnTo>
                    <a:pt x="8646" y="2411"/>
                  </a:lnTo>
                  <a:lnTo>
                    <a:pt x="8622" y="2424"/>
                  </a:lnTo>
                  <a:lnTo>
                    <a:pt x="8551" y="2424"/>
                  </a:lnTo>
                  <a:lnTo>
                    <a:pt x="8457" y="2404"/>
                  </a:lnTo>
                  <a:lnTo>
                    <a:pt x="8374" y="2397"/>
                  </a:lnTo>
                  <a:lnTo>
                    <a:pt x="8327" y="2431"/>
                  </a:lnTo>
                  <a:lnTo>
                    <a:pt x="8315" y="2459"/>
                  </a:lnTo>
                  <a:lnTo>
                    <a:pt x="8055" y="2645"/>
                  </a:lnTo>
                  <a:lnTo>
                    <a:pt x="8043" y="2673"/>
                  </a:lnTo>
                  <a:lnTo>
                    <a:pt x="8019" y="2721"/>
                  </a:lnTo>
                  <a:lnTo>
                    <a:pt x="7984" y="2756"/>
                  </a:lnTo>
                  <a:lnTo>
                    <a:pt x="7889" y="2804"/>
                  </a:lnTo>
                  <a:lnTo>
                    <a:pt x="7653" y="2887"/>
                  </a:lnTo>
                  <a:lnTo>
                    <a:pt x="7617" y="2922"/>
                  </a:lnTo>
                  <a:lnTo>
                    <a:pt x="7463" y="2984"/>
                  </a:lnTo>
                  <a:lnTo>
                    <a:pt x="7357" y="3025"/>
                  </a:lnTo>
                  <a:lnTo>
                    <a:pt x="7298" y="3039"/>
                  </a:lnTo>
                  <a:lnTo>
                    <a:pt x="7227" y="3046"/>
                  </a:lnTo>
                  <a:lnTo>
                    <a:pt x="7144" y="3053"/>
                  </a:lnTo>
                  <a:lnTo>
                    <a:pt x="7049" y="3046"/>
                  </a:lnTo>
                  <a:lnTo>
                    <a:pt x="6884" y="3025"/>
                  </a:lnTo>
                  <a:lnTo>
                    <a:pt x="6813" y="3018"/>
                  </a:lnTo>
                  <a:lnTo>
                    <a:pt x="6742" y="3032"/>
                  </a:lnTo>
                  <a:lnTo>
                    <a:pt x="6683" y="3067"/>
                  </a:lnTo>
                  <a:lnTo>
                    <a:pt x="6635" y="3094"/>
                  </a:lnTo>
                  <a:lnTo>
                    <a:pt x="6588" y="3115"/>
                  </a:lnTo>
                  <a:lnTo>
                    <a:pt x="6517" y="3129"/>
                  </a:lnTo>
                  <a:lnTo>
                    <a:pt x="6340" y="3219"/>
                  </a:lnTo>
                  <a:lnTo>
                    <a:pt x="6115" y="3302"/>
                  </a:lnTo>
                  <a:lnTo>
                    <a:pt x="6032" y="3315"/>
                  </a:lnTo>
                  <a:lnTo>
                    <a:pt x="5949" y="3350"/>
                  </a:lnTo>
                  <a:lnTo>
                    <a:pt x="5737" y="3371"/>
                  </a:lnTo>
                  <a:lnTo>
                    <a:pt x="5500" y="3426"/>
                  </a:lnTo>
                  <a:lnTo>
                    <a:pt x="5429" y="3447"/>
                  </a:lnTo>
                  <a:lnTo>
                    <a:pt x="5370" y="3440"/>
                  </a:lnTo>
                  <a:lnTo>
                    <a:pt x="5311" y="3412"/>
                  </a:lnTo>
                  <a:lnTo>
                    <a:pt x="5263" y="3378"/>
                  </a:lnTo>
                  <a:lnTo>
                    <a:pt x="5240" y="3350"/>
                  </a:lnTo>
                  <a:lnTo>
                    <a:pt x="5228" y="3308"/>
                  </a:lnTo>
                  <a:lnTo>
                    <a:pt x="5193" y="3281"/>
                  </a:lnTo>
                  <a:lnTo>
                    <a:pt x="5133" y="3274"/>
                  </a:lnTo>
                  <a:lnTo>
                    <a:pt x="5062" y="3281"/>
                  </a:lnTo>
                  <a:lnTo>
                    <a:pt x="4885" y="3308"/>
                  </a:lnTo>
                  <a:lnTo>
                    <a:pt x="4802" y="3329"/>
                  </a:lnTo>
                  <a:lnTo>
                    <a:pt x="4731" y="3364"/>
                  </a:lnTo>
                  <a:lnTo>
                    <a:pt x="4578" y="3488"/>
                  </a:lnTo>
                  <a:lnTo>
                    <a:pt x="4542" y="3509"/>
                  </a:lnTo>
                  <a:lnTo>
                    <a:pt x="4507" y="3516"/>
                  </a:lnTo>
                  <a:lnTo>
                    <a:pt x="4436" y="3516"/>
                  </a:lnTo>
                  <a:lnTo>
                    <a:pt x="4400" y="3523"/>
                  </a:lnTo>
                  <a:lnTo>
                    <a:pt x="4376" y="3536"/>
                  </a:lnTo>
                  <a:lnTo>
                    <a:pt x="4223" y="3633"/>
                  </a:lnTo>
                  <a:lnTo>
                    <a:pt x="4175" y="3654"/>
                  </a:lnTo>
                  <a:lnTo>
                    <a:pt x="4093" y="3675"/>
                  </a:lnTo>
                  <a:lnTo>
                    <a:pt x="3963" y="3695"/>
                  </a:lnTo>
                  <a:lnTo>
                    <a:pt x="3892" y="3709"/>
                  </a:lnTo>
                  <a:lnTo>
                    <a:pt x="3856" y="3702"/>
                  </a:lnTo>
                  <a:lnTo>
                    <a:pt x="3821" y="3688"/>
                  </a:lnTo>
                  <a:lnTo>
                    <a:pt x="3714" y="3599"/>
                  </a:lnTo>
                  <a:lnTo>
                    <a:pt x="3679" y="3592"/>
                  </a:lnTo>
                  <a:lnTo>
                    <a:pt x="3596" y="3633"/>
                  </a:lnTo>
                  <a:lnTo>
                    <a:pt x="3537" y="3675"/>
                  </a:lnTo>
                  <a:lnTo>
                    <a:pt x="3407" y="3833"/>
                  </a:lnTo>
                  <a:lnTo>
                    <a:pt x="3513" y="3875"/>
                  </a:lnTo>
                  <a:lnTo>
                    <a:pt x="3549" y="3909"/>
                  </a:lnTo>
                  <a:lnTo>
                    <a:pt x="3478" y="3923"/>
                  </a:lnTo>
                  <a:lnTo>
                    <a:pt x="3442" y="3923"/>
                  </a:lnTo>
                  <a:lnTo>
                    <a:pt x="3359" y="3937"/>
                  </a:lnTo>
                  <a:lnTo>
                    <a:pt x="3265" y="3944"/>
                  </a:lnTo>
                  <a:lnTo>
                    <a:pt x="3241" y="3944"/>
                  </a:lnTo>
                  <a:lnTo>
                    <a:pt x="3229" y="3958"/>
                  </a:lnTo>
                  <a:lnTo>
                    <a:pt x="3206" y="3971"/>
                  </a:lnTo>
                  <a:lnTo>
                    <a:pt x="3182" y="3978"/>
                  </a:lnTo>
                  <a:lnTo>
                    <a:pt x="3170" y="3992"/>
                  </a:lnTo>
                  <a:lnTo>
                    <a:pt x="3146" y="3999"/>
                  </a:lnTo>
                  <a:lnTo>
                    <a:pt x="3099" y="3999"/>
                  </a:lnTo>
                  <a:lnTo>
                    <a:pt x="3076" y="3992"/>
                  </a:lnTo>
                  <a:lnTo>
                    <a:pt x="3052" y="3985"/>
                  </a:lnTo>
                  <a:lnTo>
                    <a:pt x="3016" y="3971"/>
                  </a:lnTo>
                  <a:lnTo>
                    <a:pt x="2981" y="3971"/>
                  </a:lnTo>
                  <a:lnTo>
                    <a:pt x="2945" y="3985"/>
                  </a:lnTo>
                  <a:lnTo>
                    <a:pt x="2827" y="4089"/>
                  </a:lnTo>
                  <a:lnTo>
                    <a:pt x="2673" y="4192"/>
                  </a:lnTo>
                  <a:lnTo>
                    <a:pt x="2567" y="4234"/>
                  </a:lnTo>
                  <a:lnTo>
                    <a:pt x="2342" y="4317"/>
                  </a:lnTo>
                  <a:lnTo>
                    <a:pt x="2295" y="4344"/>
                  </a:lnTo>
                  <a:lnTo>
                    <a:pt x="2248" y="4372"/>
                  </a:lnTo>
                  <a:lnTo>
                    <a:pt x="2212" y="4407"/>
                  </a:lnTo>
                  <a:lnTo>
                    <a:pt x="2188" y="4413"/>
                  </a:lnTo>
                  <a:lnTo>
                    <a:pt x="2141" y="4413"/>
                  </a:lnTo>
                  <a:lnTo>
                    <a:pt x="2118" y="4420"/>
                  </a:lnTo>
                  <a:lnTo>
                    <a:pt x="2118" y="4441"/>
                  </a:lnTo>
                  <a:lnTo>
                    <a:pt x="2106" y="4469"/>
                  </a:lnTo>
                  <a:lnTo>
                    <a:pt x="1" y="4089"/>
                  </a:lnTo>
                  <a:lnTo>
                    <a:pt x="12" y="4089"/>
                  </a:lnTo>
                  <a:close/>
                </a:path>
              </a:pathLst>
            </a:custGeom>
            <a:grpFill/>
            <a:ln w="9525" cap="rnd"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League Spartan"/>
                <a:ea typeface="+mn-ea"/>
                <a:cs typeface="+mn-cs"/>
              </a:endParaRPr>
            </a:p>
          </p:txBody>
        </p:sp>
        <p:sp>
          <p:nvSpPr>
            <p:cNvPr id="21" name="Google Shape;1708;p44">
              <a:extLst>
                <a:ext uri="{FF2B5EF4-FFF2-40B4-BE49-F238E27FC236}">
                  <a16:creationId xmlns:a16="http://schemas.microsoft.com/office/drawing/2014/main" id="{9536C95A-4739-ECD0-6460-62C06EC4407F}"/>
                </a:ext>
              </a:extLst>
            </p:cNvPr>
            <p:cNvSpPr/>
            <p:nvPr/>
          </p:nvSpPr>
          <p:spPr>
            <a:xfrm flipH="1">
              <a:off x="4410734" y="1844593"/>
              <a:ext cx="383041" cy="519480"/>
            </a:xfrm>
            <a:custGeom>
              <a:avLst/>
              <a:gdLst/>
              <a:ahLst/>
              <a:cxnLst/>
              <a:rect l="l" t="t" r="r" b="b"/>
              <a:pathLst>
                <a:path w="6292" h="5450" extrusionOk="0">
                  <a:moveTo>
                    <a:pt x="0" y="5145"/>
                  </a:moveTo>
                  <a:lnTo>
                    <a:pt x="47" y="5132"/>
                  </a:lnTo>
                  <a:lnTo>
                    <a:pt x="130" y="5083"/>
                  </a:lnTo>
                  <a:lnTo>
                    <a:pt x="189" y="5063"/>
                  </a:lnTo>
                  <a:lnTo>
                    <a:pt x="296" y="5035"/>
                  </a:lnTo>
                  <a:lnTo>
                    <a:pt x="331" y="5021"/>
                  </a:lnTo>
                  <a:lnTo>
                    <a:pt x="402" y="4973"/>
                  </a:lnTo>
                  <a:lnTo>
                    <a:pt x="615" y="4738"/>
                  </a:lnTo>
                  <a:lnTo>
                    <a:pt x="651" y="4676"/>
                  </a:lnTo>
                  <a:lnTo>
                    <a:pt x="674" y="4607"/>
                  </a:lnTo>
                  <a:lnTo>
                    <a:pt x="686" y="4545"/>
                  </a:lnTo>
                  <a:lnTo>
                    <a:pt x="686" y="4524"/>
                  </a:lnTo>
                  <a:lnTo>
                    <a:pt x="651" y="4434"/>
                  </a:lnTo>
                  <a:lnTo>
                    <a:pt x="662" y="4420"/>
                  </a:lnTo>
                  <a:lnTo>
                    <a:pt x="686" y="4413"/>
                  </a:lnTo>
                  <a:lnTo>
                    <a:pt x="816" y="4310"/>
                  </a:lnTo>
                  <a:lnTo>
                    <a:pt x="946" y="4289"/>
                  </a:lnTo>
                  <a:lnTo>
                    <a:pt x="1254" y="4296"/>
                  </a:lnTo>
                  <a:lnTo>
                    <a:pt x="1443" y="4275"/>
                  </a:lnTo>
                  <a:lnTo>
                    <a:pt x="1538" y="4255"/>
                  </a:lnTo>
                  <a:lnTo>
                    <a:pt x="1609" y="4241"/>
                  </a:lnTo>
                  <a:lnTo>
                    <a:pt x="1750" y="4179"/>
                  </a:lnTo>
                  <a:lnTo>
                    <a:pt x="1857" y="4082"/>
                  </a:lnTo>
                  <a:lnTo>
                    <a:pt x="1869" y="4027"/>
                  </a:lnTo>
                  <a:lnTo>
                    <a:pt x="1845" y="3985"/>
                  </a:lnTo>
                  <a:lnTo>
                    <a:pt x="1810" y="3937"/>
                  </a:lnTo>
                  <a:lnTo>
                    <a:pt x="1798" y="3889"/>
                  </a:lnTo>
                  <a:lnTo>
                    <a:pt x="1810" y="3847"/>
                  </a:lnTo>
                  <a:lnTo>
                    <a:pt x="1857" y="3757"/>
                  </a:lnTo>
                  <a:lnTo>
                    <a:pt x="1869" y="3709"/>
                  </a:lnTo>
                  <a:lnTo>
                    <a:pt x="1833" y="3474"/>
                  </a:lnTo>
                  <a:lnTo>
                    <a:pt x="1762" y="3336"/>
                  </a:lnTo>
                  <a:lnTo>
                    <a:pt x="1750" y="3295"/>
                  </a:lnTo>
                  <a:lnTo>
                    <a:pt x="1762" y="3198"/>
                  </a:lnTo>
                  <a:lnTo>
                    <a:pt x="1774" y="3163"/>
                  </a:lnTo>
                  <a:lnTo>
                    <a:pt x="1810" y="3136"/>
                  </a:lnTo>
                  <a:lnTo>
                    <a:pt x="1881" y="3080"/>
                  </a:lnTo>
                  <a:lnTo>
                    <a:pt x="1904" y="3060"/>
                  </a:lnTo>
                  <a:lnTo>
                    <a:pt x="1892" y="3032"/>
                  </a:lnTo>
                  <a:lnTo>
                    <a:pt x="1857" y="3018"/>
                  </a:lnTo>
                  <a:lnTo>
                    <a:pt x="1810" y="3011"/>
                  </a:lnTo>
                  <a:lnTo>
                    <a:pt x="1774" y="2998"/>
                  </a:lnTo>
                  <a:lnTo>
                    <a:pt x="1715" y="2970"/>
                  </a:lnTo>
                  <a:lnTo>
                    <a:pt x="1668" y="2942"/>
                  </a:lnTo>
                  <a:lnTo>
                    <a:pt x="1632" y="2908"/>
                  </a:lnTo>
                  <a:lnTo>
                    <a:pt x="1620" y="2859"/>
                  </a:lnTo>
                  <a:lnTo>
                    <a:pt x="1585" y="2825"/>
                  </a:lnTo>
                  <a:lnTo>
                    <a:pt x="1514" y="2818"/>
                  </a:lnTo>
                  <a:lnTo>
                    <a:pt x="1431" y="2825"/>
                  </a:lnTo>
                  <a:lnTo>
                    <a:pt x="1360" y="2825"/>
                  </a:lnTo>
                  <a:lnTo>
                    <a:pt x="1301" y="2777"/>
                  </a:lnTo>
                  <a:lnTo>
                    <a:pt x="1313" y="2687"/>
                  </a:lnTo>
                  <a:lnTo>
                    <a:pt x="1396" y="2535"/>
                  </a:lnTo>
                  <a:lnTo>
                    <a:pt x="1514" y="2390"/>
                  </a:lnTo>
                  <a:lnTo>
                    <a:pt x="1538" y="2342"/>
                  </a:lnTo>
                  <a:lnTo>
                    <a:pt x="1538" y="2307"/>
                  </a:lnTo>
                  <a:lnTo>
                    <a:pt x="1502" y="2231"/>
                  </a:lnTo>
                  <a:lnTo>
                    <a:pt x="1490" y="2196"/>
                  </a:lnTo>
                  <a:lnTo>
                    <a:pt x="1502" y="2155"/>
                  </a:lnTo>
                  <a:lnTo>
                    <a:pt x="1526" y="2121"/>
                  </a:lnTo>
                  <a:lnTo>
                    <a:pt x="1561" y="2086"/>
                  </a:lnTo>
                  <a:lnTo>
                    <a:pt x="1609" y="2058"/>
                  </a:lnTo>
                  <a:lnTo>
                    <a:pt x="1609" y="2058"/>
                  </a:lnTo>
                  <a:lnTo>
                    <a:pt x="1644" y="2045"/>
                  </a:lnTo>
                  <a:lnTo>
                    <a:pt x="1679" y="2045"/>
                  </a:lnTo>
                  <a:lnTo>
                    <a:pt x="1727" y="2031"/>
                  </a:lnTo>
                  <a:lnTo>
                    <a:pt x="1762" y="2010"/>
                  </a:lnTo>
                  <a:lnTo>
                    <a:pt x="1857" y="1955"/>
                  </a:lnTo>
                  <a:lnTo>
                    <a:pt x="1928" y="1906"/>
                  </a:lnTo>
                  <a:lnTo>
                    <a:pt x="2011" y="1858"/>
                  </a:lnTo>
                  <a:lnTo>
                    <a:pt x="2082" y="1810"/>
                  </a:lnTo>
                  <a:lnTo>
                    <a:pt x="2164" y="1761"/>
                  </a:lnTo>
                  <a:lnTo>
                    <a:pt x="2235" y="1713"/>
                  </a:lnTo>
                  <a:lnTo>
                    <a:pt x="2306" y="1665"/>
                  </a:lnTo>
                  <a:lnTo>
                    <a:pt x="2389" y="1616"/>
                  </a:lnTo>
                  <a:lnTo>
                    <a:pt x="2460" y="1575"/>
                  </a:lnTo>
                  <a:lnTo>
                    <a:pt x="2531" y="1527"/>
                  </a:lnTo>
                  <a:lnTo>
                    <a:pt x="2602" y="1451"/>
                  </a:lnTo>
                  <a:lnTo>
                    <a:pt x="2649" y="1361"/>
                  </a:lnTo>
                  <a:lnTo>
                    <a:pt x="2685" y="1264"/>
                  </a:lnTo>
                  <a:lnTo>
                    <a:pt x="2732" y="1161"/>
                  </a:lnTo>
                  <a:lnTo>
                    <a:pt x="2779" y="1064"/>
                  </a:lnTo>
                  <a:lnTo>
                    <a:pt x="2827" y="967"/>
                  </a:lnTo>
                  <a:lnTo>
                    <a:pt x="2862" y="870"/>
                  </a:lnTo>
                  <a:lnTo>
                    <a:pt x="2909" y="767"/>
                  </a:lnTo>
                  <a:lnTo>
                    <a:pt x="2957" y="670"/>
                  </a:lnTo>
                  <a:lnTo>
                    <a:pt x="2992" y="573"/>
                  </a:lnTo>
                  <a:lnTo>
                    <a:pt x="3016" y="532"/>
                  </a:lnTo>
                  <a:lnTo>
                    <a:pt x="3087" y="484"/>
                  </a:lnTo>
                  <a:lnTo>
                    <a:pt x="3028" y="435"/>
                  </a:lnTo>
                  <a:lnTo>
                    <a:pt x="3051" y="408"/>
                  </a:lnTo>
                  <a:lnTo>
                    <a:pt x="3111" y="387"/>
                  </a:lnTo>
                  <a:lnTo>
                    <a:pt x="3181" y="346"/>
                  </a:lnTo>
                  <a:lnTo>
                    <a:pt x="3217" y="366"/>
                  </a:lnTo>
                  <a:lnTo>
                    <a:pt x="3241" y="359"/>
                  </a:lnTo>
                  <a:lnTo>
                    <a:pt x="3276" y="359"/>
                  </a:lnTo>
                  <a:lnTo>
                    <a:pt x="3312" y="352"/>
                  </a:lnTo>
                  <a:lnTo>
                    <a:pt x="3359" y="366"/>
                  </a:lnTo>
                  <a:lnTo>
                    <a:pt x="3394" y="373"/>
                  </a:lnTo>
                  <a:lnTo>
                    <a:pt x="3524" y="422"/>
                  </a:lnTo>
                  <a:lnTo>
                    <a:pt x="3607" y="442"/>
                  </a:lnTo>
                  <a:lnTo>
                    <a:pt x="3678" y="428"/>
                  </a:lnTo>
                  <a:lnTo>
                    <a:pt x="3737" y="373"/>
                  </a:lnTo>
                  <a:lnTo>
                    <a:pt x="3761" y="325"/>
                  </a:lnTo>
                  <a:lnTo>
                    <a:pt x="3749" y="228"/>
                  </a:lnTo>
                  <a:lnTo>
                    <a:pt x="3773" y="173"/>
                  </a:lnTo>
                  <a:lnTo>
                    <a:pt x="3785" y="166"/>
                  </a:lnTo>
                  <a:lnTo>
                    <a:pt x="3820" y="145"/>
                  </a:lnTo>
                  <a:lnTo>
                    <a:pt x="3832" y="131"/>
                  </a:lnTo>
                  <a:lnTo>
                    <a:pt x="3832" y="125"/>
                  </a:lnTo>
                  <a:lnTo>
                    <a:pt x="3808" y="104"/>
                  </a:lnTo>
                  <a:lnTo>
                    <a:pt x="3808" y="97"/>
                  </a:lnTo>
                  <a:lnTo>
                    <a:pt x="3856" y="14"/>
                  </a:lnTo>
                  <a:lnTo>
                    <a:pt x="3879" y="0"/>
                  </a:lnTo>
                  <a:lnTo>
                    <a:pt x="3974" y="0"/>
                  </a:lnTo>
                  <a:lnTo>
                    <a:pt x="4139" y="90"/>
                  </a:lnTo>
                  <a:lnTo>
                    <a:pt x="4222" y="118"/>
                  </a:lnTo>
                  <a:lnTo>
                    <a:pt x="4317" y="138"/>
                  </a:lnTo>
                  <a:lnTo>
                    <a:pt x="4388" y="159"/>
                  </a:lnTo>
                  <a:lnTo>
                    <a:pt x="4518" y="235"/>
                  </a:lnTo>
                  <a:lnTo>
                    <a:pt x="4660" y="270"/>
                  </a:lnTo>
                  <a:lnTo>
                    <a:pt x="4814" y="283"/>
                  </a:lnTo>
                  <a:lnTo>
                    <a:pt x="5239" y="290"/>
                  </a:lnTo>
                  <a:lnTo>
                    <a:pt x="5405" y="318"/>
                  </a:lnTo>
                  <a:lnTo>
                    <a:pt x="5440" y="325"/>
                  </a:lnTo>
                  <a:lnTo>
                    <a:pt x="5511" y="401"/>
                  </a:lnTo>
                  <a:lnTo>
                    <a:pt x="5500" y="491"/>
                  </a:lnTo>
                  <a:lnTo>
                    <a:pt x="5547" y="794"/>
                  </a:lnTo>
                  <a:lnTo>
                    <a:pt x="5535" y="891"/>
                  </a:lnTo>
                  <a:lnTo>
                    <a:pt x="5535" y="905"/>
                  </a:lnTo>
                  <a:lnTo>
                    <a:pt x="5559" y="967"/>
                  </a:lnTo>
                  <a:lnTo>
                    <a:pt x="5511" y="1078"/>
                  </a:lnTo>
                  <a:lnTo>
                    <a:pt x="5476" y="1133"/>
                  </a:lnTo>
                  <a:lnTo>
                    <a:pt x="5476" y="1161"/>
                  </a:lnTo>
                  <a:lnTo>
                    <a:pt x="5488" y="1181"/>
                  </a:lnTo>
                  <a:lnTo>
                    <a:pt x="5547" y="1209"/>
                  </a:lnTo>
                  <a:lnTo>
                    <a:pt x="5641" y="1243"/>
                  </a:lnTo>
                  <a:lnTo>
                    <a:pt x="5665" y="1257"/>
                  </a:lnTo>
                  <a:lnTo>
                    <a:pt x="5677" y="1278"/>
                  </a:lnTo>
                  <a:lnTo>
                    <a:pt x="5665" y="1299"/>
                  </a:lnTo>
                  <a:lnTo>
                    <a:pt x="5665" y="1312"/>
                  </a:lnTo>
                  <a:lnTo>
                    <a:pt x="5677" y="1326"/>
                  </a:lnTo>
                  <a:lnTo>
                    <a:pt x="5712" y="1354"/>
                  </a:lnTo>
                  <a:lnTo>
                    <a:pt x="5854" y="1416"/>
                  </a:lnTo>
                  <a:lnTo>
                    <a:pt x="5914" y="1444"/>
                  </a:lnTo>
                  <a:lnTo>
                    <a:pt x="5937" y="1464"/>
                  </a:lnTo>
                  <a:lnTo>
                    <a:pt x="5961" y="1492"/>
                  </a:lnTo>
                  <a:lnTo>
                    <a:pt x="5984" y="1520"/>
                  </a:lnTo>
                  <a:lnTo>
                    <a:pt x="5996" y="1547"/>
                  </a:lnTo>
                  <a:lnTo>
                    <a:pt x="5996" y="1575"/>
                  </a:lnTo>
                  <a:lnTo>
                    <a:pt x="5996" y="1596"/>
                  </a:lnTo>
                  <a:lnTo>
                    <a:pt x="5961" y="1651"/>
                  </a:lnTo>
                  <a:lnTo>
                    <a:pt x="5854" y="1741"/>
                  </a:lnTo>
                  <a:lnTo>
                    <a:pt x="5772" y="1844"/>
                  </a:lnTo>
                  <a:lnTo>
                    <a:pt x="5748" y="1851"/>
                  </a:lnTo>
                  <a:lnTo>
                    <a:pt x="5724" y="1879"/>
                  </a:lnTo>
                  <a:lnTo>
                    <a:pt x="5772" y="1975"/>
                  </a:lnTo>
                  <a:lnTo>
                    <a:pt x="5866" y="2038"/>
                  </a:lnTo>
                  <a:lnTo>
                    <a:pt x="5866" y="2051"/>
                  </a:lnTo>
                  <a:lnTo>
                    <a:pt x="5854" y="2065"/>
                  </a:lnTo>
                  <a:lnTo>
                    <a:pt x="5831" y="2065"/>
                  </a:lnTo>
                  <a:lnTo>
                    <a:pt x="5772" y="2065"/>
                  </a:lnTo>
                  <a:lnTo>
                    <a:pt x="5748" y="2072"/>
                  </a:lnTo>
                  <a:lnTo>
                    <a:pt x="5712" y="2079"/>
                  </a:lnTo>
                  <a:lnTo>
                    <a:pt x="5701" y="2093"/>
                  </a:lnTo>
                  <a:lnTo>
                    <a:pt x="5641" y="2114"/>
                  </a:lnTo>
                  <a:lnTo>
                    <a:pt x="5630" y="2169"/>
                  </a:lnTo>
                  <a:lnTo>
                    <a:pt x="5606" y="2183"/>
                  </a:lnTo>
                  <a:lnTo>
                    <a:pt x="5582" y="2190"/>
                  </a:lnTo>
                  <a:lnTo>
                    <a:pt x="5571" y="2183"/>
                  </a:lnTo>
                  <a:lnTo>
                    <a:pt x="5535" y="2148"/>
                  </a:lnTo>
                  <a:lnTo>
                    <a:pt x="5511" y="2134"/>
                  </a:lnTo>
                  <a:lnTo>
                    <a:pt x="5393" y="2079"/>
                  </a:lnTo>
                  <a:lnTo>
                    <a:pt x="5417" y="1996"/>
                  </a:lnTo>
                  <a:lnTo>
                    <a:pt x="5429" y="1982"/>
                  </a:lnTo>
                  <a:lnTo>
                    <a:pt x="5452" y="1955"/>
                  </a:lnTo>
                  <a:lnTo>
                    <a:pt x="5476" y="1920"/>
                  </a:lnTo>
                  <a:lnTo>
                    <a:pt x="5464" y="1906"/>
                  </a:lnTo>
                  <a:lnTo>
                    <a:pt x="5452" y="1893"/>
                  </a:lnTo>
                  <a:lnTo>
                    <a:pt x="5417" y="1893"/>
                  </a:lnTo>
                  <a:lnTo>
                    <a:pt x="5358" y="1893"/>
                  </a:lnTo>
                  <a:lnTo>
                    <a:pt x="5275" y="1900"/>
                  </a:lnTo>
                  <a:lnTo>
                    <a:pt x="5228" y="1913"/>
                  </a:lnTo>
                  <a:lnTo>
                    <a:pt x="5204" y="1934"/>
                  </a:lnTo>
                  <a:lnTo>
                    <a:pt x="5192" y="2031"/>
                  </a:lnTo>
                  <a:lnTo>
                    <a:pt x="5251" y="2169"/>
                  </a:lnTo>
                  <a:lnTo>
                    <a:pt x="5310" y="2252"/>
                  </a:lnTo>
                  <a:lnTo>
                    <a:pt x="5334" y="2314"/>
                  </a:lnTo>
                  <a:lnTo>
                    <a:pt x="5381" y="2362"/>
                  </a:lnTo>
                  <a:lnTo>
                    <a:pt x="5405" y="2411"/>
                  </a:lnTo>
                  <a:lnTo>
                    <a:pt x="5429" y="2459"/>
                  </a:lnTo>
                  <a:lnTo>
                    <a:pt x="5405" y="2632"/>
                  </a:lnTo>
                  <a:lnTo>
                    <a:pt x="5358" y="2652"/>
                  </a:lnTo>
                  <a:lnTo>
                    <a:pt x="5299" y="2728"/>
                  </a:lnTo>
                  <a:lnTo>
                    <a:pt x="5299" y="2749"/>
                  </a:lnTo>
                  <a:lnTo>
                    <a:pt x="5287" y="2763"/>
                  </a:lnTo>
                  <a:lnTo>
                    <a:pt x="5299" y="2818"/>
                  </a:lnTo>
                  <a:lnTo>
                    <a:pt x="5275" y="2853"/>
                  </a:lnTo>
                  <a:lnTo>
                    <a:pt x="5228" y="2887"/>
                  </a:lnTo>
                  <a:lnTo>
                    <a:pt x="5062" y="2894"/>
                  </a:lnTo>
                  <a:lnTo>
                    <a:pt x="5015" y="2935"/>
                  </a:lnTo>
                  <a:lnTo>
                    <a:pt x="4979" y="2942"/>
                  </a:lnTo>
                  <a:lnTo>
                    <a:pt x="4967" y="2949"/>
                  </a:lnTo>
                  <a:lnTo>
                    <a:pt x="4956" y="2956"/>
                  </a:lnTo>
                  <a:lnTo>
                    <a:pt x="4944" y="2963"/>
                  </a:lnTo>
                  <a:lnTo>
                    <a:pt x="4932" y="2984"/>
                  </a:lnTo>
                  <a:lnTo>
                    <a:pt x="4944" y="3011"/>
                  </a:lnTo>
                  <a:lnTo>
                    <a:pt x="4956" y="3046"/>
                  </a:lnTo>
                  <a:lnTo>
                    <a:pt x="5003" y="3080"/>
                  </a:lnTo>
                  <a:lnTo>
                    <a:pt x="5038" y="3101"/>
                  </a:lnTo>
                  <a:lnTo>
                    <a:pt x="5086" y="3122"/>
                  </a:lnTo>
                  <a:lnTo>
                    <a:pt x="5157" y="3143"/>
                  </a:lnTo>
                  <a:lnTo>
                    <a:pt x="5180" y="3156"/>
                  </a:lnTo>
                  <a:lnTo>
                    <a:pt x="5204" y="3177"/>
                  </a:lnTo>
                  <a:lnTo>
                    <a:pt x="5216" y="3219"/>
                  </a:lnTo>
                  <a:lnTo>
                    <a:pt x="5204" y="3301"/>
                  </a:lnTo>
                  <a:lnTo>
                    <a:pt x="5216" y="3350"/>
                  </a:lnTo>
                  <a:lnTo>
                    <a:pt x="5228" y="3371"/>
                  </a:lnTo>
                  <a:lnTo>
                    <a:pt x="5239" y="3391"/>
                  </a:lnTo>
                  <a:lnTo>
                    <a:pt x="5322" y="3453"/>
                  </a:lnTo>
                  <a:lnTo>
                    <a:pt x="5358" y="3488"/>
                  </a:lnTo>
                  <a:lnTo>
                    <a:pt x="5405" y="3516"/>
                  </a:lnTo>
                  <a:lnTo>
                    <a:pt x="5440" y="3543"/>
                  </a:lnTo>
                  <a:lnTo>
                    <a:pt x="5500" y="3578"/>
                  </a:lnTo>
                  <a:lnTo>
                    <a:pt x="5571" y="3605"/>
                  </a:lnTo>
                  <a:lnTo>
                    <a:pt x="5689" y="3640"/>
                  </a:lnTo>
                  <a:lnTo>
                    <a:pt x="5736" y="3647"/>
                  </a:lnTo>
                  <a:lnTo>
                    <a:pt x="5772" y="3640"/>
                  </a:lnTo>
                  <a:lnTo>
                    <a:pt x="5819" y="3633"/>
                  </a:lnTo>
                  <a:lnTo>
                    <a:pt x="5890" y="3598"/>
                  </a:lnTo>
                  <a:lnTo>
                    <a:pt x="5914" y="3592"/>
                  </a:lnTo>
                  <a:lnTo>
                    <a:pt x="5949" y="3585"/>
                  </a:lnTo>
                  <a:lnTo>
                    <a:pt x="5984" y="3578"/>
                  </a:lnTo>
                  <a:lnTo>
                    <a:pt x="6020" y="3564"/>
                  </a:lnTo>
                  <a:lnTo>
                    <a:pt x="6067" y="3536"/>
                  </a:lnTo>
                  <a:lnTo>
                    <a:pt x="6091" y="3522"/>
                  </a:lnTo>
                  <a:lnTo>
                    <a:pt x="6126" y="3516"/>
                  </a:lnTo>
                  <a:lnTo>
                    <a:pt x="6280" y="3495"/>
                  </a:lnTo>
                  <a:lnTo>
                    <a:pt x="6292" y="3495"/>
                  </a:lnTo>
                  <a:lnTo>
                    <a:pt x="6233" y="3516"/>
                  </a:lnTo>
                  <a:lnTo>
                    <a:pt x="6174" y="3557"/>
                  </a:lnTo>
                  <a:lnTo>
                    <a:pt x="6150" y="3571"/>
                  </a:lnTo>
                  <a:lnTo>
                    <a:pt x="6115" y="3592"/>
                  </a:lnTo>
                  <a:lnTo>
                    <a:pt x="6020" y="3619"/>
                  </a:lnTo>
                  <a:lnTo>
                    <a:pt x="5925" y="3668"/>
                  </a:lnTo>
                  <a:lnTo>
                    <a:pt x="5831" y="3730"/>
                  </a:lnTo>
                  <a:lnTo>
                    <a:pt x="5819" y="3743"/>
                  </a:lnTo>
                  <a:lnTo>
                    <a:pt x="5819" y="3750"/>
                  </a:lnTo>
                  <a:lnTo>
                    <a:pt x="5819" y="3757"/>
                  </a:lnTo>
                  <a:lnTo>
                    <a:pt x="5807" y="3771"/>
                  </a:lnTo>
                  <a:lnTo>
                    <a:pt x="5772" y="3806"/>
                  </a:lnTo>
                  <a:lnTo>
                    <a:pt x="5748" y="3819"/>
                  </a:lnTo>
                  <a:lnTo>
                    <a:pt x="5689" y="3840"/>
                  </a:lnTo>
                  <a:lnTo>
                    <a:pt x="5630" y="3854"/>
                  </a:lnTo>
                  <a:lnTo>
                    <a:pt x="5559" y="3868"/>
                  </a:lnTo>
                  <a:lnTo>
                    <a:pt x="5346" y="3882"/>
                  </a:lnTo>
                  <a:lnTo>
                    <a:pt x="5287" y="3902"/>
                  </a:lnTo>
                  <a:lnTo>
                    <a:pt x="5263" y="3930"/>
                  </a:lnTo>
                  <a:lnTo>
                    <a:pt x="5228" y="3937"/>
                  </a:lnTo>
                  <a:lnTo>
                    <a:pt x="5157" y="3944"/>
                  </a:lnTo>
                  <a:lnTo>
                    <a:pt x="5026" y="3937"/>
                  </a:lnTo>
                  <a:lnTo>
                    <a:pt x="4908" y="3944"/>
                  </a:lnTo>
                  <a:lnTo>
                    <a:pt x="4837" y="3944"/>
                  </a:lnTo>
                  <a:lnTo>
                    <a:pt x="4825" y="3930"/>
                  </a:lnTo>
                  <a:lnTo>
                    <a:pt x="4790" y="3826"/>
                  </a:lnTo>
                  <a:lnTo>
                    <a:pt x="4731" y="3778"/>
                  </a:lnTo>
                  <a:lnTo>
                    <a:pt x="4695" y="3757"/>
                  </a:lnTo>
                  <a:lnTo>
                    <a:pt x="4672" y="3757"/>
                  </a:lnTo>
                  <a:lnTo>
                    <a:pt x="4624" y="3757"/>
                  </a:lnTo>
                  <a:lnTo>
                    <a:pt x="4613" y="3764"/>
                  </a:lnTo>
                  <a:lnTo>
                    <a:pt x="4589" y="3764"/>
                  </a:lnTo>
                  <a:lnTo>
                    <a:pt x="4565" y="3771"/>
                  </a:lnTo>
                  <a:lnTo>
                    <a:pt x="4494" y="3771"/>
                  </a:lnTo>
                  <a:lnTo>
                    <a:pt x="4376" y="3778"/>
                  </a:lnTo>
                  <a:lnTo>
                    <a:pt x="4293" y="3778"/>
                  </a:lnTo>
                  <a:lnTo>
                    <a:pt x="4246" y="3778"/>
                  </a:lnTo>
                  <a:lnTo>
                    <a:pt x="4222" y="3785"/>
                  </a:lnTo>
                  <a:lnTo>
                    <a:pt x="4210" y="3792"/>
                  </a:lnTo>
                  <a:lnTo>
                    <a:pt x="4199" y="3792"/>
                  </a:lnTo>
                  <a:lnTo>
                    <a:pt x="4151" y="3792"/>
                  </a:lnTo>
                  <a:lnTo>
                    <a:pt x="4128" y="3792"/>
                  </a:lnTo>
                  <a:lnTo>
                    <a:pt x="4057" y="3806"/>
                  </a:lnTo>
                  <a:lnTo>
                    <a:pt x="4021" y="3785"/>
                  </a:lnTo>
                  <a:lnTo>
                    <a:pt x="3950" y="3771"/>
                  </a:lnTo>
                  <a:lnTo>
                    <a:pt x="3808" y="3792"/>
                  </a:lnTo>
                  <a:lnTo>
                    <a:pt x="3820" y="3813"/>
                  </a:lnTo>
                  <a:lnTo>
                    <a:pt x="3832" y="3826"/>
                  </a:lnTo>
                  <a:lnTo>
                    <a:pt x="3832" y="3840"/>
                  </a:lnTo>
                  <a:lnTo>
                    <a:pt x="3808" y="3909"/>
                  </a:lnTo>
                  <a:lnTo>
                    <a:pt x="3785" y="3944"/>
                  </a:lnTo>
                  <a:lnTo>
                    <a:pt x="3749" y="3971"/>
                  </a:lnTo>
                  <a:lnTo>
                    <a:pt x="3477" y="4103"/>
                  </a:lnTo>
                  <a:lnTo>
                    <a:pt x="3465" y="4130"/>
                  </a:lnTo>
                  <a:lnTo>
                    <a:pt x="3477" y="4158"/>
                  </a:lnTo>
                  <a:lnTo>
                    <a:pt x="3454" y="4206"/>
                  </a:lnTo>
                  <a:lnTo>
                    <a:pt x="3347" y="4310"/>
                  </a:lnTo>
                  <a:lnTo>
                    <a:pt x="3300" y="4337"/>
                  </a:lnTo>
                  <a:lnTo>
                    <a:pt x="3300" y="4351"/>
                  </a:lnTo>
                  <a:lnTo>
                    <a:pt x="3300" y="4358"/>
                  </a:lnTo>
                  <a:lnTo>
                    <a:pt x="3241" y="4365"/>
                  </a:lnTo>
                  <a:lnTo>
                    <a:pt x="3252" y="4496"/>
                  </a:lnTo>
                  <a:lnTo>
                    <a:pt x="3394" y="4593"/>
                  </a:lnTo>
                  <a:lnTo>
                    <a:pt x="3335" y="4634"/>
                  </a:lnTo>
                  <a:lnTo>
                    <a:pt x="3323" y="4648"/>
                  </a:lnTo>
                  <a:lnTo>
                    <a:pt x="3300" y="4676"/>
                  </a:lnTo>
                  <a:lnTo>
                    <a:pt x="3288" y="4683"/>
                  </a:lnTo>
                  <a:lnTo>
                    <a:pt x="3264" y="4697"/>
                  </a:lnTo>
                  <a:lnTo>
                    <a:pt x="3229" y="4703"/>
                  </a:lnTo>
                  <a:lnTo>
                    <a:pt x="3217" y="4717"/>
                  </a:lnTo>
                  <a:lnTo>
                    <a:pt x="3217" y="4731"/>
                  </a:lnTo>
                  <a:lnTo>
                    <a:pt x="3217" y="4766"/>
                  </a:lnTo>
                  <a:lnTo>
                    <a:pt x="3205" y="4779"/>
                  </a:lnTo>
                  <a:lnTo>
                    <a:pt x="3193" y="4793"/>
                  </a:lnTo>
                  <a:lnTo>
                    <a:pt x="3193" y="4807"/>
                  </a:lnTo>
                  <a:lnTo>
                    <a:pt x="3217" y="4835"/>
                  </a:lnTo>
                  <a:lnTo>
                    <a:pt x="3264" y="4876"/>
                  </a:lnTo>
                  <a:lnTo>
                    <a:pt x="3406" y="5007"/>
                  </a:lnTo>
                  <a:lnTo>
                    <a:pt x="3383" y="5035"/>
                  </a:lnTo>
                  <a:lnTo>
                    <a:pt x="3371" y="5042"/>
                  </a:lnTo>
                  <a:lnTo>
                    <a:pt x="3264" y="5070"/>
                  </a:lnTo>
                  <a:lnTo>
                    <a:pt x="3181" y="5076"/>
                  </a:lnTo>
                  <a:lnTo>
                    <a:pt x="3087" y="5090"/>
                  </a:lnTo>
                  <a:lnTo>
                    <a:pt x="3051" y="5104"/>
                  </a:lnTo>
                  <a:lnTo>
                    <a:pt x="3016" y="5125"/>
                  </a:lnTo>
                  <a:lnTo>
                    <a:pt x="2969" y="5145"/>
                  </a:lnTo>
                  <a:lnTo>
                    <a:pt x="2874" y="5194"/>
                  </a:lnTo>
                  <a:lnTo>
                    <a:pt x="2803" y="5173"/>
                  </a:lnTo>
                  <a:lnTo>
                    <a:pt x="2779" y="5166"/>
                  </a:lnTo>
                  <a:lnTo>
                    <a:pt x="2756" y="5166"/>
                  </a:lnTo>
                  <a:lnTo>
                    <a:pt x="2708" y="5166"/>
                  </a:lnTo>
                  <a:lnTo>
                    <a:pt x="2685" y="5159"/>
                  </a:lnTo>
                  <a:lnTo>
                    <a:pt x="2661" y="5159"/>
                  </a:lnTo>
                  <a:lnTo>
                    <a:pt x="2626" y="5166"/>
                  </a:lnTo>
                  <a:lnTo>
                    <a:pt x="2614" y="5187"/>
                  </a:lnTo>
                  <a:lnTo>
                    <a:pt x="2590" y="5221"/>
                  </a:lnTo>
                  <a:lnTo>
                    <a:pt x="2590" y="5228"/>
                  </a:lnTo>
                  <a:lnTo>
                    <a:pt x="2566" y="5221"/>
                  </a:lnTo>
                  <a:lnTo>
                    <a:pt x="2555" y="5215"/>
                  </a:lnTo>
                  <a:lnTo>
                    <a:pt x="2543" y="5194"/>
                  </a:lnTo>
                  <a:lnTo>
                    <a:pt x="2531" y="5187"/>
                  </a:lnTo>
                  <a:lnTo>
                    <a:pt x="2507" y="5180"/>
                  </a:lnTo>
                  <a:lnTo>
                    <a:pt x="2496" y="5187"/>
                  </a:lnTo>
                  <a:lnTo>
                    <a:pt x="2460" y="5187"/>
                  </a:lnTo>
                  <a:lnTo>
                    <a:pt x="2425" y="5194"/>
                  </a:lnTo>
                  <a:lnTo>
                    <a:pt x="2318" y="5180"/>
                  </a:lnTo>
                  <a:lnTo>
                    <a:pt x="2283" y="5166"/>
                  </a:lnTo>
                  <a:lnTo>
                    <a:pt x="2259" y="5166"/>
                  </a:lnTo>
                  <a:lnTo>
                    <a:pt x="2224" y="5166"/>
                  </a:lnTo>
                  <a:lnTo>
                    <a:pt x="2188" y="5166"/>
                  </a:lnTo>
                  <a:lnTo>
                    <a:pt x="2164" y="5173"/>
                  </a:lnTo>
                  <a:lnTo>
                    <a:pt x="2141" y="5187"/>
                  </a:lnTo>
                  <a:lnTo>
                    <a:pt x="2129" y="5215"/>
                  </a:lnTo>
                  <a:lnTo>
                    <a:pt x="2117" y="5270"/>
                  </a:lnTo>
                  <a:lnTo>
                    <a:pt x="2117" y="5304"/>
                  </a:lnTo>
                  <a:lnTo>
                    <a:pt x="2129" y="5373"/>
                  </a:lnTo>
                  <a:lnTo>
                    <a:pt x="2117" y="5429"/>
                  </a:lnTo>
                  <a:lnTo>
                    <a:pt x="2034" y="5429"/>
                  </a:lnTo>
                  <a:lnTo>
                    <a:pt x="2022" y="5415"/>
                  </a:lnTo>
                  <a:lnTo>
                    <a:pt x="1999" y="5401"/>
                  </a:lnTo>
                  <a:lnTo>
                    <a:pt x="1987" y="5394"/>
                  </a:lnTo>
                  <a:lnTo>
                    <a:pt x="1951" y="5360"/>
                  </a:lnTo>
                  <a:lnTo>
                    <a:pt x="1857" y="5373"/>
                  </a:lnTo>
                  <a:lnTo>
                    <a:pt x="1644" y="5442"/>
                  </a:lnTo>
                  <a:lnTo>
                    <a:pt x="1561" y="5449"/>
                  </a:lnTo>
                  <a:lnTo>
                    <a:pt x="1490" y="5442"/>
                  </a:lnTo>
                  <a:lnTo>
                    <a:pt x="1419" y="5422"/>
                  </a:lnTo>
                  <a:lnTo>
                    <a:pt x="1313" y="5366"/>
                  </a:lnTo>
                  <a:lnTo>
                    <a:pt x="1277" y="5332"/>
                  </a:lnTo>
                  <a:lnTo>
                    <a:pt x="1230" y="5297"/>
                  </a:lnTo>
                  <a:lnTo>
                    <a:pt x="1195" y="5235"/>
                  </a:lnTo>
                  <a:lnTo>
                    <a:pt x="1124" y="5159"/>
                  </a:lnTo>
                  <a:lnTo>
                    <a:pt x="1041" y="5173"/>
                  </a:lnTo>
                  <a:lnTo>
                    <a:pt x="1005" y="5215"/>
                  </a:lnTo>
                  <a:lnTo>
                    <a:pt x="982" y="5221"/>
                  </a:lnTo>
                  <a:lnTo>
                    <a:pt x="946" y="5221"/>
                  </a:lnTo>
                  <a:lnTo>
                    <a:pt x="911" y="5208"/>
                  </a:lnTo>
                  <a:lnTo>
                    <a:pt x="875" y="5187"/>
                  </a:lnTo>
                  <a:lnTo>
                    <a:pt x="852" y="5166"/>
                  </a:lnTo>
                  <a:lnTo>
                    <a:pt x="840" y="5145"/>
                  </a:lnTo>
                  <a:lnTo>
                    <a:pt x="840" y="5132"/>
                  </a:lnTo>
                  <a:lnTo>
                    <a:pt x="828" y="5111"/>
                  </a:lnTo>
                  <a:lnTo>
                    <a:pt x="792" y="5097"/>
                  </a:lnTo>
                  <a:lnTo>
                    <a:pt x="721" y="5083"/>
                  </a:lnTo>
                  <a:lnTo>
                    <a:pt x="402" y="5083"/>
                  </a:lnTo>
                  <a:lnTo>
                    <a:pt x="296" y="5104"/>
                  </a:lnTo>
                  <a:lnTo>
                    <a:pt x="225" y="5118"/>
                  </a:lnTo>
                  <a:lnTo>
                    <a:pt x="154" y="5139"/>
                  </a:lnTo>
                  <a:lnTo>
                    <a:pt x="0" y="5145"/>
                  </a:lnTo>
                  <a:lnTo>
                    <a:pt x="0" y="5145"/>
                  </a:lnTo>
                  <a:close/>
                </a:path>
              </a:pathLst>
            </a:custGeom>
            <a:solidFill>
              <a:schemeClr val="accent2">
                <a:lumMod val="60000"/>
                <a:lumOff val="40000"/>
              </a:schemeClr>
            </a:solidFill>
            <a:ln w="9525" cap="rnd"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League Spartan"/>
                <a:ea typeface="+mn-ea"/>
                <a:cs typeface="+mn-cs"/>
              </a:endParaRPr>
            </a:p>
          </p:txBody>
        </p:sp>
        <p:sp>
          <p:nvSpPr>
            <p:cNvPr id="29" name="Google Shape;1709;p44">
              <a:extLst>
                <a:ext uri="{FF2B5EF4-FFF2-40B4-BE49-F238E27FC236}">
                  <a16:creationId xmlns:a16="http://schemas.microsoft.com/office/drawing/2014/main" id="{C5BA6D39-EA84-A5AB-9BAD-1A25FDAEE10A}"/>
                </a:ext>
              </a:extLst>
            </p:cNvPr>
            <p:cNvSpPr/>
            <p:nvPr/>
          </p:nvSpPr>
          <p:spPr>
            <a:xfrm flipH="1">
              <a:off x="3159304" y="3257965"/>
              <a:ext cx="506257" cy="500989"/>
            </a:xfrm>
            <a:custGeom>
              <a:avLst/>
              <a:gdLst/>
              <a:ahLst/>
              <a:cxnLst/>
              <a:rect l="l" t="t" r="r" b="b"/>
              <a:pathLst>
                <a:path w="8316" h="5256" extrusionOk="0">
                  <a:moveTo>
                    <a:pt x="1" y="2417"/>
                  </a:moveTo>
                  <a:lnTo>
                    <a:pt x="24" y="2397"/>
                  </a:lnTo>
                  <a:lnTo>
                    <a:pt x="36" y="2383"/>
                  </a:lnTo>
                  <a:lnTo>
                    <a:pt x="72" y="2369"/>
                  </a:lnTo>
                  <a:lnTo>
                    <a:pt x="190" y="2272"/>
                  </a:lnTo>
                  <a:lnTo>
                    <a:pt x="308" y="2162"/>
                  </a:lnTo>
                  <a:lnTo>
                    <a:pt x="332" y="2155"/>
                  </a:lnTo>
                  <a:lnTo>
                    <a:pt x="367" y="2148"/>
                  </a:lnTo>
                  <a:lnTo>
                    <a:pt x="486" y="2169"/>
                  </a:lnTo>
                  <a:lnTo>
                    <a:pt x="651" y="2176"/>
                  </a:lnTo>
                  <a:lnTo>
                    <a:pt x="770" y="2196"/>
                  </a:lnTo>
                  <a:lnTo>
                    <a:pt x="793" y="2203"/>
                  </a:lnTo>
                  <a:lnTo>
                    <a:pt x="841" y="2231"/>
                  </a:lnTo>
                  <a:lnTo>
                    <a:pt x="864" y="2245"/>
                  </a:lnTo>
                  <a:lnTo>
                    <a:pt x="911" y="2265"/>
                  </a:lnTo>
                  <a:lnTo>
                    <a:pt x="935" y="2272"/>
                  </a:lnTo>
                  <a:lnTo>
                    <a:pt x="971" y="2279"/>
                  </a:lnTo>
                  <a:lnTo>
                    <a:pt x="1018" y="2279"/>
                  </a:lnTo>
                  <a:lnTo>
                    <a:pt x="1089" y="2265"/>
                  </a:lnTo>
                  <a:lnTo>
                    <a:pt x="1113" y="2252"/>
                  </a:lnTo>
                  <a:lnTo>
                    <a:pt x="1136" y="2245"/>
                  </a:lnTo>
                  <a:lnTo>
                    <a:pt x="1148" y="2238"/>
                  </a:lnTo>
                  <a:lnTo>
                    <a:pt x="1172" y="2238"/>
                  </a:lnTo>
                  <a:lnTo>
                    <a:pt x="1231" y="2252"/>
                  </a:lnTo>
                  <a:lnTo>
                    <a:pt x="1302" y="2252"/>
                  </a:lnTo>
                  <a:lnTo>
                    <a:pt x="1491" y="2286"/>
                  </a:lnTo>
                  <a:lnTo>
                    <a:pt x="1491" y="2286"/>
                  </a:lnTo>
                  <a:lnTo>
                    <a:pt x="1526" y="2279"/>
                  </a:lnTo>
                  <a:lnTo>
                    <a:pt x="1562" y="2265"/>
                  </a:lnTo>
                  <a:lnTo>
                    <a:pt x="1574" y="2265"/>
                  </a:lnTo>
                  <a:lnTo>
                    <a:pt x="1609" y="2272"/>
                  </a:lnTo>
                  <a:lnTo>
                    <a:pt x="1834" y="2231"/>
                  </a:lnTo>
                  <a:lnTo>
                    <a:pt x="1739" y="2100"/>
                  </a:lnTo>
                  <a:lnTo>
                    <a:pt x="1728" y="2065"/>
                  </a:lnTo>
                  <a:lnTo>
                    <a:pt x="1728" y="2031"/>
                  </a:lnTo>
                  <a:lnTo>
                    <a:pt x="1739" y="1996"/>
                  </a:lnTo>
                  <a:lnTo>
                    <a:pt x="1739" y="1968"/>
                  </a:lnTo>
                  <a:lnTo>
                    <a:pt x="1739" y="1948"/>
                  </a:lnTo>
                  <a:lnTo>
                    <a:pt x="1680" y="1858"/>
                  </a:lnTo>
                  <a:lnTo>
                    <a:pt x="1538" y="1789"/>
                  </a:lnTo>
                  <a:lnTo>
                    <a:pt x="1515" y="1754"/>
                  </a:lnTo>
                  <a:lnTo>
                    <a:pt x="1503" y="1741"/>
                  </a:lnTo>
                  <a:lnTo>
                    <a:pt x="1503" y="1720"/>
                  </a:lnTo>
                  <a:lnTo>
                    <a:pt x="1479" y="1713"/>
                  </a:lnTo>
                  <a:lnTo>
                    <a:pt x="1432" y="1699"/>
                  </a:lnTo>
                  <a:lnTo>
                    <a:pt x="1408" y="1699"/>
                  </a:lnTo>
                  <a:lnTo>
                    <a:pt x="1396" y="1685"/>
                  </a:lnTo>
                  <a:lnTo>
                    <a:pt x="1361" y="1623"/>
                  </a:lnTo>
                  <a:lnTo>
                    <a:pt x="1408" y="1568"/>
                  </a:lnTo>
                  <a:lnTo>
                    <a:pt x="1479" y="1540"/>
                  </a:lnTo>
                  <a:lnTo>
                    <a:pt x="1526" y="1533"/>
                  </a:lnTo>
                  <a:lnTo>
                    <a:pt x="1586" y="1520"/>
                  </a:lnTo>
                  <a:lnTo>
                    <a:pt x="1810" y="1416"/>
                  </a:lnTo>
                  <a:lnTo>
                    <a:pt x="1846" y="1395"/>
                  </a:lnTo>
                  <a:lnTo>
                    <a:pt x="1858" y="1381"/>
                  </a:lnTo>
                  <a:lnTo>
                    <a:pt x="1846" y="1361"/>
                  </a:lnTo>
                  <a:lnTo>
                    <a:pt x="1834" y="1347"/>
                  </a:lnTo>
                  <a:lnTo>
                    <a:pt x="1822" y="1312"/>
                  </a:lnTo>
                  <a:lnTo>
                    <a:pt x="1763" y="1257"/>
                  </a:lnTo>
                  <a:lnTo>
                    <a:pt x="1751" y="1188"/>
                  </a:lnTo>
                  <a:lnTo>
                    <a:pt x="1799" y="1154"/>
                  </a:lnTo>
                  <a:lnTo>
                    <a:pt x="2130" y="1064"/>
                  </a:lnTo>
                  <a:lnTo>
                    <a:pt x="2201" y="1050"/>
                  </a:lnTo>
                  <a:lnTo>
                    <a:pt x="2248" y="1043"/>
                  </a:lnTo>
                  <a:lnTo>
                    <a:pt x="2307" y="1043"/>
                  </a:lnTo>
                  <a:lnTo>
                    <a:pt x="2354" y="1043"/>
                  </a:lnTo>
                  <a:lnTo>
                    <a:pt x="2414" y="1050"/>
                  </a:lnTo>
                  <a:lnTo>
                    <a:pt x="2437" y="1057"/>
                  </a:lnTo>
                  <a:lnTo>
                    <a:pt x="2449" y="1064"/>
                  </a:lnTo>
                  <a:lnTo>
                    <a:pt x="2484" y="1078"/>
                  </a:lnTo>
                  <a:lnTo>
                    <a:pt x="2496" y="1084"/>
                  </a:lnTo>
                  <a:lnTo>
                    <a:pt x="2567" y="1098"/>
                  </a:lnTo>
                  <a:lnTo>
                    <a:pt x="2674" y="1105"/>
                  </a:lnTo>
                  <a:lnTo>
                    <a:pt x="2780" y="1119"/>
                  </a:lnTo>
                  <a:lnTo>
                    <a:pt x="2816" y="1126"/>
                  </a:lnTo>
                  <a:lnTo>
                    <a:pt x="2875" y="1160"/>
                  </a:lnTo>
                  <a:lnTo>
                    <a:pt x="2981" y="1188"/>
                  </a:lnTo>
                  <a:lnTo>
                    <a:pt x="3099" y="1181"/>
                  </a:lnTo>
                  <a:lnTo>
                    <a:pt x="3277" y="1216"/>
                  </a:lnTo>
                  <a:lnTo>
                    <a:pt x="3348" y="1223"/>
                  </a:lnTo>
                  <a:lnTo>
                    <a:pt x="3442" y="1216"/>
                  </a:lnTo>
                  <a:lnTo>
                    <a:pt x="3573" y="1188"/>
                  </a:lnTo>
                  <a:lnTo>
                    <a:pt x="3691" y="1174"/>
                  </a:lnTo>
                  <a:lnTo>
                    <a:pt x="3809" y="1140"/>
                  </a:lnTo>
                  <a:lnTo>
                    <a:pt x="3845" y="1119"/>
                  </a:lnTo>
                  <a:lnTo>
                    <a:pt x="3856" y="1105"/>
                  </a:lnTo>
                  <a:lnTo>
                    <a:pt x="3868" y="1029"/>
                  </a:lnTo>
                  <a:lnTo>
                    <a:pt x="3880" y="1008"/>
                  </a:lnTo>
                  <a:lnTo>
                    <a:pt x="4152" y="774"/>
                  </a:lnTo>
                  <a:lnTo>
                    <a:pt x="4223" y="684"/>
                  </a:lnTo>
                  <a:lnTo>
                    <a:pt x="4223" y="663"/>
                  </a:lnTo>
                  <a:lnTo>
                    <a:pt x="4223" y="642"/>
                  </a:lnTo>
                  <a:lnTo>
                    <a:pt x="4223" y="622"/>
                  </a:lnTo>
                  <a:lnTo>
                    <a:pt x="4176" y="546"/>
                  </a:lnTo>
                  <a:lnTo>
                    <a:pt x="4164" y="518"/>
                  </a:lnTo>
                  <a:lnTo>
                    <a:pt x="4152" y="497"/>
                  </a:lnTo>
                  <a:lnTo>
                    <a:pt x="4164" y="470"/>
                  </a:lnTo>
                  <a:lnTo>
                    <a:pt x="4211" y="394"/>
                  </a:lnTo>
                  <a:lnTo>
                    <a:pt x="4235" y="339"/>
                  </a:lnTo>
                  <a:lnTo>
                    <a:pt x="4235" y="297"/>
                  </a:lnTo>
                  <a:lnTo>
                    <a:pt x="4353" y="228"/>
                  </a:lnTo>
                  <a:lnTo>
                    <a:pt x="4696" y="90"/>
                  </a:lnTo>
                  <a:lnTo>
                    <a:pt x="4779" y="83"/>
                  </a:lnTo>
                  <a:lnTo>
                    <a:pt x="4814" y="104"/>
                  </a:lnTo>
                  <a:lnTo>
                    <a:pt x="4803" y="145"/>
                  </a:lnTo>
                  <a:lnTo>
                    <a:pt x="4755" y="180"/>
                  </a:lnTo>
                  <a:lnTo>
                    <a:pt x="4743" y="214"/>
                  </a:lnTo>
                  <a:lnTo>
                    <a:pt x="4732" y="249"/>
                  </a:lnTo>
                  <a:lnTo>
                    <a:pt x="4732" y="325"/>
                  </a:lnTo>
                  <a:lnTo>
                    <a:pt x="4732" y="339"/>
                  </a:lnTo>
                  <a:lnTo>
                    <a:pt x="4743" y="352"/>
                  </a:lnTo>
                  <a:lnTo>
                    <a:pt x="4743" y="352"/>
                  </a:lnTo>
                  <a:lnTo>
                    <a:pt x="4743" y="366"/>
                  </a:lnTo>
                  <a:lnTo>
                    <a:pt x="4743" y="387"/>
                  </a:lnTo>
                  <a:lnTo>
                    <a:pt x="4743" y="394"/>
                  </a:lnTo>
                  <a:lnTo>
                    <a:pt x="4826" y="408"/>
                  </a:lnTo>
                  <a:lnTo>
                    <a:pt x="4885" y="435"/>
                  </a:lnTo>
                  <a:lnTo>
                    <a:pt x="4921" y="435"/>
                  </a:lnTo>
                  <a:lnTo>
                    <a:pt x="4992" y="428"/>
                  </a:lnTo>
                  <a:lnTo>
                    <a:pt x="5122" y="387"/>
                  </a:lnTo>
                  <a:lnTo>
                    <a:pt x="5157" y="373"/>
                  </a:lnTo>
                  <a:lnTo>
                    <a:pt x="5216" y="339"/>
                  </a:lnTo>
                  <a:lnTo>
                    <a:pt x="5240" y="297"/>
                  </a:lnTo>
                  <a:lnTo>
                    <a:pt x="5276" y="249"/>
                  </a:lnTo>
                  <a:lnTo>
                    <a:pt x="5311" y="214"/>
                  </a:lnTo>
                  <a:lnTo>
                    <a:pt x="5287" y="166"/>
                  </a:lnTo>
                  <a:lnTo>
                    <a:pt x="5323" y="97"/>
                  </a:lnTo>
                  <a:lnTo>
                    <a:pt x="5358" y="55"/>
                  </a:lnTo>
                  <a:lnTo>
                    <a:pt x="5418" y="83"/>
                  </a:lnTo>
                  <a:lnTo>
                    <a:pt x="5453" y="118"/>
                  </a:lnTo>
                  <a:lnTo>
                    <a:pt x="5453" y="187"/>
                  </a:lnTo>
                  <a:lnTo>
                    <a:pt x="5429" y="249"/>
                  </a:lnTo>
                  <a:lnTo>
                    <a:pt x="5394" y="325"/>
                  </a:lnTo>
                  <a:lnTo>
                    <a:pt x="5477" y="325"/>
                  </a:lnTo>
                  <a:lnTo>
                    <a:pt x="5559" y="263"/>
                  </a:lnTo>
                  <a:lnTo>
                    <a:pt x="5619" y="200"/>
                  </a:lnTo>
                  <a:lnTo>
                    <a:pt x="5654" y="145"/>
                  </a:lnTo>
                  <a:lnTo>
                    <a:pt x="5690" y="90"/>
                  </a:lnTo>
                  <a:lnTo>
                    <a:pt x="5737" y="90"/>
                  </a:lnTo>
                  <a:lnTo>
                    <a:pt x="5843" y="124"/>
                  </a:lnTo>
                  <a:lnTo>
                    <a:pt x="5914" y="173"/>
                  </a:lnTo>
                  <a:lnTo>
                    <a:pt x="5985" y="207"/>
                  </a:lnTo>
                  <a:lnTo>
                    <a:pt x="6068" y="228"/>
                  </a:lnTo>
                  <a:lnTo>
                    <a:pt x="6163" y="304"/>
                  </a:lnTo>
                  <a:lnTo>
                    <a:pt x="6257" y="373"/>
                  </a:lnTo>
                  <a:lnTo>
                    <a:pt x="6352" y="442"/>
                  </a:lnTo>
                  <a:lnTo>
                    <a:pt x="6423" y="428"/>
                  </a:lnTo>
                  <a:lnTo>
                    <a:pt x="6470" y="477"/>
                  </a:lnTo>
                  <a:lnTo>
                    <a:pt x="6494" y="587"/>
                  </a:lnTo>
                  <a:lnTo>
                    <a:pt x="6553" y="684"/>
                  </a:lnTo>
                  <a:lnTo>
                    <a:pt x="6577" y="649"/>
                  </a:lnTo>
                  <a:lnTo>
                    <a:pt x="6577" y="608"/>
                  </a:lnTo>
                  <a:lnTo>
                    <a:pt x="6577" y="573"/>
                  </a:lnTo>
                  <a:lnTo>
                    <a:pt x="6553" y="532"/>
                  </a:lnTo>
                  <a:lnTo>
                    <a:pt x="6612" y="566"/>
                  </a:lnTo>
                  <a:lnTo>
                    <a:pt x="6659" y="636"/>
                  </a:lnTo>
                  <a:lnTo>
                    <a:pt x="6742" y="732"/>
                  </a:lnTo>
                  <a:lnTo>
                    <a:pt x="6849" y="850"/>
                  </a:lnTo>
                  <a:lnTo>
                    <a:pt x="6884" y="919"/>
                  </a:lnTo>
                  <a:lnTo>
                    <a:pt x="6991" y="939"/>
                  </a:lnTo>
                  <a:lnTo>
                    <a:pt x="7014" y="995"/>
                  </a:lnTo>
                  <a:lnTo>
                    <a:pt x="7061" y="1057"/>
                  </a:lnTo>
                  <a:lnTo>
                    <a:pt x="7109" y="1112"/>
                  </a:lnTo>
                  <a:lnTo>
                    <a:pt x="7097" y="1209"/>
                  </a:lnTo>
                  <a:lnTo>
                    <a:pt x="7061" y="1285"/>
                  </a:lnTo>
                  <a:lnTo>
                    <a:pt x="7026" y="1395"/>
                  </a:lnTo>
                  <a:lnTo>
                    <a:pt x="6979" y="1471"/>
                  </a:lnTo>
                  <a:lnTo>
                    <a:pt x="6967" y="1526"/>
                  </a:lnTo>
                  <a:lnTo>
                    <a:pt x="6955" y="1575"/>
                  </a:lnTo>
                  <a:lnTo>
                    <a:pt x="6931" y="1596"/>
                  </a:lnTo>
                  <a:lnTo>
                    <a:pt x="6896" y="1582"/>
                  </a:lnTo>
                  <a:lnTo>
                    <a:pt x="6849" y="1513"/>
                  </a:lnTo>
                  <a:lnTo>
                    <a:pt x="6825" y="1478"/>
                  </a:lnTo>
                  <a:lnTo>
                    <a:pt x="6778" y="1464"/>
                  </a:lnTo>
                  <a:lnTo>
                    <a:pt x="6742" y="1471"/>
                  </a:lnTo>
                  <a:lnTo>
                    <a:pt x="6707" y="1492"/>
                  </a:lnTo>
                  <a:lnTo>
                    <a:pt x="6671" y="1520"/>
                  </a:lnTo>
                  <a:lnTo>
                    <a:pt x="6659" y="1533"/>
                  </a:lnTo>
                  <a:lnTo>
                    <a:pt x="6659" y="1561"/>
                  </a:lnTo>
                  <a:lnTo>
                    <a:pt x="6683" y="1616"/>
                  </a:lnTo>
                  <a:lnTo>
                    <a:pt x="6683" y="1651"/>
                  </a:lnTo>
                  <a:lnTo>
                    <a:pt x="6707" y="1699"/>
                  </a:lnTo>
                  <a:lnTo>
                    <a:pt x="6695" y="1741"/>
                  </a:lnTo>
                  <a:lnTo>
                    <a:pt x="6671" y="1768"/>
                  </a:lnTo>
                  <a:lnTo>
                    <a:pt x="6600" y="1768"/>
                  </a:lnTo>
                  <a:lnTo>
                    <a:pt x="6553" y="1754"/>
                  </a:lnTo>
                  <a:lnTo>
                    <a:pt x="6529" y="1720"/>
                  </a:lnTo>
                  <a:lnTo>
                    <a:pt x="6517" y="1713"/>
                  </a:lnTo>
                  <a:lnTo>
                    <a:pt x="6506" y="1727"/>
                  </a:lnTo>
                  <a:lnTo>
                    <a:pt x="6506" y="1747"/>
                  </a:lnTo>
                  <a:lnTo>
                    <a:pt x="6506" y="1761"/>
                  </a:lnTo>
                  <a:lnTo>
                    <a:pt x="6517" y="1775"/>
                  </a:lnTo>
                  <a:lnTo>
                    <a:pt x="6529" y="1782"/>
                  </a:lnTo>
                  <a:lnTo>
                    <a:pt x="6529" y="1817"/>
                  </a:lnTo>
                  <a:lnTo>
                    <a:pt x="6506" y="1851"/>
                  </a:lnTo>
                  <a:lnTo>
                    <a:pt x="6529" y="1906"/>
                  </a:lnTo>
                  <a:lnTo>
                    <a:pt x="6588" y="1941"/>
                  </a:lnTo>
                  <a:lnTo>
                    <a:pt x="6600" y="1975"/>
                  </a:lnTo>
                  <a:lnTo>
                    <a:pt x="6600" y="1989"/>
                  </a:lnTo>
                  <a:lnTo>
                    <a:pt x="6600" y="2024"/>
                  </a:lnTo>
                  <a:lnTo>
                    <a:pt x="6636" y="2031"/>
                  </a:lnTo>
                  <a:lnTo>
                    <a:pt x="6671" y="2024"/>
                  </a:lnTo>
                  <a:lnTo>
                    <a:pt x="6707" y="2003"/>
                  </a:lnTo>
                  <a:lnTo>
                    <a:pt x="6742" y="1989"/>
                  </a:lnTo>
                  <a:lnTo>
                    <a:pt x="6754" y="1982"/>
                  </a:lnTo>
                  <a:lnTo>
                    <a:pt x="6872" y="1975"/>
                  </a:lnTo>
                  <a:lnTo>
                    <a:pt x="6955" y="1962"/>
                  </a:lnTo>
                  <a:lnTo>
                    <a:pt x="7085" y="1955"/>
                  </a:lnTo>
                  <a:lnTo>
                    <a:pt x="7168" y="1948"/>
                  </a:lnTo>
                  <a:lnTo>
                    <a:pt x="7239" y="1927"/>
                  </a:lnTo>
                  <a:lnTo>
                    <a:pt x="7322" y="1913"/>
                  </a:lnTo>
                  <a:lnTo>
                    <a:pt x="7381" y="1920"/>
                  </a:lnTo>
                  <a:lnTo>
                    <a:pt x="7475" y="1913"/>
                  </a:lnTo>
                  <a:lnTo>
                    <a:pt x="7653" y="1934"/>
                  </a:lnTo>
                  <a:lnTo>
                    <a:pt x="7724" y="1975"/>
                  </a:lnTo>
                  <a:lnTo>
                    <a:pt x="7783" y="2003"/>
                  </a:lnTo>
                  <a:lnTo>
                    <a:pt x="7854" y="2058"/>
                  </a:lnTo>
                  <a:lnTo>
                    <a:pt x="7960" y="2114"/>
                  </a:lnTo>
                  <a:lnTo>
                    <a:pt x="8008" y="2155"/>
                  </a:lnTo>
                  <a:lnTo>
                    <a:pt x="8067" y="2224"/>
                  </a:lnTo>
                  <a:lnTo>
                    <a:pt x="8138" y="2259"/>
                  </a:lnTo>
                  <a:lnTo>
                    <a:pt x="8209" y="2272"/>
                  </a:lnTo>
                  <a:lnTo>
                    <a:pt x="8268" y="2286"/>
                  </a:lnTo>
                  <a:lnTo>
                    <a:pt x="8303" y="2307"/>
                  </a:lnTo>
                  <a:lnTo>
                    <a:pt x="8315" y="2341"/>
                  </a:lnTo>
                  <a:lnTo>
                    <a:pt x="8291" y="2376"/>
                  </a:lnTo>
                  <a:lnTo>
                    <a:pt x="8232" y="2410"/>
                  </a:lnTo>
                  <a:lnTo>
                    <a:pt x="8126" y="2452"/>
                  </a:lnTo>
                  <a:lnTo>
                    <a:pt x="8090" y="2459"/>
                  </a:lnTo>
                  <a:lnTo>
                    <a:pt x="8008" y="2486"/>
                  </a:lnTo>
                  <a:lnTo>
                    <a:pt x="7972" y="2507"/>
                  </a:lnTo>
                  <a:lnTo>
                    <a:pt x="7925" y="2507"/>
                  </a:lnTo>
                  <a:lnTo>
                    <a:pt x="7889" y="2528"/>
                  </a:lnTo>
                  <a:lnTo>
                    <a:pt x="7854" y="2549"/>
                  </a:lnTo>
                  <a:lnTo>
                    <a:pt x="7783" y="2535"/>
                  </a:lnTo>
                  <a:lnTo>
                    <a:pt x="7736" y="2521"/>
                  </a:lnTo>
                  <a:lnTo>
                    <a:pt x="7700" y="2521"/>
                  </a:lnTo>
                  <a:lnTo>
                    <a:pt x="7676" y="2556"/>
                  </a:lnTo>
                  <a:lnTo>
                    <a:pt x="7676" y="2597"/>
                  </a:lnTo>
                  <a:lnTo>
                    <a:pt x="7688" y="2638"/>
                  </a:lnTo>
                  <a:lnTo>
                    <a:pt x="7676" y="2673"/>
                  </a:lnTo>
                  <a:lnTo>
                    <a:pt x="7641" y="2701"/>
                  </a:lnTo>
                  <a:lnTo>
                    <a:pt x="7594" y="2721"/>
                  </a:lnTo>
                  <a:lnTo>
                    <a:pt x="7546" y="2742"/>
                  </a:lnTo>
                  <a:lnTo>
                    <a:pt x="7523" y="2783"/>
                  </a:lnTo>
                  <a:lnTo>
                    <a:pt x="7582" y="2797"/>
                  </a:lnTo>
                  <a:lnTo>
                    <a:pt x="7357" y="2887"/>
                  </a:lnTo>
                  <a:lnTo>
                    <a:pt x="7274" y="2956"/>
                  </a:lnTo>
                  <a:lnTo>
                    <a:pt x="7168" y="3004"/>
                  </a:lnTo>
                  <a:lnTo>
                    <a:pt x="7132" y="3046"/>
                  </a:lnTo>
                  <a:lnTo>
                    <a:pt x="7085" y="3094"/>
                  </a:lnTo>
                  <a:lnTo>
                    <a:pt x="7026" y="3143"/>
                  </a:lnTo>
                  <a:lnTo>
                    <a:pt x="6955" y="3177"/>
                  </a:lnTo>
                  <a:lnTo>
                    <a:pt x="6872" y="3191"/>
                  </a:lnTo>
                  <a:lnTo>
                    <a:pt x="6813" y="3184"/>
                  </a:lnTo>
                  <a:lnTo>
                    <a:pt x="6754" y="3177"/>
                  </a:lnTo>
                  <a:lnTo>
                    <a:pt x="6719" y="3184"/>
                  </a:lnTo>
                  <a:lnTo>
                    <a:pt x="6707" y="3225"/>
                  </a:lnTo>
                  <a:lnTo>
                    <a:pt x="6695" y="3246"/>
                  </a:lnTo>
                  <a:lnTo>
                    <a:pt x="6612" y="3294"/>
                  </a:lnTo>
                  <a:lnTo>
                    <a:pt x="6600" y="3329"/>
                  </a:lnTo>
                  <a:lnTo>
                    <a:pt x="6541" y="3315"/>
                  </a:lnTo>
                  <a:lnTo>
                    <a:pt x="6482" y="3308"/>
                  </a:lnTo>
                  <a:lnTo>
                    <a:pt x="6269" y="3336"/>
                  </a:lnTo>
                  <a:lnTo>
                    <a:pt x="6245" y="3350"/>
                  </a:lnTo>
                  <a:lnTo>
                    <a:pt x="6198" y="3370"/>
                  </a:lnTo>
                  <a:lnTo>
                    <a:pt x="5843" y="3605"/>
                  </a:lnTo>
                  <a:lnTo>
                    <a:pt x="5749" y="3647"/>
                  </a:lnTo>
                  <a:lnTo>
                    <a:pt x="5678" y="3667"/>
                  </a:lnTo>
                  <a:lnTo>
                    <a:pt x="5453" y="3702"/>
                  </a:lnTo>
                  <a:lnTo>
                    <a:pt x="5370" y="3723"/>
                  </a:lnTo>
                  <a:lnTo>
                    <a:pt x="4874" y="3944"/>
                  </a:lnTo>
                  <a:lnTo>
                    <a:pt x="4720" y="3992"/>
                  </a:lnTo>
                  <a:lnTo>
                    <a:pt x="4448" y="3999"/>
                  </a:lnTo>
                  <a:lnTo>
                    <a:pt x="4188" y="4054"/>
                  </a:lnTo>
                  <a:lnTo>
                    <a:pt x="4140" y="4054"/>
                  </a:lnTo>
                  <a:lnTo>
                    <a:pt x="4128" y="4047"/>
                  </a:lnTo>
                  <a:lnTo>
                    <a:pt x="4105" y="4047"/>
                  </a:lnTo>
                  <a:lnTo>
                    <a:pt x="4069" y="4075"/>
                  </a:lnTo>
                  <a:lnTo>
                    <a:pt x="4057" y="4096"/>
                  </a:lnTo>
                  <a:lnTo>
                    <a:pt x="4057" y="4116"/>
                  </a:lnTo>
                  <a:lnTo>
                    <a:pt x="4046" y="4144"/>
                  </a:lnTo>
                  <a:lnTo>
                    <a:pt x="4010" y="4165"/>
                  </a:lnTo>
                  <a:lnTo>
                    <a:pt x="3916" y="4185"/>
                  </a:lnTo>
                  <a:lnTo>
                    <a:pt x="3833" y="4192"/>
                  </a:lnTo>
                  <a:lnTo>
                    <a:pt x="3762" y="4192"/>
                  </a:lnTo>
                  <a:lnTo>
                    <a:pt x="3679" y="4185"/>
                  </a:lnTo>
                  <a:lnTo>
                    <a:pt x="3383" y="4116"/>
                  </a:lnTo>
                  <a:lnTo>
                    <a:pt x="3289" y="4116"/>
                  </a:lnTo>
                  <a:lnTo>
                    <a:pt x="3170" y="4172"/>
                  </a:lnTo>
                  <a:lnTo>
                    <a:pt x="3147" y="4330"/>
                  </a:lnTo>
                  <a:lnTo>
                    <a:pt x="3064" y="4400"/>
                  </a:lnTo>
                  <a:lnTo>
                    <a:pt x="2816" y="4503"/>
                  </a:lnTo>
                  <a:lnTo>
                    <a:pt x="2674" y="4538"/>
                  </a:lnTo>
                  <a:lnTo>
                    <a:pt x="2555" y="4524"/>
                  </a:lnTo>
                  <a:lnTo>
                    <a:pt x="2544" y="4524"/>
                  </a:lnTo>
                  <a:lnTo>
                    <a:pt x="2390" y="4551"/>
                  </a:lnTo>
                  <a:lnTo>
                    <a:pt x="2331" y="4655"/>
                  </a:lnTo>
                  <a:lnTo>
                    <a:pt x="2307" y="4890"/>
                  </a:lnTo>
                  <a:lnTo>
                    <a:pt x="2272" y="4966"/>
                  </a:lnTo>
                  <a:lnTo>
                    <a:pt x="2260" y="5035"/>
                  </a:lnTo>
                  <a:lnTo>
                    <a:pt x="2212" y="5090"/>
                  </a:lnTo>
                  <a:lnTo>
                    <a:pt x="2118" y="5138"/>
                  </a:lnTo>
                  <a:lnTo>
                    <a:pt x="1976" y="5166"/>
                  </a:lnTo>
                  <a:lnTo>
                    <a:pt x="1574" y="5214"/>
                  </a:lnTo>
                  <a:lnTo>
                    <a:pt x="1503" y="5228"/>
                  </a:lnTo>
                  <a:lnTo>
                    <a:pt x="1444" y="5242"/>
                  </a:lnTo>
                  <a:lnTo>
                    <a:pt x="1385" y="5256"/>
                  </a:lnTo>
                  <a:lnTo>
                    <a:pt x="1302" y="5249"/>
                  </a:lnTo>
                  <a:lnTo>
                    <a:pt x="1113" y="5208"/>
                  </a:lnTo>
                  <a:lnTo>
                    <a:pt x="1042" y="5201"/>
                  </a:lnTo>
                  <a:lnTo>
                    <a:pt x="994" y="5208"/>
                  </a:lnTo>
                  <a:lnTo>
                    <a:pt x="994" y="5208"/>
                  </a:lnTo>
                  <a:lnTo>
                    <a:pt x="982" y="5194"/>
                  </a:lnTo>
                  <a:lnTo>
                    <a:pt x="971" y="5159"/>
                  </a:lnTo>
                  <a:lnTo>
                    <a:pt x="959" y="5152"/>
                  </a:lnTo>
                  <a:lnTo>
                    <a:pt x="935" y="5145"/>
                  </a:lnTo>
                  <a:lnTo>
                    <a:pt x="923" y="5132"/>
                  </a:lnTo>
                  <a:lnTo>
                    <a:pt x="923" y="5118"/>
                  </a:lnTo>
                  <a:lnTo>
                    <a:pt x="935" y="5069"/>
                  </a:lnTo>
                  <a:lnTo>
                    <a:pt x="971" y="5028"/>
                  </a:lnTo>
                  <a:lnTo>
                    <a:pt x="971" y="4959"/>
                  </a:lnTo>
                  <a:lnTo>
                    <a:pt x="982" y="4924"/>
                  </a:lnTo>
                  <a:lnTo>
                    <a:pt x="1065" y="4821"/>
                  </a:lnTo>
                  <a:lnTo>
                    <a:pt x="1077" y="4793"/>
                  </a:lnTo>
                  <a:lnTo>
                    <a:pt x="1065" y="4772"/>
                  </a:lnTo>
                  <a:lnTo>
                    <a:pt x="1053" y="4759"/>
                  </a:lnTo>
                  <a:lnTo>
                    <a:pt x="1042" y="4752"/>
                  </a:lnTo>
                  <a:lnTo>
                    <a:pt x="1030" y="4745"/>
                  </a:lnTo>
                  <a:lnTo>
                    <a:pt x="1018" y="4731"/>
                  </a:lnTo>
                  <a:lnTo>
                    <a:pt x="1018" y="4696"/>
                  </a:lnTo>
                  <a:lnTo>
                    <a:pt x="1030" y="4676"/>
                  </a:lnTo>
                  <a:lnTo>
                    <a:pt x="1053" y="4662"/>
                  </a:lnTo>
                  <a:lnTo>
                    <a:pt x="1113" y="4641"/>
                  </a:lnTo>
                  <a:lnTo>
                    <a:pt x="1184" y="4621"/>
                  </a:lnTo>
                  <a:lnTo>
                    <a:pt x="1361" y="4531"/>
                  </a:lnTo>
                  <a:lnTo>
                    <a:pt x="1503" y="4448"/>
                  </a:lnTo>
                  <a:lnTo>
                    <a:pt x="1432" y="4393"/>
                  </a:lnTo>
                  <a:lnTo>
                    <a:pt x="1195" y="4220"/>
                  </a:lnTo>
                  <a:lnTo>
                    <a:pt x="1124" y="4165"/>
                  </a:lnTo>
                  <a:lnTo>
                    <a:pt x="1053" y="4137"/>
                  </a:lnTo>
                  <a:lnTo>
                    <a:pt x="935" y="4027"/>
                  </a:lnTo>
                  <a:lnTo>
                    <a:pt x="758" y="3799"/>
                  </a:lnTo>
                  <a:lnTo>
                    <a:pt x="746" y="3778"/>
                  </a:lnTo>
                  <a:lnTo>
                    <a:pt x="710" y="3716"/>
                  </a:lnTo>
                  <a:lnTo>
                    <a:pt x="710" y="3695"/>
                  </a:lnTo>
                  <a:lnTo>
                    <a:pt x="722" y="3674"/>
                  </a:lnTo>
                  <a:lnTo>
                    <a:pt x="734" y="3667"/>
                  </a:lnTo>
                  <a:lnTo>
                    <a:pt x="781" y="3661"/>
                  </a:lnTo>
                  <a:lnTo>
                    <a:pt x="864" y="3626"/>
                  </a:lnTo>
                  <a:lnTo>
                    <a:pt x="888" y="3619"/>
                  </a:lnTo>
                  <a:lnTo>
                    <a:pt x="900" y="3619"/>
                  </a:lnTo>
                  <a:lnTo>
                    <a:pt x="923" y="3619"/>
                  </a:lnTo>
                  <a:lnTo>
                    <a:pt x="923" y="3605"/>
                  </a:lnTo>
                  <a:lnTo>
                    <a:pt x="947" y="3481"/>
                  </a:lnTo>
                  <a:lnTo>
                    <a:pt x="947" y="3384"/>
                  </a:lnTo>
                  <a:lnTo>
                    <a:pt x="935" y="3357"/>
                  </a:lnTo>
                  <a:lnTo>
                    <a:pt x="876" y="3343"/>
                  </a:lnTo>
                  <a:lnTo>
                    <a:pt x="604" y="3281"/>
                  </a:lnTo>
                  <a:lnTo>
                    <a:pt x="557" y="3267"/>
                  </a:lnTo>
                  <a:lnTo>
                    <a:pt x="509" y="3239"/>
                  </a:lnTo>
                  <a:lnTo>
                    <a:pt x="498" y="3219"/>
                  </a:lnTo>
                  <a:lnTo>
                    <a:pt x="486" y="3191"/>
                  </a:lnTo>
                  <a:lnTo>
                    <a:pt x="498" y="3143"/>
                  </a:lnTo>
                  <a:lnTo>
                    <a:pt x="498" y="3115"/>
                  </a:lnTo>
                  <a:lnTo>
                    <a:pt x="486" y="3108"/>
                  </a:lnTo>
                  <a:lnTo>
                    <a:pt x="474" y="3108"/>
                  </a:lnTo>
                  <a:lnTo>
                    <a:pt x="462" y="3115"/>
                  </a:lnTo>
                  <a:lnTo>
                    <a:pt x="450" y="3129"/>
                  </a:lnTo>
                  <a:lnTo>
                    <a:pt x="379" y="3129"/>
                  </a:lnTo>
                  <a:lnTo>
                    <a:pt x="261" y="3067"/>
                  </a:lnTo>
                  <a:lnTo>
                    <a:pt x="261" y="2984"/>
                  </a:lnTo>
                  <a:lnTo>
                    <a:pt x="308" y="2880"/>
                  </a:lnTo>
                  <a:lnTo>
                    <a:pt x="320" y="2687"/>
                  </a:lnTo>
                  <a:lnTo>
                    <a:pt x="308" y="2645"/>
                  </a:lnTo>
                  <a:lnTo>
                    <a:pt x="119" y="2576"/>
                  </a:lnTo>
                  <a:lnTo>
                    <a:pt x="84" y="2556"/>
                  </a:lnTo>
                  <a:lnTo>
                    <a:pt x="36" y="2521"/>
                  </a:lnTo>
                  <a:lnTo>
                    <a:pt x="24" y="2500"/>
                  </a:lnTo>
                  <a:lnTo>
                    <a:pt x="1" y="2452"/>
                  </a:lnTo>
                  <a:lnTo>
                    <a:pt x="1" y="2431"/>
                  </a:lnTo>
                  <a:lnTo>
                    <a:pt x="1" y="2417"/>
                  </a:lnTo>
                  <a:close/>
                  <a:moveTo>
                    <a:pt x="5157" y="124"/>
                  </a:moveTo>
                  <a:lnTo>
                    <a:pt x="5181" y="152"/>
                  </a:lnTo>
                  <a:lnTo>
                    <a:pt x="5205" y="159"/>
                  </a:lnTo>
                  <a:lnTo>
                    <a:pt x="5228" y="173"/>
                  </a:lnTo>
                  <a:lnTo>
                    <a:pt x="5240" y="207"/>
                  </a:lnTo>
                  <a:lnTo>
                    <a:pt x="5205" y="256"/>
                  </a:lnTo>
                  <a:lnTo>
                    <a:pt x="5122" y="318"/>
                  </a:lnTo>
                  <a:lnTo>
                    <a:pt x="5015" y="380"/>
                  </a:lnTo>
                  <a:lnTo>
                    <a:pt x="4933" y="408"/>
                  </a:lnTo>
                  <a:lnTo>
                    <a:pt x="4826" y="394"/>
                  </a:lnTo>
                  <a:lnTo>
                    <a:pt x="4791" y="332"/>
                  </a:lnTo>
                  <a:lnTo>
                    <a:pt x="4791" y="263"/>
                  </a:lnTo>
                  <a:lnTo>
                    <a:pt x="4826" y="214"/>
                  </a:lnTo>
                  <a:lnTo>
                    <a:pt x="4909" y="145"/>
                  </a:lnTo>
                  <a:lnTo>
                    <a:pt x="4921" y="138"/>
                  </a:lnTo>
                  <a:lnTo>
                    <a:pt x="4909" y="124"/>
                  </a:lnTo>
                  <a:lnTo>
                    <a:pt x="4921" y="97"/>
                  </a:lnTo>
                  <a:lnTo>
                    <a:pt x="4956" y="76"/>
                  </a:lnTo>
                  <a:lnTo>
                    <a:pt x="4968" y="35"/>
                  </a:lnTo>
                  <a:lnTo>
                    <a:pt x="5051" y="7"/>
                  </a:lnTo>
                  <a:lnTo>
                    <a:pt x="5134" y="21"/>
                  </a:lnTo>
                  <a:lnTo>
                    <a:pt x="5205" y="0"/>
                  </a:lnTo>
                  <a:lnTo>
                    <a:pt x="5240" y="14"/>
                  </a:lnTo>
                  <a:lnTo>
                    <a:pt x="5240" y="42"/>
                  </a:lnTo>
                  <a:lnTo>
                    <a:pt x="5193" y="104"/>
                  </a:lnTo>
                  <a:lnTo>
                    <a:pt x="5157" y="124"/>
                  </a:lnTo>
                  <a:close/>
                </a:path>
              </a:pathLst>
            </a:custGeom>
            <a:solidFill>
              <a:schemeClr val="accent3">
                <a:lumMod val="60000"/>
                <a:lumOff val="40000"/>
              </a:schemeClr>
            </a:solidFill>
            <a:ln w="9525" cap="rnd"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League Spartan"/>
                <a:ea typeface="+mn-ea"/>
                <a:cs typeface="+mn-cs"/>
              </a:endParaRPr>
            </a:p>
          </p:txBody>
        </p:sp>
        <p:sp>
          <p:nvSpPr>
            <p:cNvPr id="30" name="Google Shape;1710;p44">
              <a:extLst>
                <a:ext uri="{FF2B5EF4-FFF2-40B4-BE49-F238E27FC236}">
                  <a16:creationId xmlns:a16="http://schemas.microsoft.com/office/drawing/2014/main" id="{190C23CA-6193-4630-C06B-9570CBC06831}"/>
                </a:ext>
              </a:extLst>
            </p:cNvPr>
            <p:cNvSpPr/>
            <p:nvPr/>
          </p:nvSpPr>
          <p:spPr>
            <a:xfrm flipH="1">
              <a:off x="4118406" y="2782615"/>
              <a:ext cx="892099" cy="701823"/>
            </a:xfrm>
            <a:custGeom>
              <a:avLst/>
              <a:gdLst/>
              <a:ahLst/>
              <a:cxnLst/>
              <a:rect l="l" t="t" r="r" b="b"/>
              <a:pathLst>
                <a:path w="14654" h="7363" extrusionOk="0">
                  <a:moveTo>
                    <a:pt x="0" y="1"/>
                  </a:moveTo>
                  <a:lnTo>
                    <a:pt x="95" y="56"/>
                  </a:lnTo>
                  <a:lnTo>
                    <a:pt x="142" y="63"/>
                  </a:lnTo>
                  <a:lnTo>
                    <a:pt x="201" y="70"/>
                  </a:lnTo>
                  <a:lnTo>
                    <a:pt x="260" y="91"/>
                  </a:lnTo>
                  <a:lnTo>
                    <a:pt x="367" y="125"/>
                  </a:lnTo>
                  <a:lnTo>
                    <a:pt x="556" y="215"/>
                  </a:lnTo>
                  <a:lnTo>
                    <a:pt x="592" y="229"/>
                  </a:lnTo>
                  <a:lnTo>
                    <a:pt x="816" y="249"/>
                  </a:lnTo>
                  <a:lnTo>
                    <a:pt x="1928" y="533"/>
                  </a:lnTo>
                  <a:lnTo>
                    <a:pt x="2224" y="650"/>
                  </a:lnTo>
                  <a:lnTo>
                    <a:pt x="2389" y="698"/>
                  </a:lnTo>
                  <a:lnTo>
                    <a:pt x="2732" y="760"/>
                  </a:lnTo>
                  <a:lnTo>
                    <a:pt x="2779" y="760"/>
                  </a:lnTo>
                  <a:lnTo>
                    <a:pt x="2815" y="760"/>
                  </a:lnTo>
                  <a:lnTo>
                    <a:pt x="2862" y="760"/>
                  </a:lnTo>
                  <a:lnTo>
                    <a:pt x="2898" y="781"/>
                  </a:lnTo>
                  <a:lnTo>
                    <a:pt x="3193" y="968"/>
                  </a:lnTo>
                  <a:lnTo>
                    <a:pt x="3489" y="1113"/>
                  </a:lnTo>
                  <a:lnTo>
                    <a:pt x="3631" y="1161"/>
                  </a:lnTo>
                  <a:lnTo>
                    <a:pt x="3773" y="1189"/>
                  </a:lnTo>
                  <a:lnTo>
                    <a:pt x="3856" y="1175"/>
                  </a:lnTo>
                  <a:lnTo>
                    <a:pt x="3891" y="1140"/>
                  </a:lnTo>
                  <a:lnTo>
                    <a:pt x="3927" y="1113"/>
                  </a:lnTo>
                  <a:lnTo>
                    <a:pt x="4069" y="1057"/>
                  </a:lnTo>
                  <a:lnTo>
                    <a:pt x="4116" y="1044"/>
                  </a:lnTo>
                  <a:lnTo>
                    <a:pt x="4163" y="1044"/>
                  </a:lnTo>
                  <a:lnTo>
                    <a:pt x="4766" y="1127"/>
                  </a:lnTo>
                  <a:lnTo>
                    <a:pt x="4826" y="1140"/>
                  </a:lnTo>
                  <a:lnTo>
                    <a:pt x="4991" y="1285"/>
                  </a:lnTo>
                  <a:lnTo>
                    <a:pt x="5074" y="1299"/>
                  </a:lnTo>
                  <a:lnTo>
                    <a:pt x="5169" y="1292"/>
                  </a:lnTo>
                  <a:lnTo>
                    <a:pt x="5239" y="1265"/>
                  </a:lnTo>
                  <a:lnTo>
                    <a:pt x="5417" y="1320"/>
                  </a:lnTo>
                  <a:lnTo>
                    <a:pt x="5511" y="1334"/>
                  </a:lnTo>
                  <a:lnTo>
                    <a:pt x="5559" y="1299"/>
                  </a:lnTo>
                  <a:lnTo>
                    <a:pt x="5571" y="1285"/>
                  </a:lnTo>
                  <a:lnTo>
                    <a:pt x="5630" y="1272"/>
                  </a:lnTo>
                  <a:lnTo>
                    <a:pt x="5677" y="1265"/>
                  </a:lnTo>
                  <a:lnTo>
                    <a:pt x="5724" y="1265"/>
                  </a:lnTo>
                  <a:lnTo>
                    <a:pt x="5748" y="1278"/>
                  </a:lnTo>
                  <a:lnTo>
                    <a:pt x="5831" y="1361"/>
                  </a:lnTo>
                  <a:lnTo>
                    <a:pt x="5854" y="1368"/>
                  </a:lnTo>
                  <a:lnTo>
                    <a:pt x="5878" y="1361"/>
                  </a:lnTo>
                  <a:lnTo>
                    <a:pt x="5902" y="1348"/>
                  </a:lnTo>
                  <a:lnTo>
                    <a:pt x="5937" y="1341"/>
                  </a:lnTo>
                  <a:lnTo>
                    <a:pt x="5949" y="1341"/>
                  </a:lnTo>
                  <a:lnTo>
                    <a:pt x="5949" y="1348"/>
                  </a:lnTo>
                  <a:lnTo>
                    <a:pt x="5973" y="1354"/>
                  </a:lnTo>
                  <a:lnTo>
                    <a:pt x="5996" y="1354"/>
                  </a:lnTo>
                  <a:lnTo>
                    <a:pt x="6150" y="1341"/>
                  </a:lnTo>
                  <a:lnTo>
                    <a:pt x="6186" y="1341"/>
                  </a:lnTo>
                  <a:lnTo>
                    <a:pt x="6209" y="1348"/>
                  </a:lnTo>
                  <a:lnTo>
                    <a:pt x="6268" y="1375"/>
                  </a:lnTo>
                  <a:lnTo>
                    <a:pt x="6292" y="1382"/>
                  </a:lnTo>
                  <a:lnTo>
                    <a:pt x="6328" y="1389"/>
                  </a:lnTo>
                  <a:lnTo>
                    <a:pt x="6351" y="1382"/>
                  </a:lnTo>
                  <a:lnTo>
                    <a:pt x="6446" y="1354"/>
                  </a:lnTo>
                  <a:lnTo>
                    <a:pt x="6458" y="1292"/>
                  </a:lnTo>
                  <a:lnTo>
                    <a:pt x="6458" y="1278"/>
                  </a:lnTo>
                  <a:lnTo>
                    <a:pt x="6493" y="1265"/>
                  </a:lnTo>
                  <a:lnTo>
                    <a:pt x="6529" y="1272"/>
                  </a:lnTo>
                  <a:lnTo>
                    <a:pt x="6552" y="1272"/>
                  </a:lnTo>
                  <a:lnTo>
                    <a:pt x="6576" y="1272"/>
                  </a:lnTo>
                  <a:lnTo>
                    <a:pt x="6576" y="1258"/>
                  </a:lnTo>
                  <a:lnTo>
                    <a:pt x="6576" y="1244"/>
                  </a:lnTo>
                  <a:lnTo>
                    <a:pt x="6576" y="1223"/>
                  </a:lnTo>
                  <a:lnTo>
                    <a:pt x="6600" y="1202"/>
                  </a:lnTo>
                  <a:lnTo>
                    <a:pt x="6600" y="1189"/>
                  </a:lnTo>
                  <a:lnTo>
                    <a:pt x="6611" y="1175"/>
                  </a:lnTo>
                  <a:lnTo>
                    <a:pt x="6682" y="1127"/>
                  </a:lnTo>
                  <a:lnTo>
                    <a:pt x="6694" y="1113"/>
                  </a:lnTo>
                  <a:lnTo>
                    <a:pt x="6694" y="1099"/>
                  </a:lnTo>
                  <a:lnTo>
                    <a:pt x="6706" y="1092"/>
                  </a:lnTo>
                  <a:lnTo>
                    <a:pt x="6730" y="1092"/>
                  </a:lnTo>
                  <a:lnTo>
                    <a:pt x="6789" y="1092"/>
                  </a:lnTo>
                  <a:lnTo>
                    <a:pt x="7120" y="878"/>
                  </a:lnTo>
                  <a:lnTo>
                    <a:pt x="7380" y="602"/>
                  </a:lnTo>
                  <a:lnTo>
                    <a:pt x="7558" y="505"/>
                  </a:lnTo>
                  <a:lnTo>
                    <a:pt x="7581" y="477"/>
                  </a:lnTo>
                  <a:lnTo>
                    <a:pt x="7605" y="408"/>
                  </a:lnTo>
                  <a:lnTo>
                    <a:pt x="7640" y="450"/>
                  </a:lnTo>
                  <a:lnTo>
                    <a:pt x="7770" y="981"/>
                  </a:lnTo>
                  <a:lnTo>
                    <a:pt x="7901" y="1465"/>
                  </a:lnTo>
                  <a:lnTo>
                    <a:pt x="7912" y="1520"/>
                  </a:lnTo>
                  <a:lnTo>
                    <a:pt x="7936" y="1541"/>
                  </a:lnTo>
                  <a:lnTo>
                    <a:pt x="7960" y="1548"/>
                  </a:lnTo>
                  <a:lnTo>
                    <a:pt x="8019" y="1534"/>
                  </a:lnTo>
                  <a:lnTo>
                    <a:pt x="8113" y="1493"/>
                  </a:lnTo>
                  <a:lnTo>
                    <a:pt x="8161" y="1479"/>
                  </a:lnTo>
                  <a:lnTo>
                    <a:pt x="8184" y="1472"/>
                  </a:lnTo>
                  <a:lnTo>
                    <a:pt x="8208" y="1444"/>
                  </a:lnTo>
                  <a:lnTo>
                    <a:pt x="8244" y="1423"/>
                  </a:lnTo>
                  <a:lnTo>
                    <a:pt x="8338" y="1403"/>
                  </a:lnTo>
                  <a:lnTo>
                    <a:pt x="8799" y="1334"/>
                  </a:lnTo>
                  <a:lnTo>
                    <a:pt x="9048" y="1348"/>
                  </a:lnTo>
                  <a:lnTo>
                    <a:pt x="9142" y="1396"/>
                  </a:lnTo>
                  <a:lnTo>
                    <a:pt x="9201" y="1410"/>
                  </a:lnTo>
                  <a:lnTo>
                    <a:pt x="9261" y="1417"/>
                  </a:lnTo>
                  <a:lnTo>
                    <a:pt x="9320" y="1410"/>
                  </a:lnTo>
                  <a:lnTo>
                    <a:pt x="9367" y="1396"/>
                  </a:lnTo>
                  <a:lnTo>
                    <a:pt x="9426" y="1382"/>
                  </a:lnTo>
                  <a:lnTo>
                    <a:pt x="9462" y="1368"/>
                  </a:lnTo>
                  <a:lnTo>
                    <a:pt x="9497" y="1354"/>
                  </a:lnTo>
                  <a:lnTo>
                    <a:pt x="9521" y="1341"/>
                  </a:lnTo>
                  <a:lnTo>
                    <a:pt x="9521" y="1313"/>
                  </a:lnTo>
                  <a:lnTo>
                    <a:pt x="9604" y="1202"/>
                  </a:lnTo>
                  <a:lnTo>
                    <a:pt x="9627" y="1140"/>
                  </a:lnTo>
                  <a:lnTo>
                    <a:pt x="9627" y="1113"/>
                  </a:lnTo>
                  <a:lnTo>
                    <a:pt x="9639" y="1092"/>
                  </a:lnTo>
                  <a:lnTo>
                    <a:pt x="9698" y="1051"/>
                  </a:lnTo>
                  <a:lnTo>
                    <a:pt x="9746" y="1016"/>
                  </a:lnTo>
                  <a:lnTo>
                    <a:pt x="9781" y="975"/>
                  </a:lnTo>
                  <a:lnTo>
                    <a:pt x="9816" y="961"/>
                  </a:lnTo>
                  <a:lnTo>
                    <a:pt x="9852" y="961"/>
                  </a:lnTo>
                  <a:lnTo>
                    <a:pt x="9911" y="961"/>
                  </a:lnTo>
                  <a:lnTo>
                    <a:pt x="9947" y="940"/>
                  </a:lnTo>
                  <a:lnTo>
                    <a:pt x="9958" y="926"/>
                  </a:lnTo>
                  <a:lnTo>
                    <a:pt x="9994" y="912"/>
                  </a:lnTo>
                  <a:lnTo>
                    <a:pt x="10029" y="899"/>
                  </a:lnTo>
                  <a:lnTo>
                    <a:pt x="10065" y="892"/>
                  </a:lnTo>
                  <a:lnTo>
                    <a:pt x="10112" y="899"/>
                  </a:lnTo>
                  <a:lnTo>
                    <a:pt x="10159" y="919"/>
                  </a:lnTo>
                  <a:lnTo>
                    <a:pt x="10207" y="968"/>
                  </a:lnTo>
                  <a:lnTo>
                    <a:pt x="10230" y="995"/>
                  </a:lnTo>
                  <a:lnTo>
                    <a:pt x="10313" y="1023"/>
                  </a:lnTo>
                  <a:lnTo>
                    <a:pt x="10408" y="1051"/>
                  </a:lnTo>
                  <a:lnTo>
                    <a:pt x="10443" y="1064"/>
                  </a:lnTo>
                  <a:lnTo>
                    <a:pt x="10479" y="1092"/>
                  </a:lnTo>
                  <a:lnTo>
                    <a:pt x="10502" y="1113"/>
                  </a:lnTo>
                  <a:lnTo>
                    <a:pt x="10514" y="1161"/>
                  </a:lnTo>
                  <a:lnTo>
                    <a:pt x="10455" y="1189"/>
                  </a:lnTo>
                  <a:lnTo>
                    <a:pt x="10420" y="1313"/>
                  </a:lnTo>
                  <a:lnTo>
                    <a:pt x="10420" y="1354"/>
                  </a:lnTo>
                  <a:lnTo>
                    <a:pt x="10420" y="1375"/>
                  </a:lnTo>
                  <a:lnTo>
                    <a:pt x="10420" y="1396"/>
                  </a:lnTo>
                  <a:lnTo>
                    <a:pt x="10349" y="1437"/>
                  </a:lnTo>
                  <a:lnTo>
                    <a:pt x="10325" y="1472"/>
                  </a:lnTo>
                  <a:lnTo>
                    <a:pt x="10325" y="1506"/>
                  </a:lnTo>
                  <a:lnTo>
                    <a:pt x="10313" y="1527"/>
                  </a:lnTo>
                  <a:lnTo>
                    <a:pt x="10278" y="1603"/>
                  </a:lnTo>
                  <a:lnTo>
                    <a:pt x="10384" y="1603"/>
                  </a:lnTo>
                  <a:lnTo>
                    <a:pt x="10431" y="1596"/>
                  </a:lnTo>
                  <a:lnTo>
                    <a:pt x="10514" y="1596"/>
                  </a:lnTo>
                  <a:lnTo>
                    <a:pt x="10550" y="1617"/>
                  </a:lnTo>
                  <a:lnTo>
                    <a:pt x="10585" y="1638"/>
                  </a:lnTo>
                  <a:lnTo>
                    <a:pt x="10845" y="1700"/>
                  </a:lnTo>
                  <a:lnTo>
                    <a:pt x="10916" y="1714"/>
                  </a:lnTo>
                  <a:lnTo>
                    <a:pt x="10999" y="1734"/>
                  </a:lnTo>
                  <a:lnTo>
                    <a:pt x="11035" y="1783"/>
                  </a:lnTo>
                  <a:lnTo>
                    <a:pt x="11070" y="1803"/>
                  </a:lnTo>
                  <a:lnTo>
                    <a:pt x="11141" y="1817"/>
                  </a:lnTo>
                  <a:lnTo>
                    <a:pt x="11188" y="1817"/>
                  </a:lnTo>
                  <a:lnTo>
                    <a:pt x="11248" y="1824"/>
                  </a:lnTo>
                  <a:lnTo>
                    <a:pt x="11319" y="1845"/>
                  </a:lnTo>
                  <a:lnTo>
                    <a:pt x="11378" y="1886"/>
                  </a:lnTo>
                  <a:lnTo>
                    <a:pt x="11508" y="1935"/>
                  </a:lnTo>
                  <a:lnTo>
                    <a:pt x="11697" y="2045"/>
                  </a:lnTo>
                  <a:lnTo>
                    <a:pt x="11815" y="2038"/>
                  </a:lnTo>
                  <a:lnTo>
                    <a:pt x="12028" y="2011"/>
                  </a:lnTo>
                  <a:lnTo>
                    <a:pt x="12075" y="2031"/>
                  </a:lnTo>
                  <a:lnTo>
                    <a:pt x="12158" y="2128"/>
                  </a:lnTo>
                  <a:lnTo>
                    <a:pt x="12206" y="2169"/>
                  </a:lnTo>
                  <a:lnTo>
                    <a:pt x="12300" y="2238"/>
                  </a:lnTo>
                  <a:lnTo>
                    <a:pt x="12371" y="2280"/>
                  </a:lnTo>
                  <a:lnTo>
                    <a:pt x="12407" y="2308"/>
                  </a:lnTo>
                  <a:lnTo>
                    <a:pt x="12407" y="2328"/>
                  </a:lnTo>
                  <a:lnTo>
                    <a:pt x="12407" y="2356"/>
                  </a:lnTo>
                  <a:lnTo>
                    <a:pt x="12442" y="2404"/>
                  </a:lnTo>
                  <a:lnTo>
                    <a:pt x="12513" y="2480"/>
                  </a:lnTo>
                  <a:lnTo>
                    <a:pt x="12761" y="2660"/>
                  </a:lnTo>
                  <a:lnTo>
                    <a:pt x="12809" y="2722"/>
                  </a:lnTo>
                  <a:lnTo>
                    <a:pt x="12832" y="2743"/>
                  </a:lnTo>
                  <a:lnTo>
                    <a:pt x="12844" y="2756"/>
                  </a:lnTo>
                  <a:lnTo>
                    <a:pt x="12856" y="2770"/>
                  </a:lnTo>
                  <a:lnTo>
                    <a:pt x="12891" y="2784"/>
                  </a:lnTo>
                  <a:lnTo>
                    <a:pt x="12998" y="2777"/>
                  </a:lnTo>
                  <a:lnTo>
                    <a:pt x="13116" y="2715"/>
                  </a:lnTo>
                  <a:lnTo>
                    <a:pt x="13128" y="2784"/>
                  </a:lnTo>
                  <a:lnTo>
                    <a:pt x="13211" y="2901"/>
                  </a:lnTo>
                  <a:lnTo>
                    <a:pt x="13294" y="2984"/>
                  </a:lnTo>
                  <a:lnTo>
                    <a:pt x="13577" y="3205"/>
                  </a:lnTo>
                  <a:lnTo>
                    <a:pt x="13625" y="3288"/>
                  </a:lnTo>
                  <a:lnTo>
                    <a:pt x="13648" y="3378"/>
                  </a:lnTo>
                  <a:lnTo>
                    <a:pt x="13660" y="3564"/>
                  </a:lnTo>
                  <a:lnTo>
                    <a:pt x="13684" y="3640"/>
                  </a:lnTo>
                  <a:lnTo>
                    <a:pt x="13719" y="3709"/>
                  </a:lnTo>
                  <a:lnTo>
                    <a:pt x="13826" y="3820"/>
                  </a:lnTo>
                  <a:lnTo>
                    <a:pt x="13897" y="3855"/>
                  </a:lnTo>
                  <a:lnTo>
                    <a:pt x="14086" y="3924"/>
                  </a:lnTo>
                  <a:lnTo>
                    <a:pt x="14181" y="3986"/>
                  </a:lnTo>
                  <a:lnTo>
                    <a:pt x="14287" y="4013"/>
                  </a:lnTo>
                  <a:lnTo>
                    <a:pt x="14382" y="4048"/>
                  </a:lnTo>
                  <a:lnTo>
                    <a:pt x="14417" y="4082"/>
                  </a:lnTo>
                  <a:lnTo>
                    <a:pt x="14547" y="4214"/>
                  </a:lnTo>
                  <a:lnTo>
                    <a:pt x="14654" y="4386"/>
                  </a:lnTo>
                  <a:lnTo>
                    <a:pt x="14654" y="4400"/>
                  </a:lnTo>
                  <a:lnTo>
                    <a:pt x="14275" y="4469"/>
                  </a:lnTo>
                  <a:lnTo>
                    <a:pt x="14098" y="4490"/>
                  </a:lnTo>
                  <a:lnTo>
                    <a:pt x="14015" y="4497"/>
                  </a:lnTo>
                  <a:lnTo>
                    <a:pt x="13944" y="4518"/>
                  </a:lnTo>
                  <a:lnTo>
                    <a:pt x="13897" y="4545"/>
                  </a:lnTo>
                  <a:lnTo>
                    <a:pt x="13861" y="4580"/>
                  </a:lnTo>
                  <a:lnTo>
                    <a:pt x="13755" y="4745"/>
                  </a:lnTo>
                  <a:lnTo>
                    <a:pt x="13696" y="4794"/>
                  </a:lnTo>
                  <a:lnTo>
                    <a:pt x="13625" y="4835"/>
                  </a:lnTo>
                  <a:lnTo>
                    <a:pt x="13554" y="4870"/>
                  </a:lnTo>
                  <a:lnTo>
                    <a:pt x="13506" y="4911"/>
                  </a:lnTo>
                  <a:lnTo>
                    <a:pt x="13506" y="4994"/>
                  </a:lnTo>
                  <a:lnTo>
                    <a:pt x="13719" y="5484"/>
                  </a:lnTo>
                  <a:lnTo>
                    <a:pt x="13743" y="5602"/>
                  </a:lnTo>
                  <a:lnTo>
                    <a:pt x="13743" y="5671"/>
                  </a:lnTo>
                  <a:lnTo>
                    <a:pt x="13731" y="5747"/>
                  </a:lnTo>
                  <a:lnTo>
                    <a:pt x="13696" y="5816"/>
                  </a:lnTo>
                  <a:lnTo>
                    <a:pt x="13637" y="5871"/>
                  </a:lnTo>
                  <a:lnTo>
                    <a:pt x="13400" y="6023"/>
                  </a:lnTo>
                  <a:lnTo>
                    <a:pt x="13341" y="6071"/>
                  </a:lnTo>
                  <a:lnTo>
                    <a:pt x="13305" y="6120"/>
                  </a:lnTo>
                  <a:lnTo>
                    <a:pt x="13305" y="6161"/>
                  </a:lnTo>
                  <a:lnTo>
                    <a:pt x="13329" y="6203"/>
                  </a:lnTo>
                  <a:lnTo>
                    <a:pt x="13388" y="6251"/>
                  </a:lnTo>
                  <a:lnTo>
                    <a:pt x="13471" y="6306"/>
                  </a:lnTo>
                  <a:lnTo>
                    <a:pt x="13542" y="6362"/>
                  </a:lnTo>
                  <a:lnTo>
                    <a:pt x="13577" y="6431"/>
                  </a:lnTo>
                  <a:lnTo>
                    <a:pt x="13577" y="6507"/>
                  </a:lnTo>
                  <a:lnTo>
                    <a:pt x="13542" y="6610"/>
                  </a:lnTo>
                  <a:lnTo>
                    <a:pt x="13459" y="6714"/>
                  </a:lnTo>
                  <a:lnTo>
                    <a:pt x="13329" y="6810"/>
                  </a:lnTo>
                  <a:lnTo>
                    <a:pt x="13175" y="6873"/>
                  </a:lnTo>
                  <a:lnTo>
                    <a:pt x="10916" y="7342"/>
                  </a:lnTo>
                  <a:lnTo>
                    <a:pt x="10810" y="7349"/>
                  </a:lnTo>
                  <a:lnTo>
                    <a:pt x="10668" y="7349"/>
                  </a:lnTo>
                  <a:lnTo>
                    <a:pt x="10301" y="7328"/>
                  </a:lnTo>
                  <a:lnTo>
                    <a:pt x="9982" y="7363"/>
                  </a:lnTo>
                  <a:lnTo>
                    <a:pt x="9935" y="7322"/>
                  </a:lnTo>
                  <a:lnTo>
                    <a:pt x="9923" y="6244"/>
                  </a:lnTo>
                  <a:lnTo>
                    <a:pt x="9923" y="5961"/>
                  </a:lnTo>
                  <a:lnTo>
                    <a:pt x="9911" y="5871"/>
                  </a:lnTo>
                  <a:lnTo>
                    <a:pt x="9876" y="5850"/>
                  </a:lnTo>
                  <a:lnTo>
                    <a:pt x="9852" y="5809"/>
                  </a:lnTo>
                  <a:lnTo>
                    <a:pt x="9816" y="5781"/>
                  </a:lnTo>
                  <a:lnTo>
                    <a:pt x="9793" y="5768"/>
                  </a:lnTo>
                  <a:lnTo>
                    <a:pt x="9793" y="5747"/>
                  </a:lnTo>
                  <a:lnTo>
                    <a:pt x="9805" y="5733"/>
                  </a:lnTo>
                  <a:lnTo>
                    <a:pt x="9805" y="5705"/>
                  </a:lnTo>
                  <a:lnTo>
                    <a:pt x="9769" y="5685"/>
                  </a:lnTo>
                  <a:lnTo>
                    <a:pt x="9722" y="5671"/>
                  </a:lnTo>
                  <a:lnTo>
                    <a:pt x="9686" y="5664"/>
                  </a:lnTo>
                  <a:lnTo>
                    <a:pt x="9675" y="5664"/>
                  </a:lnTo>
                  <a:lnTo>
                    <a:pt x="9663" y="5678"/>
                  </a:lnTo>
                  <a:lnTo>
                    <a:pt x="9663" y="5699"/>
                  </a:lnTo>
                  <a:lnTo>
                    <a:pt x="9639" y="5712"/>
                  </a:lnTo>
                  <a:lnTo>
                    <a:pt x="9615" y="5719"/>
                  </a:lnTo>
                  <a:lnTo>
                    <a:pt x="9568" y="5712"/>
                  </a:lnTo>
                  <a:lnTo>
                    <a:pt x="9462" y="5671"/>
                  </a:lnTo>
                  <a:lnTo>
                    <a:pt x="9438" y="5671"/>
                  </a:lnTo>
                  <a:lnTo>
                    <a:pt x="9414" y="5685"/>
                  </a:lnTo>
                  <a:lnTo>
                    <a:pt x="9379" y="5726"/>
                  </a:lnTo>
                  <a:lnTo>
                    <a:pt x="9355" y="5740"/>
                  </a:lnTo>
                  <a:lnTo>
                    <a:pt x="9225" y="5726"/>
                  </a:lnTo>
                  <a:lnTo>
                    <a:pt x="9201" y="5733"/>
                  </a:lnTo>
                  <a:lnTo>
                    <a:pt x="9166" y="5747"/>
                  </a:lnTo>
                  <a:lnTo>
                    <a:pt x="9142" y="5747"/>
                  </a:lnTo>
                  <a:lnTo>
                    <a:pt x="9131" y="5733"/>
                  </a:lnTo>
                  <a:lnTo>
                    <a:pt x="9107" y="5664"/>
                  </a:lnTo>
                  <a:lnTo>
                    <a:pt x="9060" y="5712"/>
                  </a:lnTo>
                  <a:lnTo>
                    <a:pt x="9071" y="5740"/>
                  </a:lnTo>
                  <a:lnTo>
                    <a:pt x="9071" y="5768"/>
                  </a:lnTo>
                  <a:lnTo>
                    <a:pt x="9060" y="5781"/>
                  </a:lnTo>
                  <a:lnTo>
                    <a:pt x="9036" y="5788"/>
                  </a:lnTo>
                  <a:lnTo>
                    <a:pt x="9012" y="5774"/>
                  </a:lnTo>
                  <a:lnTo>
                    <a:pt x="8977" y="5754"/>
                  </a:lnTo>
                  <a:lnTo>
                    <a:pt x="8918" y="5754"/>
                  </a:lnTo>
                  <a:lnTo>
                    <a:pt x="8882" y="5768"/>
                  </a:lnTo>
                  <a:lnTo>
                    <a:pt x="8870" y="5788"/>
                  </a:lnTo>
                  <a:lnTo>
                    <a:pt x="8847" y="5788"/>
                  </a:lnTo>
                  <a:lnTo>
                    <a:pt x="8835" y="5774"/>
                  </a:lnTo>
                  <a:lnTo>
                    <a:pt x="8811" y="5754"/>
                  </a:lnTo>
                  <a:lnTo>
                    <a:pt x="8799" y="5733"/>
                  </a:lnTo>
                  <a:lnTo>
                    <a:pt x="8752" y="5733"/>
                  </a:lnTo>
                  <a:lnTo>
                    <a:pt x="8728" y="5747"/>
                  </a:lnTo>
                  <a:lnTo>
                    <a:pt x="8740" y="5774"/>
                  </a:lnTo>
                  <a:lnTo>
                    <a:pt x="8717" y="5788"/>
                  </a:lnTo>
                  <a:lnTo>
                    <a:pt x="8693" y="5788"/>
                  </a:lnTo>
                  <a:lnTo>
                    <a:pt x="8669" y="5768"/>
                  </a:lnTo>
                  <a:lnTo>
                    <a:pt x="8646" y="5754"/>
                  </a:lnTo>
                  <a:lnTo>
                    <a:pt x="8622" y="5747"/>
                  </a:lnTo>
                  <a:lnTo>
                    <a:pt x="8527" y="5768"/>
                  </a:lnTo>
                  <a:lnTo>
                    <a:pt x="8456" y="5761"/>
                  </a:lnTo>
                  <a:lnTo>
                    <a:pt x="8362" y="5754"/>
                  </a:lnTo>
                  <a:lnTo>
                    <a:pt x="8326" y="5740"/>
                  </a:lnTo>
                  <a:lnTo>
                    <a:pt x="8326" y="5726"/>
                  </a:lnTo>
                  <a:lnTo>
                    <a:pt x="8350" y="5705"/>
                  </a:lnTo>
                  <a:lnTo>
                    <a:pt x="8350" y="5692"/>
                  </a:lnTo>
                  <a:lnTo>
                    <a:pt x="8232" y="5657"/>
                  </a:lnTo>
                  <a:lnTo>
                    <a:pt x="8161" y="5671"/>
                  </a:lnTo>
                  <a:lnTo>
                    <a:pt x="8066" y="5664"/>
                  </a:lnTo>
                  <a:lnTo>
                    <a:pt x="8042" y="5671"/>
                  </a:lnTo>
                  <a:lnTo>
                    <a:pt x="8031" y="5685"/>
                  </a:lnTo>
                  <a:lnTo>
                    <a:pt x="8019" y="5705"/>
                  </a:lnTo>
                  <a:lnTo>
                    <a:pt x="7995" y="5719"/>
                  </a:lnTo>
                  <a:lnTo>
                    <a:pt x="7960" y="5719"/>
                  </a:lnTo>
                  <a:lnTo>
                    <a:pt x="7924" y="5705"/>
                  </a:lnTo>
                  <a:lnTo>
                    <a:pt x="7901" y="5692"/>
                  </a:lnTo>
                  <a:lnTo>
                    <a:pt x="7901" y="5657"/>
                  </a:lnTo>
                  <a:lnTo>
                    <a:pt x="7877" y="5643"/>
                  </a:lnTo>
                  <a:lnTo>
                    <a:pt x="7853" y="5650"/>
                  </a:lnTo>
                  <a:lnTo>
                    <a:pt x="7830" y="5657"/>
                  </a:lnTo>
                  <a:lnTo>
                    <a:pt x="7794" y="5671"/>
                  </a:lnTo>
                  <a:lnTo>
                    <a:pt x="7770" y="5664"/>
                  </a:lnTo>
                  <a:lnTo>
                    <a:pt x="7711" y="5636"/>
                  </a:lnTo>
                  <a:lnTo>
                    <a:pt x="7640" y="5602"/>
                  </a:lnTo>
                  <a:lnTo>
                    <a:pt x="7581" y="5588"/>
                  </a:lnTo>
                  <a:lnTo>
                    <a:pt x="7546" y="5588"/>
                  </a:lnTo>
                  <a:lnTo>
                    <a:pt x="7522" y="5602"/>
                  </a:lnTo>
                  <a:lnTo>
                    <a:pt x="7487" y="5609"/>
                  </a:lnTo>
                  <a:lnTo>
                    <a:pt x="7427" y="5588"/>
                  </a:lnTo>
                  <a:lnTo>
                    <a:pt x="7356" y="5553"/>
                  </a:lnTo>
                  <a:lnTo>
                    <a:pt x="7286" y="5533"/>
                  </a:lnTo>
                  <a:lnTo>
                    <a:pt x="7262" y="5505"/>
                  </a:lnTo>
                  <a:lnTo>
                    <a:pt x="7226" y="5491"/>
                  </a:lnTo>
                  <a:lnTo>
                    <a:pt x="7144" y="5478"/>
                  </a:lnTo>
                  <a:lnTo>
                    <a:pt x="7132" y="5457"/>
                  </a:lnTo>
                  <a:lnTo>
                    <a:pt x="7144" y="5436"/>
                  </a:lnTo>
                  <a:lnTo>
                    <a:pt x="7167" y="5422"/>
                  </a:lnTo>
                  <a:lnTo>
                    <a:pt x="7191" y="5415"/>
                  </a:lnTo>
                  <a:lnTo>
                    <a:pt x="7167" y="5374"/>
                  </a:lnTo>
                  <a:lnTo>
                    <a:pt x="7096" y="5353"/>
                  </a:lnTo>
                  <a:lnTo>
                    <a:pt x="7084" y="5332"/>
                  </a:lnTo>
                  <a:lnTo>
                    <a:pt x="7049" y="5298"/>
                  </a:lnTo>
                  <a:lnTo>
                    <a:pt x="6718" y="5194"/>
                  </a:lnTo>
                  <a:lnTo>
                    <a:pt x="6647" y="5181"/>
                  </a:lnTo>
                  <a:lnTo>
                    <a:pt x="6600" y="5181"/>
                  </a:lnTo>
                  <a:lnTo>
                    <a:pt x="6564" y="5215"/>
                  </a:lnTo>
                  <a:lnTo>
                    <a:pt x="6529" y="5229"/>
                  </a:lnTo>
                  <a:lnTo>
                    <a:pt x="6493" y="5263"/>
                  </a:lnTo>
                  <a:lnTo>
                    <a:pt x="6399" y="5277"/>
                  </a:lnTo>
                  <a:lnTo>
                    <a:pt x="6351" y="5243"/>
                  </a:lnTo>
                  <a:lnTo>
                    <a:pt x="6316" y="5194"/>
                  </a:lnTo>
                  <a:lnTo>
                    <a:pt x="6268" y="5167"/>
                  </a:lnTo>
                  <a:lnTo>
                    <a:pt x="6150" y="5153"/>
                  </a:lnTo>
                  <a:lnTo>
                    <a:pt x="6103" y="5167"/>
                  </a:lnTo>
                  <a:lnTo>
                    <a:pt x="6079" y="5243"/>
                  </a:lnTo>
                  <a:lnTo>
                    <a:pt x="6067" y="5257"/>
                  </a:lnTo>
                  <a:lnTo>
                    <a:pt x="6032" y="5270"/>
                  </a:lnTo>
                  <a:lnTo>
                    <a:pt x="5996" y="5263"/>
                  </a:lnTo>
                  <a:lnTo>
                    <a:pt x="5973" y="5167"/>
                  </a:lnTo>
                  <a:lnTo>
                    <a:pt x="5914" y="5139"/>
                  </a:lnTo>
                  <a:lnTo>
                    <a:pt x="5878" y="5153"/>
                  </a:lnTo>
                  <a:lnTo>
                    <a:pt x="5819" y="5215"/>
                  </a:lnTo>
                  <a:lnTo>
                    <a:pt x="5843" y="5215"/>
                  </a:lnTo>
                  <a:lnTo>
                    <a:pt x="5831" y="5222"/>
                  </a:lnTo>
                  <a:lnTo>
                    <a:pt x="5784" y="5229"/>
                  </a:lnTo>
                  <a:lnTo>
                    <a:pt x="5784" y="5167"/>
                  </a:lnTo>
                  <a:lnTo>
                    <a:pt x="5772" y="5118"/>
                  </a:lnTo>
                  <a:lnTo>
                    <a:pt x="5724" y="5091"/>
                  </a:lnTo>
                  <a:lnTo>
                    <a:pt x="5630" y="5091"/>
                  </a:lnTo>
                  <a:lnTo>
                    <a:pt x="5630" y="5077"/>
                  </a:lnTo>
                  <a:lnTo>
                    <a:pt x="5653" y="5070"/>
                  </a:lnTo>
                  <a:lnTo>
                    <a:pt x="5677" y="5063"/>
                  </a:lnTo>
                  <a:lnTo>
                    <a:pt x="5701" y="5049"/>
                  </a:lnTo>
                  <a:lnTo>
                    <a:pt x="5713" y="5036"/>
                  </a:lnTo>
                  <a:lnTo>
                    <a:pt x="5701" y="5015"/>
                  </a:lnTo>
                  <a:lnTo>
                    <a:pt x="5677" y="5015"/>
                  </a:lnTo>
                  <a:lnTo>
                    <a:pt x="5642" y="5029"/>
                  </a:lnTo>
                  <a:lnTo>
                    <a:pt x="5606" y="5029"/>
                  </a:lnTo>
                  <a:lnTo>
                    <a:pt x="5571" y="5036"/>
                  </a:lnTo>
                  <a:lnTo>
                    <a:pt x="5547" y="5036"/>
                  </a:lnTo>
                  <a:lnTo>
                    <a:pt x="5523" y="5036"/>
                  </a:lnTo>
                  <a:lnTo>
                    <a:pt x="5429" y="4994"/>
                  </a:lnTo>
                  <a:lnTo>
                    <a:pt x="5393" y="4987"/>
                  </a:lnTo>
                  <a:lnTo>
                    <a:pt x="5263" y="4980"/>
                  </a:lnTo>
                  <a:lnTo>
                    <a:pt x="5192" y="4973"/>
                  </a:lnTo>
                  <a:lnTo>
                    <a:pt x="5133" y="4953"/>
                  </a:lnTo>
                  <a:lnTo>
                    <a:pt x="4991" y="4877"/>
                  </a:lnTo>
                  <a:lnTo>
                    <a:pt x="4920" y="4870"/>
                  </a:lnTo>
                  <a:lnTo>
                    <a:pt x="4766" y="4925"/>
                  </a:lnTo>
                  <a:lnTo>
                    <a:pt x="4743" y="4877"/>
                  </a:lnTo>
                  <a:lnTo>
                    <a:pt x="4707" y="4849"/>
                  </a:lnTo>
                  <a:lnTo>
                    <a:pt x="4672" y="4842"/>
                  </a:lnTo>
                  <a:lnTo>
                    <a:pt x="4613" y="4877"/>
                  </a:lnTo>
                  <a:lnTo>
                    <a:pt x="4565" y="4953"/>
                  </a:lnTo>
                  <a:lnTo>
                    <a:pt x="4554" y="4966"/>
                  </a:lnTo>
                  <a:lnTo>
                    <a:pt x="4530" y="4925"/>
                  </a:lnTo>
                  <a:lnTo>
                    <a:pt x="4530" y="4877"/>
                  </a:lnTo>
                  <a:lnTo>
                    <a:pt x="4542" y="4856"/>
                  </a:lnTo>
                  <a:lnTo>
                    <a:pt x="4530" y="4835"/>
                  </a:lnTo>
                  <a:lnTo>
                    <a:pt x="4483" y="4815"/>
                  </a:lnTo>
                  <a:lnTo>
                    <a:pt x="4423" y="4801"/>
                  </a:lnTo>
                  <a:lnTo>
                    <a:pt x="4376" y="4794"/>
                  </a:lnTo>
                  <a:lnTo>
                    <a:pt x="4329" y="4794"/>
                  </a:lnTo>
                  <a:lnTo>
                    <a:pt x="4329" y="4801"/>
                  </a:lnTo>
                  <a:lnTo>
                    <a:pt x="4317" y="4745"/>
                  </a:lnTo>
                  <a:lnTo>
                    <a:pt x="4341" y="4704"/>
                  </a:lnTo>
                  <a:lnTo>
                    <a:pt x="4341" y="4663"/>
                  </a:lnTo>
                  <a:lnTo>
                    <a:pt x="4317" y="4628"/>
                  </a:lnTo>
                  <a:lnTo>
                    <a:pt x="4270" y="4614"/>
                  </a:lnTo>
                  <a:lnTo>
                    <a:pt x="4128" y="4600"/>
                  </a:lnTo>
                  <a:lnTo>
                    <a:pt x="4045" y="4587"/>
                  </a:lnTo>
                  <a:lnTo>
                    <a:pt x="3998" y="4600"/>
                  </a:lnTo>
                  <a:lnTo>
                    <a:pt x="3939" y="4649"/>
                  </a:lnTo>
                  <a:lnTo>
                    <a:pt x="3891" y="4676"/>
                  </a:lnTo>
                  <a:lnTo>
                    <a:pt x="3797" y="4690"/>
                  </a:lnTo>
                  <a:lnTo>
                    <a:pt x="3655" y="4697"/>
                  </a:lnTo>
                  <a:lnTo>
                    <a:pt x="3607" y="4718"/>
                  </a:lnTo>
                  <a:lnTo>
                    <a:pt x="3596" y="4711"/>
                  </a:lnTo>
                  <a:lnTo>
                    <a:pt x="3560" y="4739"/>
                  </a:lnTo>
                  <a:lnTo>
                    <a:pt x="3513" y="4739"/>
                  </a:lnTo>
                  <a:lnTo>
                    <a:pt x="3454" y="4732"/>
                  </a:lnTo>
                  <a:lnTo>
                    <a:pt x="3406" y="4725"/>
                  </a:lnTo>
                  <a:lnTo>
                    <a:pt x="3383" y="4725"/>
                  </a:lnTo>
                  <a:lnTo>
                    <a:pt x="3371" y="4711"/>
                  </a:lnTo>
                  <a:lnTo>
                    <a:pt x="3359" y="4711"/>
                  </a:lnTo>
                  <a:lnTo>
                    <a:pt x="3288" y="4704"/>
                  </a:lnTo>
                  <a:lnTo>
                    <a:pt x="2969" y="4669"/>
                  </a:lnTo>
                  <a:lnTo>
                    <a:pt x="2886" y="4642"/>
                  </a:lnTo>
                  <a:lnTo>
                    <a:pt x="2839" y="4621"/>
                  </a:lnTo>
                  <a:lnTo>
                    <a:pt x="2791" y="4600"/>
                  </a:lnTo>
                  <a:lnTo>
                    <a:pt x="2756" y="4600"/>
                  </a:lnTo>
                  <a:lnTo>
                    <a:pt x="2732" y="4621"/>
                  </a:lnTo>
                  <a:lnTo>
                    <a:pt x="2709" y="4690"/>
                  </a:lnTo>
                  <a:lnTo>
                    <a:pt x="2661" y="4697"/>
                  </a:lnTo>
                  <a:lnTo>
                    <a:pt x="2638" y="4676"/>
                  </a:lnTo>
                  <a:lnTo>
                    <a:pt x="2614" y="4635"/>
                  </a:lnTo>
                  <a:lnTo>
                    <a:pt x="2626" y="4566"/>
                  </a:lnTo>
                  <a:lnTo>
                    <a:pt x="2602" y="4552"/>
                  </a:lnTo>
                  <a:lnTo>
                    <a:pt x="2578" y="4559"/>
                  </a:lnTo>
                  <a:lnTo>
                    <a:pt x="2425" y="4635"/>
                  </a:lnTo>
                  <a:lnTo>
                    <a:pt x="2377" y="4649"/>
                  </a:lnTo>
                  <a:lnTo>
                    <a:pt x="2330" y="4635"/>
                  </a:lnTo>
                  <a:lnTo>
                    <a:pt x="2295" y="4614"/>
                  </a:lnTo>
                  <a:lnTo>
                    <a:pt x="2271" y="4600"/>
                  </a:lnTo>
                  <a:lnTo>
                    <a:pt x="2247" y="4594"/>
                  </a:lnTo>
                  <a:lnTo>
                    <a:pt x="2235" y="4607"/>
                  </a:lnTo>
                  <a:lnTo>
                    <a:pt x="2247" y="4669"/>
                  </a:lnTo>
                  <a:lnTo>
                    <a:pt x="2224" y="4697"/>
                  </a:lnTo>
                  <a:lnTo>
                    <a:pt x="2141" y="4704"/>
                  </a:lnTo>
                  <a:lnTo>
                    <a:pt x="1975" y="4656"/>
                  </a:lnTo>
                  <a:lnTo>
                    <a:pt x="1940" y="4635"/>
                  </a:lnTo>
                  <a:lnTo>
                    <a:pt x="1904" y="4614"/>
                  </a:lnTo>
                  <a:lnTo>
                    <a:pt x="1869" y="4607"/>
                  </a:lnTo>
                  <a:lnTo>
                    <a:pt x="1810" y="4607"/>
                  </a:lnTo>
                  <a:lnTo>
                    <a:pt x="1715" y="4594"/>
                  </a:lnTo>
                  <a:lnTo>
                    <a:pt x="1644" y="4607"/>
                  </a:lnTo>
                  <a:lnTo>
                    <a:pt x="1549" y="4621"/>
                  </a:lnTo>
                  <a:lnTo>
                    <a:pt x="1502" y="4614"/>
                  </a:lnTo>
                  <a:lnTo>
                    <a:pt x="1455" y="4566"/>
                  </a:lnTo>
                  <a:lnTo>
                    <a:pt x="1431" y="4566"/>
                  </a:lnTo>
                  <a:lnTo>
                    <a:pt x="1301" y="4614"/>
                  </a:lnTo>
                  <a:lnTo>
                    <a:pt x="1230" y="4635"/>
                  </a:lnTo>
                  <a:lnTo>
                    <a:pt x="1183" y="4628"/>
                  </a:lnTo>
                  <a:lnTo>
                    <a:pt x="1159" y="4607"/>
                  </a:lnTo>
                  <a:lnTo>
                    <a:pt x="1147" y="4587"/>
                  </a:lnTo>
                  <a:lnTo>
                    <a:pt x="1124" y="4566"/>
                  </a:lnTo>
                  <a:lnTo>
                    <a:pt x="1088" y="4573"/>
                  </a:lnTo>
                  <a:lnTo>
                    <a:pt x="1065" y="4587"/>
                  </a:lnTo>
                  <a:lnTo>
                    <a:pt x="1029" y="4607"/>
                  </a:lnTo>
                  <a:lnTo>
                    <a:pt x="994" y="4600"/>
                  </a:lnTo>
                  <a:lnTo>
                    <a:pt x="970" y="4580"/>
                  </a:lnTo>
                  <a:lnTo>
                    <a:pt x="946" y="4524"/>
                  </a:lnTo>
                  <a:lnTo>
                    <a:pt x="923" y="4504"/>
                  </a:lnTo>
                  <a:lnTo>
                    <a:pt x="887" y="4504"/>
                  </a:lnTo>
                  <a:lnTo>
                    <a:pt x="852" y="4518"/>
                  </a:lnTo>
                  <a:lnTo>
                    <a:pt x="840" y="4552"/>
                  </a:lnTo>
                  <a:lnTo>
                    <a:pt x="804" y="4580"/>
                  </a:lnTo>
                  <a:lnTo>
                    <a:pt x="781" y="4594"/>
                  </a:lnTo>
                  <a:lnTo>
                    <a:pt x="710" y="4594"/>
                  </a:lnTo>
                  <a:lnTo>
                    <a:pt x="674" y="4600"/>
                  </a:lnTo>
                  <a:lnTo>
                    <a:pt x="627" y="4614"/>
                  </a:lnTo>
                  <a:lnTo>
                    <a:pt x="592" y="4614"/>
                  </a:lnTo>
                  <a:lnTo>
                    <a:pt x="544" y="4607"/>
                  </a:lnTo>
                  <a:lnTo>
                    <a:pt x="414" y="4552"/>
                  </a:lnTo>
                  <a:lnTo>
                    <a:pt x="379" y="4552"/>
                  </a:lnTo>
                  <a:lnTo>
                    <a:pt x="331" y="4566"/>
                  </a:lnTo>
                  <a:lnTo>
                    <a:pt x="296" y="4587"/>
                  </a:lnTo>
                  <a:lnTo>
                    <a:pt x="249" y="4594"/>
                  </a:lnTo>
                  <a:lnTo>
                    <a:pt x="213" y="4580"/>
                  </a:lnTo>
                  <a:lnTo>
                    <a:pt x="189" y="4566"/>
                  </a:lnTo>
                  <a:lnTo>
                    <a:pt x="166" y="4573"/>
                  </a:lnTo>
                  <a:lnTo>
                    <a:pt x="83" y="4594"/>
                  </a:lnTo>
                  <a:lnTo>
                    <a:pt x="12" y="4587"/>
                  </a:lnTo>
                  <a:lnTo>
                    <a:pt x="12" y="3482"/>
                  </a:lnTo>
                  <a:lnTo>
                    <a:pt x="0" y="1"/>
                  </a:lnTo>
                  <a:close/>
                </a:path>
              </a:pathLst>
            </a:custGeom>
            <a:solidFill>
              <a:schemeClr val="accent3">
                <a:lumMod val="60000"/>
                <a:lumOff val="40000"/>
              </a:schemeClr>
            </a:solidFill>
            <a:ln w="9525" cap="rnd"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League Spartan"/>
                <a:ea typeface="+mn-ea"/>
                <a:cs typeface="+mn-cs"/>
              </a:endParaRPr>
            </a:p>
          </p:txBody>
        </p:sp>
        <p:sp>
          <p:nvSpPr>
            <p:cNvPr id="31" name="Google Shape;1711;p44">
              <a:extLst>
                <a:ext uri="{FF2B5EF4-FFF2-40B4-BE49-F238E27FC236}">
                  <a16:creationId xmlns:a16="http://schemas.microsoft.com/office/drawing/2014/main" id="{CE7AAE9C-2D3A-1775-F5DD-21B9FF8F8FD8}"/>
                </a:ext>
              </a:extLst>
            </p:cNvPr>
            <p:cNvSpPr/>
            <p:nvPr/>
          </p:nvSpPr>
          <p:spPr>
            <a:xfrm flipH="1">
              <a:off x="4106884" y="1398220"/>
              <a:ext cx="321859" cy="533969"/>
            </a:xfrm>
            <a:custGeom>
              <a:avLst/>
              <a:gdLst/>
              <a:ahLst/>
              <a:cxnLst/>
              <a:rect l="l" t="t" r="r" b="b"/>
              <a:pathLst>
                <a:path w="5287" h="5602" extrusionOk="0">
                  <a:moveTo>
                    <a:pt x="59" y="1886"/>
                  </a:moveTo>
                  <a:lnTo>
                    <a:pt x="95" y="1872"/>
                  </a:lnTo>
                  <a:lnTo>
                    <a:pt x="119" y="1859"/>
                  </a:lnTo>
                  <a:lnTo>
                    <a:pt x="130" y="1838"/>
                  </a:lnTo>
                  <a:lnTo>
                    <a:pt x="119" y="1803"/>
                  </a:lnTo>
                  <a:lnTo>
                    <a:pt x="119" y="1769"/>
                  </a:lnTo>
                  <a:lnTo>
                    <a:pt x="142" y="1686"/>
                  </a:lnTo>
                  <a:lnTo>
                    <a:pt x="166" y="1651"/>
                  </a:lnTo>
                  <a:lnTo>
                    <a:pt x="201" y="1610"/>
                  </a:lnTo>
                  <a:lnTo>
                    <a:pt x="95" y="1499"/>
                  </a:lnTo>
                  <a:lnTo>
                    <a:pt x="48" y="1472"/>
                  </a:lnTo>
                  <a:lnTo>
                    <a:pt x="0" y="1430"/>
                  </a:lnTo>
                  <a:lnTo>
                    <a:pt x="0" y="1396"/>
                  </a:lnTo>
                  <a:lnTo>
                    <a:pt x="48" y="1368"/>
                  </a:lnTo>
                  <a:lnTo>
                    <a:pt x="107" y="1354"/>
                  </a:lnTo>
                  <a:lnTo>
                    <a:pt x="166" y="1347"/>
                  </a:lnTo>
                  <a:lnTo>
                    <a:pt x="225" y="1341"/>
                  </a:lnTo>
                  <a:lnTo>
                    <a:pt x="284" y="1347"/>
                  </a:lnTo>
                  <a:lnTo>
                    <a:pt x="320" y="1334"/>
                  </a:lnTo>
                  <a:lnTo>
                    <a:pt x="296" y="1299"/>
                  </a:lnTo>
                  <a:lnTo>
                    <a:pt x="166" y="1189"/>
                  </a:lnTo>
                  <a:lnTo>
                    <a:pt x="166" y="1168"/>
                  </a:lnTo>
                  <a:lnTo>
                    <a:pt x="249" y="1002"/>
                  </a:lnTo>
                  <a:lnTo>
                    <a:pt x="260" y="905"/>
                  </a:lnTo>
                  <a:lnTo>
                    <a:pt x="284" y="878"/>
                  </a:lnTo>
                  <a:lnTo>
                    <a:pt x="331" y="836"/>
                  </a:lnTo>
                  <a:lnTo>
                    <a:pt x="331" y="816"/>
                  </a:lnTo>
                  <a:lnTo>
                    <a:pt x="331" y="795"/>
                  </a:lnTo>
                  <a:lnTo>
                    <a:pt x="308" y="740"/>
                  </a:lnTo>
                  <a:lnTo>
                    <a:pt x="284" y="705"/>
                  </a:lnTo>
                  <a:lnTo>
                    <a:pt x="284" y="588"/>
                  </a:lnTo>
                  <a:lnTo>
                    <a:pt x="272" y="560"/>
                  </a:lnTo>
                  <a:lnTo>
                    <a:pt x="272" y="533"/>
                  </a:lnTo>
                  <a:lnTo>
                    <a:pt x="284" y="498"/>
                  </a:lnTo>
                  <a:lnTo>
                    <a:pt x="284" y="484"/>
                  </a:lnTo>
                  <a:lnTo>
                    <a:pt x="260" y="477"/>
                  </a:lnTo>
                  <a:lnTo>
                    <a:pt x="237" y="470"/>
                  </a:lnTo>
                  <a:lnTo>
                    <a:pt x="213" y="463"/>
                  </a:lnTo>
                  <a:lnTo>
                    <a:pt x="190" y="457"/>
                  </a:lnTo>
                  <a:lnTo>
                    <a:pt x="142" y="415"/>
                  </a:lnTo>
                  <a:lnTo>
                    <a:pt x="119" y="408"/>
                  </a:lnTo>
                  <a:lnTo>
                    <a:pt x="95" y="401"/>
                  </a:lnTo>
                  <a:lnTo>
                    <a:pt x="71" y="381"/>
                  </a:lnTo>
                  <a:lnTo>
                    <a:pt x="0" y="249"/>
                  </a:lnTo>
                  <a:lnTo>
                    <a:pt x="12" y="194"/>
                  </a:lnTo>
                  <a:lnTo>
                    <a:pt x="12" y="187"/>
                  </a:lnTo>
                  <a:lnTo>
                    <a:pt x="12" y="187"/>
                  </a:lnTo>
                  <a:lnTo>
                    <a:pt x="119" y="187"/>
                  </a:lnTo>
                  <a:lnTo>
                    <a:pt x="544" y="208"/>
                  </a:lnTo>
                  <a:lnTo>
                    <a:pt x="1006" y="187"/>
                  </a:lnTo>
                  <a:lnTo>
                    <a:pt x="1159" y="160"/>
                  </a:lnTo>
                  <a:lnTo>
                    <a:pt x="1278" y="118"/>
                  </a:lnTo>
                  <a:lnTo>
                    <a:pt x="1455" y="97"/>
                  </a:lnTo>
                  <a:lnTo>
                    <a:pt x="1479" y="91"/>
                  </a:lnTo>
                  <a:lnTo>
                    <a:pt x="1550" y="49"/>
                  </a:lnTo>
                  <a:lnTo>
                    <a:pt x="1609" y="28"/>
                  </a:lnTo>
                  <a:lnTo>
                    <a:pt x="1692" y="8"/>
                  </a:lnTo>
                  <a:lnTo>
                    <a:pt x="1786" y="1"/>
                  </a:lnTo>
                  <a:lnTo>
                    <a:pt x="1810" y="8"/>
                  </a:lnTo>
                  <a:lnTo>
                    <a:pt x="1833" y="8"/>
                  </a:lnTo>
                  <a:lnTo>
                    <a:pt x="1857" y="21"/>
                  </a:lnTo>
                  <a:lnTo>
                    <a:pt x="1857" y="35"/>
                  </a:lnTo>
                  <a:lnTo>
                    <a:pt x="1893" y="35"/>
                  </a:lnTo>
                  <a:lnTo>
                    <a:pt x="1916" y="15"/>
                  </a:lnTo>
                  <a:lnTo>
                    <a:pt x="1940" y="28"/>
                  </a:lnTo>
                  <a:lnTo>
                    <a:pt x="1952" y="56"/>
                  </a:lnTo>
                  <a:lnTo>
                    <a:pt x="1987" y="63"/>
                  </a:lnTo>
                  <a:lnTo>
                    <a:pt x="2035" y="56"/>
                  </a:lnTo>
                  <a:lnTo>
                    <a:pt x="2058" y="21"/>
                  </a:lnTo>
                  <a:lnTo>
                    <a:pt x="2105" y="1"/>
                  </a:lnTo>
                  <a:lnTo>
                    <a:pt x="2105" y="49"/>
                  </a:lnTo>
                  <a:lnTo>
                    <a:pt x="2129" y="49"/>
                  </a:lnTo>
                  <a:lnTo>
                    <a:pt x="2129" y="42"/>
                  </a:lnTo>
                  <a:lnTo>
                    <a:pt x="2129" y="42"/>
                  </a:lnTo>
                  <a:lnTo>
                    <a:pt x="2141" y="42"/>
                  </a:lnTo>
                  <a:lnTo>
                    <a:pt x="2153" y="35"/>
                  </a:lnTo>
                  <a:lnTo>
                    <a:pt x="2165" y="49"/>
                  </a:lnTo>
                  <a:lnTo>
                    <a:pt x="2200" y="84"/>
                  </a:lnTo>
                  <a:lnTo>
                    <a:pt x="2224" y="56"/>
                  </a:lnTo>
                  <a:lnTo>
                    <a:pt x="2224" y="49"/>
                  </a:lnTo>
                  <a:lnTo>
                    <a:pt x="2224" y="35"/>
                  </a:lnTo>
                  <a:lnTo>
                    <a:pt x="2259" y="35"/>
                  </a:lnTo>
                  <a:lnTo>
                    <a:pt x="2247" y="91"/>
                  </a:lnTo>
                  <a:lnTo>
                    <a:pt x="2283" y="97"/>
                  </a:lnTo>
                  <a:lnTo>
                    <a:pt x="2330" y="91"/>
                  </a:lnTo>
                  <a:lnTo>
                    <a:pt x="2389" y="97"/>
                  </a:lnTo>
                  <a:lnTo>
                    <a:pt x="2437" y="153"/>
                  </a:lnTo>
                  <a:lnTo>
                    <a:pt x="2437" y="173"/>
                  </a:lnTo>
                  <a:lnTo>
                    <a:pt x="2448" y="187"/>
                  </a:lnTo>
                  <a:lnTo>
                    <a:pt x="2472" y="194"/>
                  </a:lnTo>
                  <a:lnTo>
                    <a:pt x="2496" y="208"/>
                  </a:lnTo>
                  <a:lnTo>
                    <a:pt x="2543" y="249"/>
                  </a:lnTo>
                  <a:lnTo>
                    <a:pt x="2567" y="270"/>
                  </a:lnTo>
                  <a:lnTo>
                    <a:pt x="2567" y="291"/>
                  </a:lnTo>
                  <a:lnTo>
                    <a:pt x="2567" y="298"/>
                  </a:lnTo>
                  <a:lnTo>
                    <a:pt x="2555" y="305"/>
                  </a:lnTo>
                  <a:lnTo>
                    <a:pt x="2543" y="312"/>
                  </a:lnTo>
                  <a:lnTo>
                    <a:pt x="2543" y="318"/>
                  </a:lnTo>
                  <a:lnTo>
                    <a:pt x="2555" y="332"/>
                  </a:lnTo>
                  <a:lnTo>
                    <a:pt x="2590" y="353"/>
                  </a:lnTo>
                  <a:lnTo>
                    <a:pt x="2590" y="360"/>
                  </a:lnTo>
                  <a:lnTo>
                    <a:pt x="2590" y="381"/>
                  </a:lnTo>
                  <a:lnTo>
                    <a:pt x="2555" y="422"/>
                  </a:lnTo>
                  <a:lnTo>
                    <a:pt x="2543" y="450"/>
                  </a:lnTo>
                  <a:lnTo>
                    <a:pt x="2543" y="470"/>
                  </a:lnTo>
                  <a:lnTo>
                    <a:pt x="2567" y="505"/>
                  </a:lnTo>
                  <a:lnTo>
                    <a:pt x="2567" y="533"/>
                  </a:lnTo>
                  <a:lnTo>
                    <a:pt x="2555" y="553"/>
                  </a:lnTo>
                  <a:lnTo>
                    <a:pt x="2508" y="595"/>
                  </a:lnTo>
                  <a:lnTo>
                    <a:pt x="2496" y="615"/>
                  </a:lnTo>
                  <a:lnTo>
                    <a:pt x="2508" y="636"/>
                  </a:lnTo>
                  <a:lnTo>
                    <a:pt x="2744" y="836"/>
                  </a:lnTo>
                  <a:lnTo>
                    <a:pt x="2780" y="892"/>
                  </a:lnTo>
                  <a:lnTo>
                    <a:pt x="2803" y="975"/>
                  </a:lnTo>
                  <a:lnTo>
                    <a:pt x="2815" y="988"/>
                  </a:lnTo>
                  <a:lnTo>
                    <a:pt x="2874" y="1030"/>
                  </a:lnTo>
                  <a:lnTo>
                    <a:pt x="2886" y="1037"/>
                  </a:lnTo>
                  <a:lnTo>
                    <a:pt x="2886" y="1057"/>
                  </a:lnTo>
                  <a:lnTo>
                    <a:pt x="2933" y="1106"/>
                  </a:lnTo>
                  <a:lnTo>
                    <a:pt x="2933" y="1168"/>
                  </a:lnTo>
                  <a:lnTo>
                    <a:pt x="2933" y="1189"/>
                  </a:lnTo>
                  <a:lnTo>
                    <a:pt x="3052" y="1306"/>
                  </a:lnTo>
                  <a:lnTo>
                    <a:pt x="3052" y="1327"/>
                  </a:lnTo>
                  <a:lnTo>
                    <a:pt x="3075" y="1334"/>
                  </a:lnTo>
                  <a:lnTo>
                    <a:pt x="3146" y="1375"/>
                  </a:lnTo>
                  <a:lnTo>
                    <a:pt x="3182" y="1389"/>
                  </a:lnTo>
                  <a:lnTo>
                    <a:pt x="3205" y="1389"/>
                  </a:lnTo>
                  <a:lnTo>
                    <a:pt x="3359" y="1396"/>
                  </a:lnTo>
                  <a:lnTo>
                    <a:pt x="3418" y="1389"/>
                  </a:lnTo>
                  <a:lnTo>
                    <a:pt x="3454" y="1361"/>
                  </a:lnTo>
                  <a:lnTo>
                    <a:pt x="3466" y="1251"/>
                  </a:lnTo>
                  <a:lnTo>
                    <a:pt x="3489" y="1209"/>
                  </a:lnTo>
                  <a:lnTo>
                    <a:pt x="3537" y="1175"/>
                  </a:lnTo>
                  <a:lnTo>
                    <a:pt x="3619" y="1168"/>
                  </a:lnTo>
                  <a:lnTo>
                    <a:pt x="3608" y="1196"/>
                  </a:lnTo>
                  <a:lnTo>
                    <a:pt x="3619" y="1216"/>
                  </a:lnTo>
                  <a:lnTo>
                    <a:pt x="3655" y="1237"/>
                  </a:lnTo>
                  <a:lnTo>
                    <a:pt x="3667" y="1265"/>
                  </a:lnTo>
                  <a:lnTo>
                    <a:pt x="3667" y="1299"/>
                  </a:lnTo>
                  <a:lnTo>
                    <a:pt x="3643" y="1320"/>
                  </a:lnTo>
                  <a:lnTo>
                    <a:pt x="3608" y="1327"/>
                  </a:lnTo>
                  <a:lnTo>
                    <a:pt x="3560" y="1313"/>
                  </a:lnTo>
                  <a:lnTo>
                    <a:pt x="3584" y="1354"/>
                  </a:lnTo>
                  <a:lnTo>
                    <a:pt x="3631" y="1368"/>
                  </a:lnTo>
                  <a:lnTo>
                    <a:pt x="3690" y="1375"/>
                  </a:lnTo>
                  <a:lnTo>
                    <a:pt x="3749" y="1354"/>
                  </a:lnTo>
                  <a:lnTo>
                    <a:pt x="3749" y="1272"/>
                  </a:lnTo>
                  <a:lnTo>
                    <a:pt x="3749" y="1251"/>
                  </a:lnTo>
                  <a:lnTo>
                    <a:pt x="3785" y="1251"/>
                  </a:lnTo>
                  <a:lnTo>
                    <a:pt x="3809" y="1237"/>
                  </a:lnTo>
                  <a:lnTo>
                    <a:pt x="3832" y="1223"/>
                  </a:lnTo>
                  <a:lnTo>
                    <a:pt x="3820" y="1202"/>
                  </a:lnTo>
                  <a:lnTo>
                    <a:pt x="3868" y="1223"/>
                  </a:lnTo>
                  <a:lnTo>
                    <a:pt x="3880" y="1265"/>
                  </a:lnTo>
                  <a:lnTo>
                    <a:pt x="3903" y="1299"/>
                  </a:lnTo>
                  <a:lnTo>
                    <a:pt x="3962" y="1313"/>
                  </a:lnTo>
                  <a:lnTo>
                    <a:pt x="3986" y="1299"/>
                  </a:lnTo>
                  <a:lnTo>
                    <a:pt x="3986" y="1265"/>
                  </a:lnTo>
                  <a:lnTo>
                    <a:pt x="3986" y="1196"/>
                  </a:lnTo>
                  <a:lnTo>
                    <a:pt x="3974" y="1161"/>
                  </a:lnTo>
                  <a:lnTo>
                    <a:pt x="3950" y="1120"/>
                  </a:lnTo>
                  <a:lnTo>
                    <a:pt x="3927" y="1078"/>
                  </a:lnTo>
                  <a:lnTo>
                    <a:pt x="3891" y="1071"/>
                  </a:lnTo>
                  <a:lnTo>
                    <a:pt x="3832" y="1085"/>
                  </a:lnTo>
                  <a:lnTo>
                    <a:pt x="3749" y="1085"/>
                  </a:lnTo>
                  <a:lnTo>
                    <a:pt x="3714" y="1106"/>
                  </a:lnTo>
                  <a:lnTo>
                    <a:pt x="3678" y="1078"/>
                  </a:lnTo>
                  <a:lnTo>
                    <a:pt x="3631" y="1099"/>
                  </a:lnTo>
                  <a:lnTo>
                    <a:pt x="3572" y="1140"/>
                  </a:lnTo>
                  <a:lnTo>
                    <a:pt x="3513" y="1154"/>
                  </a:lnTo>
                  <a:lnTo>
                    <a:pt x="3608" y="1051"/>
                  </a:lnTo>
                  <a:lnTo>
                    <a:pt x="3643" y="981"/>
                  </a:lnTo>
                  <a:lnTo>
                    <a:pt x="3631" y="954"/>
                  </a:lnTo>
                  <a:lnTo>
                    <a:pt x="3596" y="947"/>
                  </a:lnTo>
                  <a:lnTo>
                    <a:pt x="3596" y="919"/>
                  </a:lnTo>
                  <a:lnTo>
                    <a:pt x="3608" y="892"/>
                  </a:lnTo>
                  <a:lnTo>
                    <a:pt x="3596" y="878"/>
                  </a:lnTo>
                  <a:lnTo>
                    <a:pt x="3548" y="864"/>
                  </a:lnTo>
                  <a:lnTo>
                    <a:pt x="3513" y="864"/>
                  </a:lnTo>
                  <a:lnTo>
                    <a:pt x="3466" y="871"/>
                  </a:lnTo>
                  <a:lnTo>
                    <a:pt x="3418" y="878"/>
                  </a:lnTo>
                  <a:lnTo>
                    <a:pt x="3052" y="878"/>
                  </a:lnTo>
                  <a:lnTo>
                    <a:pt x="2862" y="857"/>
                  </a:lnTo>
                  <a:lnTo>
                    <a:pt x="2803" y="836"/>
                  </a:lnTo>
                  <a:lnTo>
                    <a:pt x="2957" y="843"/>
                  </a:lnTo>
                  <a:lnTo>
                    <a:pt x="3217" y="857"/>
                  </a:lnTo>
                  <a:lnTo>
                    <a:pt x="3466" y="843"/>
                  </a:lnTo>
                  <a:lnTo>
                    <a:pt x="3667" y="823"/>
                  </a:lnTo>
                  <a:lnTo>
                    <a:pt x="3856" y="795"/>
                  </a:lnTo>
                  <a:lnTo>
                    <a:pt x="4140" y="740"/>
                  </a:lnTo>
                  <a:lnTo>
                    <a:pt x="4506" y="650"/>
                  </a:lnTo>
                  <a:lnTo>
                    <a:pt x="4719" y="609"/>
                  </a:lnTo>
                  <a:lnTo>
                    <a:pt x="4802" y="595"/>
                  </a:lnTo>
                  <a:lnTo>
                    <a:pt x="4897" y="567"/>
                  </a:lnTo>
                  <a:lnTo>
                    <a:pt x="4920" y="581"/>
                  </a:lnTo>
                  <a:lnTo>
                    <a:pt x="4908" y="595"/>
                  </a:lnTo>
                  <a:lnTo>
                    <a:pt x="4908" y="615"/>
                  </a:lnTo>
                  <a:lnTo>
                    <a:pt x="4873" y="650"/>
                  </a:lnTo>
                  <a:lnTo>
                    <a:pt x="4719" y="733"/>
                  </a:lnTo>
                  <a:lnTo>
                    <a:pt x="4625" y="795"/>
                  </a:lnTo>
                  <a:lnTo>
                    <a:pt x="4601" y="830"/>
                  </a:lnTo>
                  <a:lnTo>
                    <a:pt x="4565" y="919"/>
                  </a:lnTo>
                  <a:lnTo>
                    <a:pt x="4530" y="947"/>
                  </a:lnTo>
                  <a:lnTo>
                    <a:pt x="4495" y="975"/>
                  </a:lnTo>
                  <a:lnTo>
                    <a:pt x="4459" y="1002"/>
                  </a:lnTo>
                  <a:lnTo>
                    <a:pt x="4435" y="1044"/>
                  </a:lnTo>
                  <a:lnTo>
                    <a:pt x="4459" y="1085"/>
                  </a:lnTo>
                  <a:lnTo>
                    <a:pt x="4495" y="1126"/>
                  </a:lnTo>
                  <a:lnTo>
                    <a:pt x="4506" y="1175"/>
                  </a:lnTo>
                  <a:lnTo>
                    <a:pt x="4506" y="1209"/>
                  </a:lnTo>
                  <a:lnTo>
                    <a:pt x="4435" y="1306"/>
                  </a:lnTo>
                  <a:lnTo>
                    <a:pt x="4435" y="1327"/>
                  </a:lnTo>
                  <a:lnTo>
                    <a:pt x="4424" y="1375"/>
                  </a:lnTo>
                  <a:lnTo>
                    <a:pt x="4459" y="1568"/>
                  </a:lnTo>
                  <a:lnTo>
                    <a:pt x="4447" y="1714"/>
                  </a:lnTo>
                  <a:lnTo>
                    <a:pt x="4459" y="1762"/>
                  </a:lnTo>
                  <a:lnTo>
                    <a:pt x="4530" y="1838"/>
                  </a:lnTo>
                  <a:lnTo>
                    <a:pt x="4755" y="1928"/>
                  </a:lnTo>
                  <a:lnTo>
                    <a:pt x="4826" y="2011"/>
                  </a:lnTo>
                  <a:lnTo>
                    <a:pt x="4838" y="2114"/>
                  </a:lnTo>
                  <a:lnTo>
                    <a:pt x="4861" y="2162"/>
                  </a:lnTo>
                  <a:lnTo>
                    <a:pt x="4908" y="2204"/>
                  </a:lnTo>
                  <a:lnTo>
                    <a:pt x="4968" y="2245"/>
                  </a:lnTo>
                  <a:lnTo>
                    <a:pt x="5180" y="2480"/>
                  </a:lnTo>
                  <a:lnTo>
                    <a:pt x="5204" y="2508"/>
                  </a:lnTo>
                  <a:lnTo>
                    <a:pt x="5228" y="2591"/>
                  </a:lnTo>
                  <a:lnTo>
                    <a:pt x="5275" y="2660"/>
                  </a:lnTo>
                  <a:lnTo>
                    <a:pt x="5287" y="2708"/>
                  </a:lnTo>
                  <a:lnTo>
                    <a:pt x="5275" y="2777"/>
                  </a:lnTo>
                  <a:lnTo>
                    <a:pt x="5228" y="2798"/>
                  </a:lnTo>
                  <a:lnTo>
                    <a:pt x="5169" y="2812"/>
                  </a:lnTo>
                  <a:lnTo>
                    <a:pt x="5098" y="2846"/>
                  </a:lnTo>
                  <a:lnTo>
                    <a:pt x="5062" y="2853"/>
                  </a:lnTo>
                  <a:lnTo>
                    <a:pt x="4956" y="2867"/>
                  </a:lnTo>
                  <a:lnTo>
                    <a:pt x="4932" y="2874"/>
                  </a:lnTo>
                  <a:lnTo>
                    <a:pt x="4908" y="2888"/>
                  </a:lnTo>
                  <a:lnTo>
                    <a:pt x="4873" y="2915"/>
                  </a:lnTo>
                  <a:lnTo>
                    <a:pt x="4826" y="2984"/>
                  </a:lnTo>
                  <a:lnTo>
                    <a:pt x="4814" y="2991"/>
                  </a:lnTo>
                  <a:lnTo>
                    <a:pt x="4778" y="2998"/>
                  </a:lnTo>
                  <a:lnTo>
                    <a:pt x="4755" y="3005"/>
                  </a:lnTo>
                  <a:lnTo>
                    <a:pt x="4743" y="3026"/>
                  </a:lnTo>
                  <a:lnTo>
                    <a:pt x="4755" y="3088"/>
                  </a:lnTo>
                  <a:lnTo>
                    <a:pt x="4778" y="3116"/>
                  </a:lnTo>
                  <a:lnTo>
                    <a:pt x="4826" y="3136"/>
                  </a:lnTo>
                  <a:lnTo>
                    <a:pt x="4956" y="3178"/>
                  </a:lnTo>
                  <a:lnTo>
                    <a:pt x="4991" y="3198"/>
                  </a:lnTo>
                  <a:lnTo>
                    <a:pt x="5015" y="3226"/>
                  </a:lnTo>
                  <a:lnTo>
                    <a:pt x="5027" y="3274"/>
                  </a:lnTo>
                  <a:lnTo>
                    <a:pt x="5027" y="3378"/>
                  </a:lnTo>
                  <a:lnTo>
                    <a:pt x="5015" y="3426"/>
                  </a:lnTo>
                  <a:lnTo>
                    <a:pt x="4979" y="3475"/>
                  </a:lnTo>
                  <a:lnTo>
                    <a:pt x="4944" y="3502"/>
                  </a:lnTo>
                  <a:lnTo>
                    <a:pt x="4814" y="3571"/>
                  </a:lnTo>
                  <a:lnTo>
                    <a:pt x="4790" y="3613"/>
                  </a:lnTo>
                  <a:lnTo>
                    <a:pt x="4802" y="3661"/>
                  </a:lnTo>
                  <a:lnTo>
                    <a:pt x="4838" y="3709"/>
                  </a:lnTo>
                  <a:lnTo>
                    <a:pt x="4849" y="3751"/>
                  </a:lnTo>
                  <a:lnTo>
                    <a:pt x="4838" y="3799"/>
                  </a:lnTo>
                  <a:lnTo>
                    <a:pt x="4802" y="3827"/>
                  </a:lnTo>
                  <a:lnTo>
                    <a:pt x="4707" y="3882"/>
                  </a:lnTo>
                  <a:lnTo>
                    <a:pt x="4660" y="3924"/>
                  </a:lnTo>
                  <a:lnTo>
                    <a:pt x="4648" y="3951"/>
                  </a:lnTo>
                  <a:lnTo>
                    <a:pt x="4696" y="4048"/>
                  </a:lnTo>
                  <a:lnTo>
                    <a:pt x="4755" y="4248"/>
                  </a:lnTo>
                  <a:lnTo>
                    <a:pt x="4731" y="4331"/>
                  </a:lnTo>
                  <a:lnTo>
                    <a:pt x="4613" y="4324"/>
                  </a:lnTo>
                  <a:lnTo>
                    <a:pt x="4589" y="4345"/>
                  </a:lnTo>
                  <a:lnTo>
                    <a:pt x="4506" y="4400"/>
                  </a:lnTo>
                  <a:lnTo>
                    <a:pt x="4459" y="4386"/>
                  </a:lnTo>
                  <a:lnTo>
                    <a:pt x="4412" y="4372"/>
                  </a:lnTo>
                  <a:lnTo>
                    <a:pt x="4353" y="4379"/>
                  </a:lnTo>
                  <a:lnTo>
                    <a:pt x="4305" y="4393"/>
                  </a:lnTo>
                  <a:lnTo>
                    <a:pt x="4293" y="4407"/>
                  </a:lnTo>
                  <a:lnTo>
                    <a:pt x="4270" y="4442"/>
                  </a:lnTo>
                  <a:lnTo>
                    <a:pt x="4258" y="4455"/>
                  </a:lnTo>
                  <a:lnTo>
                    <a:pt x="4234" y="4462"/>
                  </a:lnTo>
                  <a:lnTo>
                    <a:pt x="4187" y="4462"/>
                  </a:lnTo>
                  <a:lnTo>
                    <a:pt x="4163" y="4462"/>
                  </a:lnTo>
                  <a:lnTo>
                    <a:pt x="4104" y="4483"/>
                  </a:lnTo>
                  <a:lnTo>
                    <a:pt x="4069" y="4497"/>
                  </a:lnTo>
                  <a:lnTo>
                    <a:pt x="4069" y="4518"/>
                  </a:lnTo>
                  <a:lnTo>
                    <a:pt x="4057" y="4545"/>
                  </a:lnTo>
                  <a:lnTo>
                    <a:pt x="4033" y="4566"/>
                  </a:lnTo>
                  <a:lnTo>
                    <a:pt x="4010" y="4587"/>
                  </a:lnTo>
                  <a:lnTo>
                    <a:pt x="3986" y="4600"/>
                  </a:lnTo>
                  <a:lnTo>
                    <a:pt x="3856" y="4649"/>
                  </a:lnTo>
                  <a:lnTo>
                    <a:pt x="3797" y="4690"/>
                  </a:lnTo>
                  <a:lnTo>
                    <a:pt x="3761" y="4759"/>
                  </a:lnTo>
                  <a:lnTo>
                    <a:pt x="3738" y="4780"/>
                  </a:lnTo>
                  <a:lnTo>
                    <a:pt x="3702" y="4801"/>
                  </a:lnTo>
                  <a:lnTo>
                    <a:pt x="3667" y="4808"/>
                  </a:lnTo>
                  <a:lnTo>
                    <a:pt x="3631" y="4801"/>
                  </a:lnTo>
                  <a:lnTo>
                    <a:pt x="3608" y="4794"/>
                  </a:lnTo>
                  <a:lnTo>
                    <a:pt x="3584" y="4773"/>
                  </a:lnTo>
                  <a:lnTo>
                    <a:pt x="3560" y="4759"/>
                  </a:lnTo>
                  <a:lnTo>
                    <a:pt x="3501" y="4739"/>
                  </a:lnTo>
                  <a:lnTo>
                    <a:pt x="3442" y="4739"/>
                  </a:lnTo>
                  <a:lnTo>
                    <a:pt x="3312" y="4745"/>
                  </a:lnTo>
                  <a:lnTo>
                    <a:pt x="3300" y="4759"/>
                  </a:lnTo>
                  <a:lnTo>
                    <a:pt x="3276" y="4814"/>
                  </a:lnTo>
                  <a:lnTo>
                    <a:pt x="3253" y="4835"/>
                  </a:lnTo>
                  <a:lnTo>
                    <a:pt x="3205" y="4849"/>
                  </a:lnTo>
                  <a:lnTo>
                    <a:pt x="3170" y="4842"/>
                  </a:lnTo>
                  <a:lnTo>
                    <a:pt x="3134" y="4828"/>
                  </a:lnTo>
                  <a:lnTo>
                    <a:pt x="3087" y="4821"/>
                  </a:lnTo>
                  <a:lnTo>
                    <a:pt x="3016" y="4828"/>
                  </a:lnTo>
                  <a:lnTo>
                    <a:pt x="2933" y="4842"/>
                  </a:lnTo>
                  <a:lnTo>
                    <a:pt x="2862" y="4863"/>
                  </a:lnTo>
                  <a:lnTo>
                    <a:pt x="2827" y="4890"/>
                  </a:lnTo>
                  <a:lnTo>
                    <a:pt x="2827" y="4953"/>
                  </a:lnTo>
                  <a:lnTo>
                    <a:pt x="2791" y="4973"/>
                  </a:lnTo>
                  <a:lnTo>
                    <a:pt x="2650" y="4973"/>
                  </a:lnTo>
                  <a:lnTo>
                    <a:pt x="2579" y="5001"/>
                  </a:lnTo>
                  <a:lnTo>
                    <a:pt x="2484" y="5091"/>
                  </a:lnTo>
                  <a:lnTo>
                    <a:pt x="2425" y="5139"/>
                  </a:lnTo>
                  <a:lnTo>
                    <a:pt x="2259" y="5187"/>
                  </a:lnTo>
                  <a:lnTo>
                    <a:pt x="2212" y="5215"/>
                  </a:lnTo>
                  <a:lnTo>
                    <a:pt x="2259" y="5236"/>
                  </a:lnTo>
                  <a:lnTo>
                    <a:pt x="2153" y="5263"/>
                  </a:lnTo>
                  <a:lnTo>
                    <a:pt x="2023" y="5284"/>
                  </a:lnTo>
                  <a:lnTo>
                    <a:pt x="1904" y="5277"/>
                  </a:lnTo>
                  <a:lnTo>
                    <a:pt x="1833" y="5222"/>
                  </a:lnTo>
                  <a:lnTo>
                    <a:pt x="1798" y="5250"/>
                  </a:lnTo>
                  <a:lnTo>
                    <a:pt x="1739" y="5270"/>
                  </a:lnTo>
                  <a:lnTo>
                    <a:pt x="1715" y="5298"/>
                  </a:lnTo>
                  <a:lnTo>
                    <a:pt x="1727" y="5332"/>
                  </a:lnTo>
                  <a:lnTo>
                    <a:pt x="1609" y="5374"/>
                  </a:lnTo>
                  <a:lnTo>
                    <a:pt x="1289" y="5381"/>
                  </a:lnTo>
                  <a:lnTo>
                    <a:pt x="1183" y="5408"/>
                  </a:lnTo>
                  <a:lnTo>
                    <a:pt x="1230" y="5477"/>
                  </a:lnTo>
                  <a:lnTo>
                    <a:pt x="1218" y="5540"/>
                  </a:lnTo>
                  <a:lnTo>
                    <a:pt x="1171" y="5602"/>
                  </a:lnTo>
                  <a:lnTo>
                    <a:pt x="1077" y="5415"/>
                  </a:lnTo>
                  <a:lnTo>
                    <a:pt x="1041" y="5374"/>
                  </a:lnTo>
                  <a:lnTo>
                    <a:pt x="994" y="5312"/>
                  </a:lnTo>
                  <a:lnTo>
                    <a:pt x="911" y="5222"/>
                  </a:lnTo>
                  <a:lnTo>
                    <a:pt x="1006" y="5146"/>
                  </a:lnTo>
                  <a:lnTo>
                    <a:pt x="1112" y="5084"/>
                  </a:lnTo>
                  <a:lnTo>
                    <a:pt x="1159" y="5035"/>
                  </a:lnTo>
                  <a:lnTo>
                    <a:pt x="1183" y="4987"/>
                  </a:lnTo>
                  <a:lnTo>
                    <a:pt x="1183" y="4946"/>
                  </a:lnTo>
                  <a:lnTo>
                    <a:pt x="1207" y="4932"/>
                  </a:lnTo>
                  <a:lnTo>
                    <a:pt x="1230" y="4932"/>
                  </a:lnTo>
                  <a:lnTo>
                    <a:pt x="1266" y="4932"/>
                  </a:lnTo>
                  <a:lnTo>
                    <a:pt x="1301" y="4939"/>
                  </a:lnTo>
                  <a:lnTo>
                    <a:pt x="1443" y="4918"/>
                  </a:lnTo>
                  <a:lnTo>
                    <a:pt x="1490" y="4904"/>
                  </a:lnTo>
                  <a:lnTo>
                    <a:pt x="1514" y="4890"/>
                  </a:lnTo>
                  <a:lnTo>
                    <a:pt x="1526" y="4877"/>
                  </a:lnTo>
                  <a:lnTo>
                    <a:pt x="1526" y="4863"/>
                  </a:lnTo>
                  <a:lnTo>
                    <a:pt x="1526" y="4849"/>
                  </a:lnTo>
                  <a:lnTo>
                    <a:pt x="1526" y="4842"/>
                  </a:lnTo>
                  <a:lnTo>
                    <a:pt x="1514" y="4828"/>
                  </a:lnTo>
                  <a:lnTo>
                    <a:pt x="1490" y="4821"/>
                  </a:lnTo>
                  <a:lnTo>
                    <a:pt x="1490" y="4808"/>
                  </a:lnTo>
                  <a:lnTo>
                    <a:pt x="1479" y="4801"/>
                  </a:lnTo>
                  <a:lnTo>
                    <a:pt x="1490" y="4780"/>
                  </a:lnTo>
                  <a:lnTo>
                    <a:pt x="1490" y="4759"/>
                  </a:lnTo>
                  <a:lnTo>
                    <a:pt x="1502" y="4683"/>
                  </a:lnTo>
                  <a:lnTo>
                    <a:pt x="1514" y="4663"/>
                  </a:lnTo>
                  <a:lnTo>
                    <a:pt x="1538" y="4649"/>
                  </a:lnTo>
                  <a:lnTo>
                    <a:pt x="1573" y="4635"/>
                  </a:lnTo>
                  <a:lnTo>
                    <a:pt x="1609" y="4621"/>
                  </a:lnTo>
                  <a:lnTo>
                    <a:pt x="1644" y="4573"/>
                  </a:lnTo>
                  <a:lnTo>
                    <a:pt x="1680" y="4448"/>
                  </a:lnTo>
                  <a:lnTo>
                    <a:pt x="1739" y="4407"/>
                  </a:lnTo>
                  <a:lnTo>
                    <a:pt x="1822" y="4386"/>
                  </a:lnTo>
                  <a:lnTo>
                    <a:pt x="1987" y="4290"/>
                  </a:lnTo>
                  <a:lnTo>
                    <a:pt x="2188" y="4221"/>
                  </a:lnTo>
                  <a:lnTo>
                    <a:pt x="2082" y="4172"/>
                  </a:lnTo>
                  <a:lnTo>
                    <a:pt x="1893" y="4048"/>
                  </a:lnTo>
                  <a:lnTo>
                    <a:pt x="1833" y="4027"/>
                  </a:lnTo>
                  <a:lnTo>
                    <a:pt x="1774" y="4013"/>
                  </a:lnTo>
                  <a:lnTo>
                    <a:pt x="1692" y="4006"/>
                  </a:lnTo>
                  <a:lnTo>
                    <a:pt x="1656" y="4006"/>
                  </a:lnTo>
                  <a:lnTo>
                    <a:pt x="1632" y="4013"/>
                  </a:lnTo>
                  <a:lnTo>
                    <a:pt x="1585" y="4020"/>
                  </a:lnTo>
                  <a:lnTo>
                    <a:pt x="1526" y="4020"/>
                  </a:lnTo>
                  <a:lnTo>
                    <a:pt x="1490" y="4027"/>
                  </a:lnTo>
                  <a:lnTo>
                    <a:pt x="1443" y="4048"/>
                  </a:lnTo>
                  <a:lnTo>
                    <a:pt x="1408" y="4055"/>
                  </a:lnTo>
                  <a:lnTo>
                    <a:pt x="1266" y="4055"/>
                  </a:lnTo>
                  <a:lnTo>
                    <a:pt x="1242" y="4062"/>
                  </a:lnTo>
                  <a:lnTo>
                    <a:pt x="1195" y="4062"/>
                  </a:lnTo>
                  <a:lnTo>
                    <a:pt x="1159" y="4055"/>
                  </a:lnTo>
                  <a:lnTo>
                    <a:pt x="1006" y="4000"/>
                  </a:lnTo>
                  <a:lnTo>
                    <a:pt x="982" y="3993"/>
                  </a:lnTo>
                  <a:lnTo>
                    <a:pt x="958" y="4000"/>
                  </a:lnTo>
                  <a:lnTo>
                    <a:pt x="935" y="4013"/>
                  </a:lnTo>
                  <a:lnTo>
                    <a:pt x="935" y="4027"/>
                  </a:lnTo>
                  <a:lnTo>
                    <a:pt x="911" y="4041"/>
                  </a:lnTo>
                  <a:lnTo>
                    <a:pt x="840" y="4000"/>
                  </a:lnTo>
                  <a:lnTo>
                    <a:pt x="970" y="3779"/>
                  </a:lnTo>
                  <a:lnTo>
                    <a:pt x="1065" y="3675"/>
                  </a:lnTo>
                  <a:lnTo>
                    <a:pt x="1041" y="3640"/>
                  </a:lnTo>
                  <a:lnTo>
                    <a:pt x="1053" y="3620"/>
                  </a:lnTo>
                  <a:lnTo>
                    <a:pt x="1065" y="3564"/>
                  </a:lnTo>
                  <a:lnTo>
                    <a:pt x="1230" y="3468"/>
                  </a:lnTo>
                  <a:lnTo>
                    <a:pt x="1266" y="3454"/>
                  </a:lnTo>
                  <a:lnTo>
                    <a:pt x="1490" y="3274"/>
                  </a:lnTo>
                  <a:lnTo>
                    <a:pt x="1550" y="3247"/>
                  </a:lnTo>
                  <a:lnTo>
                    <a:pt x="1609" y="3226"/>
                  </a:lnTo>
                  <a:lnTo>
                    <a:pt x="1656" y="3205"/>
                  </a:lnTo>
                  <a:lnTo>
                    <a:pt x="1703" y="3178"/>
                  </a:lnTo>
                  <a:lnTo>
                    <a:pt x="1798" y="3088"/>
                  </a:lnTo>
                  <a:lnTo>
                    <a:pt x="1928" y="2964"/>
                  </a:lnTo>
                  <a:lnTo>
                    <a:pt x="1928" y="2936"/>
                  </a:lnTo>
                  <a:lnTo>
                    <a:pt x="1940" y="2908"/>
                  </a:lnTo>
                  <a:lnTo>
                    <a:pt x="1916" y="2881"/>
                  </a:lnTo>
                  <a:lnTo>
                    <a:pt x="1893" y="2812"/>
                  </a:lnTo>
                  <a:lnTo>
                    <a:pt x="1869" y="2701"/>
                  </a:lnTo>
                  <a:lnTo>
                    <a:pt x="1798" y="2646"/>
                  </a:lnTo>
                  <a:lnTo>
                    <a:pt x="1763" y="2598"/>
                  </a:lnTo>
                  <a:lnTo>
                    <a:pt x="1715" y="2577"/>
                  </a:lnTo>
                  <a:lnTo>
                    <a:pt x="1656" y="2522"/>
                  </a:lnTo>
                  <a:lnTo>
                    <a:pt x="1538" y="2453"/>
                  </a:lnTo>
                  <a:lnTo>
                    <a:pt x="1502" y="2418"/>
                  </a:lnTo>
                  <a:lnTo>
                    <a:pt x="1467" y="2363"/>
                  </a:lnTo>
                  <a:lnTo>
                    <a:pt x="1443" y="2321"/>
                  </a:lnTo>
                  <a:lnTo>
                    <a:pt x="1360" y="2273"/>
                  </a:lnTo>
                  <a:lnTo>
                    <a:pt x="1313" y="2252"/>
                  </a:lnTo>
                  <a:lnTo>
                    <a:pt x="1266" y="2238"/>
                  </a:lnTo>
                  <a:lnTo>
                    <a:pt x="1124" y="2225"/>
                  </a:lnTo>
                  <a:lnTo>
                    <a:pt x="1077" y="2218"/>
                  </a:lnTo>
                  <a:lnTo>
                    <a:pt x="1041" y="2218"/>
                  </a:lnTo>
                  <a:lnTo>
                    <a:pt x="1006" y="2218"/>
                  </a:lnTo>
                  <a:lnTo>
                    <a:pt x="982" y="2225"/>
                  </a:lnTo>
                  <a:lnTo>
                    <a:pt x="935" y="2225"/>
                  </a:lnTo>
                  <a:lnTo>
                    <a:pt x="793" y="2197"/>
                  </a:lnTo>
                  <a:lnTo>
                    <a:pt x="651" y="2142"/>
                  </a:lnTo>
                  <a:lnTo>
                    <a:pt x="603" y="2135"/>
                  </a:lnTo>
                  <a:lnTo>
                    <a:pt x="544" y="2114"/>
                  </a:lnTo>
                  <a:lnTo>
                    <a:pt x="497" y="2080"/>
                  </a:lnTo>
                  <a:lnTo>
                    <a:pt x="450" y="2073"/>
                  </a:lnTo>
                  <a:lnTo>
                    <a:pt x="402" y="2073"/>
                  </a:lnTo>
                  <a:lnTo>
                    <a:pt x="355" y="2066"/>
                  </a:lnTo>
                  <a:lnTo>
                    <a:pt x="320" y="2052"/>
                  </a:lnTo>
                  <a:lnTo>
                    <a:pt x="296" y="2011"/>
                  </a:lnTo>
                  <a:lnTo>
                    <a:pt x="284" y="1997"/>
                  </a:lnTo>
                  <a:lnTo>
                    <a:pt x="260" y="1990"/>
                  </a:lnTo>
                  <a:lnTo>
                    <a:pt x="142" y="1969"/>
                  </a:lnTo>
                  <a:lnTo>
                    <a:pt x="59" y="1941"/>
                  </a:lnTo>
                  <a:lnTo>
                    <a:pt x="36" y="1921"/>
                  </a:lnTo>
                  <a:lnTo>
                    <a:pt x="36" y="1900"/>
                  </a:lnTo>
                  <a:lnTo>
                    <a:pt x="59" y="1886"/>
                  </a:lnTo>
                  <a:close/>
                </a:path>
              </a:pathLst>
            </a:custGeom>
            <a:grpFill/>
            <a:ln w="9525" cap="rnd"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League Spartan"/>
                <a:ea typeface="+mn-ea"/>
                <a:cs typeface="+mn-cs"/>
              </a:endParaRPr>
            </a:p>
          </p:txBody>
        </p:sp>
        <p:sp>
          <p:nvSpPr>
            <p:cNvPr id="32" name="Google Shape;1712;p44">
              <a:extLst>
                <a:ext uri="{FF2B5EF4-FFF2-40B4-BE49-F238E27FC236}">
                  <a16:creationId xmlns:a16="http://schemas.microsoft.com/office/drawing/2014/main" id="{423C68FC-C7F4-AFBF-6CAA-908ABE192E08}"/>
                </a:ext>
              </a:extLst>
            </p:cNvPr>
            <p:cNvSpPr/>
            <p:nvPr/>
          </p:nvSpPr>
          <p:spPr>
            <a:xfrm flipH="1">
              <a:off x="4408548" y="1157352"/>
              <a:ext cx="591181" cy="448374"/>
            </a:xfrm>
            <a:custGeom>
              <a:avLst/>
              <a:gdLst/>
              <a:ahLst/>
              <a:cxnLst/>
              <a:rect l="l" t="t" r="r" b="b"/>
              <a:pathLst>
                <a:path w="9711" h="4704" extrusionOk="0">
                  <a:moveTo>
                    <a:pt x="24" y="850"/>
                  </a:moveTo>
                  <a:lnTo>
                    <a:pt x="166" y="725"/>
                  </a:lnTo>
                  <a:lnTo>
                    <a:pt x="190" y="663"/>
                  </a:lnTo>
                  <a:lnTo>
                    <a:pt x="426" y="428"/>
                  </a:lnTo>
                  <a:lnTo>
                    <a:pt x="438" y="387"/>
                  </a:lnTo>
                  <a:lnTo>
                    <a:pt x="450" y="373"/>
                  </a:lnTo>
                  <a:lnTo>
                    <a:pt x="474" y="359"/>
                  </a:lnTo>
                  <a:lnTo>
                    <a:pt x="509" y="318"/>
                  </a:lnTo>
                  <a:lnTo>
                    <a:pt x="592" y="283"/>
                  </a:lnTo>
                  <a:lnTo>
                    <a:pt x="710" y="249"/>
                  </a:lnTo>
                  <a:lnTo>
                    <a:pt x="888" y="228"/>
                  </a:lnTo>
                  <a:lnTo>
                    <a:pt x="970" y="214"/>
                  </a:lnTo>
                  <a:lnTo>
                    <a:pt x="1041" y="180"/>
                  </a:lnTo>
                  <a:lnTo>
                    <a:pt x="1077" y="166"/>
                  </a:lnTo>
                  <a:lnTo>
                    <a:pt x="1219" y="173"/>
                  </a:lnTo>
                  <a:lnTo>
                    <a:pt x="1266" y="159"/>
                  </a:lnTo>
                  <a:lnTo>
                    <a:pt x="1290" y="152"/>
                  </a:lnTo>
                  <a:lnTo>
                    <a:pt x="1349" y="124"/>
                  </a:lnTo>
                  <a:lnTo>
                    <a:pt x="1467" y="76"/>
                  </a:lnTo>
                  <a:lnTo>
                    <a:pt x="1538" y="55"/>
                  </a:lnTo>
                  <a:lnTo>
                    <a:pt x="1621" y="48"/>
                  </a:lnTo>
                  <a:lnTo>
                    <a:pt x="1893" y="48"/>
                  </a:lnTo>
                  <a:lnTo>
                    <a:pt x="1976" y="35"/>
                  </a:lnTo>
                  <a:lnTo>
                    <a:pt x="2094" y="7"/>
                  </a:lnTo>
                  <a:lnTo>
                    <a:pt x="2165" y="0"/>
                  </a:lnTo>
                  <a:lnTo>
                    <a:pt x="2248" y="7"/>
                  </a:lnTo>
                  <a:lnTo>
                    <a:pt x="2319" y="35"/>
                  </a:lnTo>
                  <a:lnTo>
                    <a:pt x="2378" y="69"/>
                  </a:lnTo>
                  <a:lnTo>
                    <a:pt x="2413" y="111"/>
                  </a:lnTo>
                  <a:lnTo>
                    <a:pt x="2390" y="124"/>
                  </a:lnTo>
                  <a:lnTo>
                    <a:pt x="2354" y="97"/>
                  </a:lnTo>
                  <a:lnTo>
                    <a:pt x="2259" y="48"/>
                  </a:lnTo>
                  <a:lnTo>
                    <a:pt x="2212" y="28"/>
                  </a:lnTo>
                  <a:lnTo>
                    <a:pt x="2224" y="41"/>
                  </a:lnTo>
                  <a:lnTo>
                    <a:pt x="2236" y="55"/>
                  </a:lnTo>
                  <a:lnTo>
                    <a:pt x="2236" y="90"/>
                  </a:lnTo>
                  <a:lnTo>
                    <a:pt x="2212" y="76"/>
                  </a:lnTo>
                  <a:lnTo>
                    <a:pt x="2189" y="69"/>
                  </a:lnTo>
                  <a:lnTo>
                    <a:pt x="2153" y="62"/>
                  </a:lnTo>
                  <a:lnTo>
                    <a:pt x="2106" y="62"/>
                  </a:lnTo>
                  <a:lnTo>
                    <a:pt x="2141" y="76"/>
                  </a:lnTo>
                  <a:lnTo>
                    <a:pt x="2177" y="97"/>
                  </a:lnTo>
                  <a:lnTo>
                    <a:pt x="2177" y="117"/>
                  </a:lnTo>
                  <a:lnTo>
                    <a:pt x="2141" y="124"/>
                  </a:lnTo>
                  <a:lnTo>
                    <a:pt x="2118" y="117"/>
                  </a:lnTo>
                  <a:lnTo>
                    <a:pt x="2082" y="104"/>
                  </a:lnTo>
                  <a:lnTo>
                    <a:pt x="2047" y="97"/>
                  </a:lnTo>
                  <a:lnTo>
                    <a:pt x="1999" y="90"/>
                  </a:lnTo>
                  <a:lnTo>
                    <a:pt x="2035" y="117"/>
                  </a:lnTo>
                  <a:lnTo>
                    <a:pt x="2082" y="131"/>
                  </a:lnTo>
                  <a:lnTo>
                    <a:pt x="2141" y="138"/>
                  </a:lnTo>
                  <a:lnTo>
                    <a:pt x="2177" y="152"/>
                  </a:lnTo>
                  <a:lnTo>
                    <a:pt x="2200" y="159"/>
                  </a:lnTo>
                  <a:lnTo>
                    <a:pt x="2224" y="166"/>
                  </a:lnTo>
                  <a:lnTo>
                    <a:pt x="2248" y="180"/>
                  </a:lnTo>
                  <a:lnTo>
                    <a:pt x="2224" y="187"/>
                  </a:lnTo>
                  <a:lnTo>
                    <a:pt x="2200" y="193"/>
                  </a:lnTo>
                  <a:lnTo>
                    <a:pt x="2212" y="207"/>
                  </a:lnTo>
                  <a:lnTo>
                    <a:pt x="2224" y="221"/>
                  </a:lnTo>
                  <a:lnTo>
                    <a:pt x="2236" y="235"/>
                  </a:lnTo>
                  <a:lnTo>
                    <a:pt x="2259" y="235"/>
                  </a:lnTo>
                  <a:lnTo>
                    <a:pt x="2283" y="200"/>
                  </a:lnTo>
                  <a:lnTo>
                    <a:pt x="2319" y="187"/>
                  </a:lnTo>
                  <a:lnTo>
                    <a:pt x="2342" y="166"/>
                  </a:lnTo>
                  <a:lnTo>
                    <a:pt x="2319" y="124"/>
                  </a:lnTo>
                  <a:lnTo>
                    <a:pt x="2354" y="124"/>
                  </a:lnTo>
                  <a:lnTo>
                    <a:pt x="2390" y="131"/>
                  </a:lnTo>
                  <a:lnTo>
                    <a:pt x="2425" y="138"/>
                  </a:lnTo>
                  <a:lnTo>
                    <a:pt x="2449" y="152"/>
                  </a:lnTo>
                  <a:lnTo>
                    <a:pt x="2461" y="173"/>
                  </a:lnTo>
                  <a:lnTo>
                    <a:pt x="2449" y="180"/>
                  </a:lnTo>
                  <a:lnTo>
                    <a:pt x="2425" y="180"/>
                  </a:lnTo>
                  <a:lnTo>
                    <a:pt x="2413" y="187"/>
                  </a:lnTo>
                  <a:lnTo>
                    <a:pt x="2425" y="228"/>
                  </a:lnTo>
                  <a:lnTo>
                    <a:pt x="2461" y="256"/>
                  </a:lnTo>
                  <a:lnTo>
                    <a:pt x="2508" y="276"/>
                  </a:lnTo>
                  <a:lnTo>
                    <a:pt x="2579" y="297"/>
                  </a:lnTo>
                  <a:lnTo>
                    <a:pt x="2591" y="297"/>
                  </a:lnTo>
                  <a:lnTo>
                    <a:pt x="2638" y="297"/>
                  </a:lnTo>
                  <a:lnTo>
                    <a:pt x="2662" y="297"/>
                  </a:lnTo>
                  <a:lnTo>
                    <a:pt x="2650" y="311"/>
                  </a:lnTo>
                  <a:lnTo>
                    <a:pt x="2650" y="325"/>
                  </a:lnTo>
                  <a:lnTo>
                    <a:pt x="2650" y="325"/>
                  </a:lnTo>
                  <a:lnTo>
                    <a:pt x="2709" y="338"/>
                  </a:lnTo>
                  <a:lnTo>
                    <a:pt x="2733" y="338"/>
                  </a:lnTo>
                  <a:lnTo>
                    <a:pt x="2756" y="325"/>
                  </a:lnTo>
                  <a:lnTo>
                    <a:pt x="2804" y="297"/>
                  </a:lnTo>
                  <a:lnTo>
                    <a:pt x="2792" y="262"/>
                  </a:lnTo>
                  <a:lnTo>
                    <a:pt x="2744" y="235"/>
                  </a:lnTo>
                  <a:lnTo>
                    <a:pt x="2673" y="214"/>
                  </a:lnTo>
                  <a:lnTo>
                    <a:pt x="2721" y="207"/>
                  </a:lnTo>
                  <a:lnTo>
                    <a:pt x="2756" y="207"/>
                  </a:lnTo>
                  <a:lnTo>
                    <a:pt x="2815" y="235"/>
                  </a:lnTo>
                  <a:lnTo>
                    <a:pt x="2827" y="235"/>
                  </a:lnTo>
                  <a:lnTo>
                    <a:pt x="2898" y="235"/>
                  </a:lnTo>
                  <a:lnTo>
                    <a:pt x="2910" y="242"/>
                  </a:lnTo>
                  <a:lnTo>
                    <a:pt x="2934" y="269"/>
                  </a:lnTo>
                  <a:lnTo>
                    <a:pt x="2945" y="276"/>
                  </a:lnTo>
                  <a:lnTo>
                    <a:pt x="3087" y="352"/>
                  </a:lnTo>
                  <a:lnTo>
                    <a:pt x="3253" y="421"/>
                  </a:lnTo>
                  <a:lnTo>
                    <a:pt x="3229" y="456"/>
                  </a:lnTo>
                  <a:lnTo>
                    <a:pt x="3206" y="456"/>
                  </a:lnTo>
                  <a:lnTo>
                    <a:pt x="3182" y="435"/>
                  </a:lnTo>
                  <a:lnTo>
                    <a:pt x="3147" y="421"/>
                  </a:lnTo>
                  <a:lnTo>
                    <a:pt x="3099" y="421"/>
                  </a:lnTo>
                  <a:lnTo>
                    <a:pt x="3040" y="421"/>
                  </a:lnTo>
                  <a:lnTo>
                    <a:pt x="2993" y="435"/>
                  </a:lnTo>
                  <a:lnTo>
                    <a:pt x="2969" y="449"/>
                  </a:lnTo>
                  <a:lnTo>
                    <a:pt x="2957" y="463"/>
                  </a:lnTo>
                  <a:lnTo>
                    <a:pt x="2910" y="483"/>
                  </a:lnTo>
                  <a:lnTo>
                    <a:pt x="2945" y="504"/>
                  </a:lnTo>
                  <a:lnTo>
                    <a:pt x="2934" y="525"/>
                  </a:lnTo>
                  <a:lnTo>
                    <a:pt x="2898" y="546"/>
                  </a:lnTo>
                  <a:lnTo>
                    <a:pt x="2886" y="566"/>
                  </a:lnTo>
                  <a:lnTo>
                    <a:pt x="2898" y="594"/>
                  </a:lnTo>
                  <a:lnTo>
                    <a:pt x="2945" y="594"/>
                  </a:lnTo>
                  <a:lnTo>
                    <a:pt x="2993" y="594"/>
                  </a:lnTo>
                  <a:lnTo>
                    <a:pt x="3040" y="594"/>
                  </a:lnTo>
                  <a:lnTo>
                    <a:pt x="3076" y="601"/>
                  </a:lnTo>
                  <a:lnTo>
                    <a:pt x="3111" y="622"/>
                  </a:lnTo>
                  <a:lnTo>
                    <a:pt x="3135" y="649"/>
                  </a:lnTo>
                  <a:lnTo>
                    <a:pt x="3147" y="677"/>
                  </a:lnTo>
                  <a:lnTo>
                    <a:pt x="3170" y="684"/>
                  </a:lnTo>
                  <a:lnTo>
                    <a:pt x="3288" y="718"/>
                  </a:lnTo>
                  <a:lnTo>
                    <a:pt x="3348" y="698"/>
                  </a:lnTo>
                  <a:lnTo>
                    <a:pt x="3407" y="642"/>
                  </a:lnTo>
                  <a:lnTo>
                    <a:pt x="3466" y="622"/>
                  </a:lnTo>
                  <a:lnTo>
                    <a:pt x="3312" y="525"/>
                  </a:lnTo>
                  <a:lnTo>
                    <a:pt x="3288" y="483"/>
                  </a:lnTo>
                  <a:lnTo>
                    <a:pt x="3430" y="470"/>
                  </a:lnTo>
                  <a:lnTo>
                    <a:pt x="3821" y="504"/>
                  </a:lnTo>
                  <a:lnTo>
                    <a:pt x="3939" y="483"/>
                  </a:lnTo>
                  <a:lnTo>
                    <a:pt x="4022" y="511"/>
                  </a:lnTo>
                  <a:lnTo>
                    <a:pt x="4057" y="532"/>
                  </a:lnTo>
                  <a:lnTo>
                    <a:pt x="4069" y="559"/>
                  </a:lnTo>
                  <a:lnTo>
                    <a:pt x="4057" y="559"/>
                  </a:lnTo>
                  <a:lnTo>
                    <a:pt x="4022" y="573"/>
                  </a:lnTo>
                  <a:lnTo>
                    <a:pt x="3986" y="594"/>
                  </a:lnTo>
                  <a:lnTo>
                    <a:pt x="3963" y="608"/>
                  </a:lnTo>
                  <a:lnTo>
                    <a:pt x="3951" y="656"/>
                  </a:lnTo>
                  <a:lnTo>
                    <a:pt x="3927" y="780"/>
                  </a:lnTo>
                  <a:lnTo>
                    <a:pt x="3939" y="829"/>
                  </a:lnTo>
                  <a:lnTo>
                    <a:pt x="3963" y="856"/>
                  </a:lnTo>
                  <a:lnTo>
                    <a:pt x="4045" y="919"/>
                  </a:lnTo>
                  <a:lnTo>
                    <a:pt x="4093" y="1001"/>
                  </a:lnTo>
                  <a:lnTo>
                    <a:pt x="4223" y="1126"/>
                  </a:lnTo>
                  <a:lnTo>
                    <a:pt x="4270" y="1209"/>
                  </a:lnTo>
                  <a:lnTo>
                    <a:pt x="4282" y="1222"/>
                  </a:lnTo>
                  <a:lnTo>
                    <a:pt x="4294" y="1250"/>
                  </a:lnTo>
                  <a:lnTo>
                    <a:pt x="4365" y="1292"/>
                  </a:lnTo>
                  <a:lnTo>
                    <a:pt x="4412" y="1326"/>
                  </a:lnTo>
                  <a:lnTo>
                    <a:pt x="4613" y="1374"/>
                  </a:lnTo>
                  <a:lnTo>
                    <a:pt x="4779" y="1443"/>
                  </a:lnTo>
                  <a:lnTo>
                    <a:pt x="4909" y="1464"/>
                  </a:lnTo>
                  <a:lnTo>
                    <a:pt x="5003" y="1513"/>
                  </a:lnTo>
                  <a:lnTo>
                    <a:pt x="5062" y="1533"/>
                  </a:lnTo>
                  <a:lnTo>
                    <a:pt x="5133" y="1540"/>
                  </a:lnTo>
                  <a:lnTo>
                    <a:pt x="5358" y="1547"/>
                  </a:lnTo>
                  <a:lnTo>
                    <a:pt x="5453" y="1568"/>
                  </a:lnTo>
                  <a:lnTo>
                    <a:pt x="5536" y="1595"/>
                  </a:lnTo>
                  <a:lnTo>
                    <a:pt x="5618" y="1623"/>
                  </a:lnTo>
                  <a:lnTo>
                    <a:pt x="5689" y="1609"/>
                  </a:lnTo>
                  <a:lnTo>
                    <a:pt x="5808" y="1658"/>
                  </a:lnTo>
                  <a:lnTo>
                    <a:pt x="5867" y="1671"/>
                  </a:lnTo>
                  <a:lnTo>
                    <a:pt x="6103" y="1706"/>
                  </a:lnTo>
                  <a:lnTo>
                    <a:pt x="6245" y="1734"/>
                  </a:lnTo>
                  <a:lnTo>
                    <a:pt x="6316" y="1754"/>
                  </a:lnTo>
                  <a:lnTo>
                    <a:pt x="6978" y="2079"/>
                  </a:lnTo>
                  <a:lnTo>
                    <a:pt x="7440" y="2217"/>
                  </a:lnTo>
                  <a:lnTo>
                    <a:pt x="7653" y="2341"/>
                  </a:lnTo>
                  <a:lnTo>
                    <a:pt x="7783" y="2376"/>
                  </a:lnTo>
                  <a:lnTo>
                    <a:pt x="7830" y="2397"/>
                  </a:lnTo>
                  <a:lnTo>
                    <a:pt x="7877" y="2438"/>
                  </a:lnTo>
                  <a:lnTo>
                    <a:pt x="7913" y="2459"/>
                  </a:lnTo>
                  <a:lnTo>
                    <a:pt x="7960" y="2466"/>
                  </a:lnTo>
                  <a:lnTo>
                    <a:pt x="7972" y="2473"/>
                  </a:lnTo>
                  <a:lnTo>
                    <a:pt x="8019" y="2528"/>
                  </a:lnTo>
                  <a:lnTo>
                    <a:pt x="8055" y="2548"/>
                  </a:lnTo>
                  <a:lnTo>
                    <a:pt x="8067" y="2562"/>
                  </a:lnTo>
                  <a:lnTo>
                    <a:pt x="8173" y="2590"/>
                  </a:lnTo>
                  <a:lnTo>
                    <a:pt x="8279" y="2645"/>
                  </a:lnTo>
                  <a:lnTo>
                    <a:pt x="8303" y="2659"/>
                  </a:lnTo>
                  <a:lnTo>
                    <a:pt x="8350" y="2673"/>
                  </a:lnTo>
                  <a:lnTo>
                    <a:pt x="8764" y="2714"/>
                  </a:lnTo>
                  <a:lnTo>
                    <a:pt x="9391" y="2714"/>
                  </a:lnTo>
                  <a:lnTo>
                    <a:pt x="9391" y="2721"/>
                  </a:lnTo>
                  <a:lnTo>
                    <a:pt x="9379" y="2776"/>
                  </a:lnTo>
                  <a:lnTo>
                    <a:pt x="9450" y="2908"/>
                  </a:lnTo>
                  <a:lnTo>
                    <a:pt x="9474" y="2928"/>
                  </a:lnTo>
                  <a:lnTo>
                    <a:pt x="9498" y="2935"/>
                  </a:lnTo>
                  <a:lnTo>
                    <a:pt x="9521" y="2942"/>
                  </a:lnTo>
                  <a:lnTo>
                    <a:pt x="9569" y="2984"/>
                  </a:lnTo>
                  <a:lnTo>
                    <a:pt x="9592" y="2990"/>
                  </a:lnTo>
                  <a:lnTo>
                    <a:pt x="9616" y="2997"/>
                  </a:lnTo>
                  <a:lnTo>
                    <a:pt x="9639" y="3004"/>
                  </a:lnTo>
                  <a:lnTo>
                    <a:pt x="9663" y="3011"/>
                  </a:lnTo>
                  <a:lnTo>
                    <a:pt x="9663" y="3025"/>
                  </a:lnTo>
                  <a:lnTo>
                    <a:pt x="9651" y="3060"/>
                  </a:lnTo>
                  <a:lnTo>
                    <a:pt x="9651" y="3087"/>
                  </a:lnTo>
                  <a:lnTo>
                    <a:pt x="9663" y="3115"/>
                  </a:lnTo>
                  <a:lnTo>
                    <a:pt x="9663" y="3232"/>
                  </a:lnTo>
                  <a:lnTo>
                    <a:pt x="9687" y="3267"/>
                  </a:lnTo>
                  <a:lnTo>
                    <a:pt x="9710" y="3322"/>
                  </a:lnTo>
                  <a:lnTo>
                    <a:pt x="9710" y="3343"/>
                  </a:lnTo>
                  <a:lnTo>
                    <a:pt x="9710" y="3363"/>
                  </a:lnTo>
                  <a:lnTo>
                    <a:pt x="9663" y="3405"/>
                  </a:lnTo>
                  <a:lnTo>
                    <a:pt x="9639" y="3432"/>
                  </a:lnTo>
                  <a:lnTo>
                    <a:pt x="9628" y="3529"/>
                  </a:lnTo>
                  <a:lnTo>
                    <a:pt x="9545" y="3695"/>
                  </a:lnTo>
                  <a:lnTo>
                    <a:pt x="8954" y="3647"/>
                  </a:lnTo>
                  <a:lnTo>
                    <a:pt x="8705" y="3653"/>
                  </a:lnTo>
                  <a:lnTo>
                    <a:pt x="8622" y="3660"/>
                  </a:lnTo>
                  <a:lnTo>
                    <a:pt x="8516" y="3667"/>
                  </a:lnTo>
                  <a:lnTo>
                    <a:pt x="8386" y="3681"/>
                  </a:lnTo>
                  <a:lnTo>
                    <a:pt x="8315" y="3681"/>
                  </a:lnTo>
                  <a:lnTo>
                    <a:pt x="8268" y="3702"/>
                  </a:lnTo>
                  <a:lnTo>
                    <a:pt x="8220" y="3736"/>
                  </a:lnTo>
                  <a:lnTo>
                    <a:pt x="8197" y="3778"/>
                  </a:lnTo>
                  <a:lnTo>
                    <a:pt x="8185" y="3833"/>
                  </a:lnTo>
                  <a:lnTo>
                    <a:pt x="8185" y="3861"/>
                  </a:lnTo>
                  <a:lnTo>
                    <a:pt x="8208" y="3888"/>
                  </a:lnTo>
                  <a:lnTo>
                    <a:pt x="8208" y="3916"/>
                  </a:lnTo>
                  <a:lnTo>
                    <a:pt x="8185" y="3950"/>
                  </a:lnTo>
                  <a:lnTo>
                    <a:pt x="8078" y="3971"/>
                  </a:lnTo>
                  <a:lnTo>
                    <a:pt x="7972" y="4006"/>
                  </a:lnTo>
                  <a:lnTo>
                    <a:pt x="7854" y="4020"/>
                  </a:lnTo>
                  <a:lnTo>
                    <a:pt x="7700" y="4075"/>
                  </a:lnTo>
                  <a:lnTo>
                    <a:pt x="7558" y="4151"/>
                  </a:lnTo>
                  <a:lnTo>
                    <a:pt x="7511" y="4185"/>
                  </a:lnTo>
                  <a:lnTo>
                    <a:pt x="7558" y="4220"/>
                  </a:lnTo>
                  <a:lnTo>
                    <a:pt x="7582" y="4247"/>
                  </a:lnTo>
                  <a:lnTo>
                    <a:pt x="7605" y="4303"/>
                  </a:lnTo>
                  <a:lnTo>
                    <a:pt x="7664" y="4337"/>
                  </a:lnTo>
                  <a:lnTo>
                    <a:pt x="7712" y="4420"/>
                  </a:lnTo>
                  <a:lnTo>
                    <a:pt x="7759" y="4434"/>
                  </a:lnTo>
                  <a:lnTo>
                    <a:pt x="7830" y="4517"/>
                  </a:lnTo>
                  <a:lnTo>
                    <a:pt x="7877" y="4531"/>
                  </a:lnTo>
                  <a:lnTo>
                    <a:pt x="7901" y="4551"/>
                  </a:lnTo>
                  <a:lnTo>
                    <a:pt x="7925" y="4579"/>
                  </a:lnTo>
                  <a:lnTo>
                    <a:pt x="7854" y="4593"/>
                  </a:lnTo>
                  <a:lnTo>
                    <a:pt x="7806" y="4620"/>
                  </a:lnTo>
                  <a:lnTo>
                    <a:pt x="7783" y="4655"/>
                  </a:lnTo>
                  <a:lnTo>
                    <a:pt x="7759" y="4696"/>
                  </a:lnTo>
                  <a:lnTo>
                    <a:pt x="7724" y="4703"/>
                  </a:lnTo>
                  <a:lnTo>
                    <a:pt x="7664" y="4696"/>
                  </a:lnTo>
                  <a:lnTo>
                    <a:pt x="7605" y="4676"/>
                  </a:lnTo>
                  <a:lnTo>
                    <a:pt x="7522" y="4669"/>
                  </a:lnTo>
                  <a:lnTo>
                    <a:pt x="7463" y="4683"/>
                  </a:lnTo>
                  <a:lnTo>
                    <a:pt x="7404" y="4696"/>
                  </a:lnTo>
                  <a:lnTo>
                    <a:pt x="7345" y="4703"/>
                  </a:lnTo>
                  <a:lnTo>
                    <a:pt x="7274" y="4703"/>
                  </a:lnTo>
                  <a:lnTo>
                    <a:pt x="7203" y="4696"/>
                  </a:lnTo>
                  <a:lnTo>
                    <a:pt x="7144" y="4689"/>
                  </a:lnTo>
                  <a:lnTo>
                    <a:pt x="7002" y="4655"/>
                  </a:lnTo>
                  <a:lnTo>
                    <a:pt x="6907" y="4641"/>
                  </a:lnTo>
                  <a:lnTo>
                    <a:pt x="6907" y="4641"/>
                  </a:lnTo>
                  <a:lnTo>
                    <a:pt x="6907" y="4634"/>
                  </a:lnTo>
                  <a:lnTo>
                    <a:pt x="6872" y="4586"/>
                  </a:lnTo>
                  <a:lnTo>
                    <a:pt x="6813" y="4538"/>
                  </a:lnTo>
                  <a:lnTo>
                    <a:pt x="6754" y="4503"/>
                  </a:lnTo>
                  <a:lnTo>
                    <a:pt x="6695" y="4462"/>
                  </a:lnTo>
                  <a:lnTo>
                    <a:pt x="6624" y="4344"/>
                  </a:lnTo>
                  <a:lnTo>
                    <a:pt x="6399" y="4178"/>
                  </a:lnTo>
                  <a:lnTo>
                    <a:pt x="6292" y="4082"/>
                  </a:lnTo>
                  <a:lnTo>
                    <a:pt x="6103" y="3771"/>
                  </a:lnTo>
                  <a:lnTo>
                    <a:pt x="6020" y="3674"/>
                  </a:lnTo>
                  <a:lnTo>
                    <a:pt x="5914" y="3605"/>
                  </a:lnTo>
                  <a:lnTo>
                    <a:pt x="5748" y="3536"/>
                  </a:lnTo>
                  <a:lnTo>
                    <a:pt x="5677" y="3495"/>
                  </a:lnTo>
                  <a:lnTo>
                    <a:pt x="5607" y="3439"/>
                  </a:lnTo>
                  <a:lnTo>
                    <a:pt x="5476" y="3253"/>
                  </a:lnTo>
                  <a:lnTo>
                    <a:pt x="5453" y="3225"/>
                  </a:lnTo>
                  <a:lnTo>
                    <a:pt x="5370" y="3177"/>
                  </a:lnTo>
                  <a:lnTo>
                    <a:pt x="5346" y="3156"/>
                  </a:lnTo>
                  <a:lnTo>
                    <a:pt x="5334" y="3136"/>
                  </a:lnTo>
                  <a:lnTo>
                    <a:pt x="5334" y="3087"/>
                  </a:lnTo>
                  <a:lnTo>
                    <a:pt x="5311" y="3066"/>
                  </a:lnTo>
                  <a:lnTo>
                    <a:pt x="5252" y="3039"/>
                  </a:lnTo>
                  <a:lnTo>
                    <a:pt x="5169" y="3032"/>
                  </a:lnTo>
                  <a:lnTo>
                    <a:pt x="5003" y="3032"/>
                  </a:lnTo>
                  <a:lnTo>
                    <a:pt x="4790" y="2984"/>
                  </a:lnTo>
                  <a:lnTo>
                    <a:pt x="4708" y="2977"/>
                  </a:lnTo>
                  <a:lnTo>
                    <a:pt x="4637" y="2977"/>
                  </a:lnTo>
                  <a:lnTo>
                    <a:pt x="4495" y="3004"/>
                  </a:lnTo>
                  <a:lnTo>
                    <a:pt x="4424" y="2990"/>
                  </a:lnTo>
                  <a:lnTo>
                    <a:pt x="4388" y="2963"/>
                  </a:lnTo>
                  <a:lnTo>
                    <a:pt x="4270" y="2839"/>
                  </a:lnTo>
                  <a:lnTo>
                    <a:pt x="4164" y="2714"/>
                  </a:lnTo>
                  <a:lnTo>
                    <a:pt x="4045" y="2590"/>
                  </a:lnTo>
                  <a:lnTo>
                    <a:pt x="3927" y="2466"/>
                  </a:lnTo>
                  <a:lnTo>
                    <a:pt x="3821" y="2341"/>
                  </a:lnTo>
                  <a:lnTo>
                    <a:pt x="3702" y="2217"/>
                  </a:lnTo>
                  <a:lnTo>
                    <a:pt x="3596" y="2093"/>
                  </a:lnTo>
                  <a:lnTo>
                    <a:pt x="3478" y="1961"/>
                  </a:lnTo>
                  <a:lnTo>
                    <a:pt x="3442" y="1920"/>
                  </a:lnTo>
                  <a:lnTo>
                    <a:pt x="3371" y="1865"/>
                  </a:lnTo>
                  <a:lnTo>
                    <a:pt x="3300" y="1837"/>
                  </a:lnTo>
                  <a:lnTo>
                    <a:pt x="3194" y="1823"/>
                  </a:lnTo>
                  <a:lnTo>
                    <a:pt x="2969" y="1789"/>
                  </a:lnTo>
                  <a:lnTo>
                    <a:pt x="2756" y="1754"/>
                  </a:lnTo>
                  <a:lnTo>
                    <a:pt x="2532" y="1720"/>
                  </a:lnTo>
                  <a:lnTo>
                    <a:pt x="2307" y="1685"/>
                  </a:lnTo>
                  <a:lnTo>
                    <a:pt x="2082" y="1651"/>
                  </a:lnTo>
                  <a:lnTo>
                    <a:pt x="1857" y="1616"/>
                  </a:lnTo>
                  <a:lnTo>
                    <a:pt x="1633" y="1582"/>
                  </a:lnTo>
                  <a:lnTo>
                    <a:pt x="1408" y="1547"/>
                  </a:lnTo>
                  <a:lnTo>
                    <a:pt x="1302" y="1533"/>
                  </a:lnTo>
                  <a:lnTo>
                    <a:pt x="1148" y="1492"/>
                  </a:lnTo>
                  <a:lnTo>
                    <a:pt x="1018" y="1430"/>
                  </a:lnTo>
                  <a:lnTo>
                    <a:pt x="959" y="1409"/>
                  </a:lnTo>
                  <a:lnTo>
                    <a:pt x="840" y="1409"/>
                  </a:lnTo>
                  <a:lnTo>
                    <a:pt x="840" y="1409"/>
                  </a:lnTo>
                  <a:lnTo>
                    <a:pt x="840" y="1409"/>
                  </a:lnTo>
                  <a:lnTo>
                    <a:pt x="817" y="1388"/>
                  </a:lnTo>
                  <a:lnTo>
                    <a:pt x="746" y="1271"/>
                  </a:lnTo>
                  <a:lnTo>
                    <a:pt x="734" y="1250"/>
                  </a:lnTo>
                  <a:lnTo>
                    <a:pt x="675" y="1243"/>
                  </a:lnTo>
                  <a:lnTo>
                    <a:pt x="616" y="1229"/>
                  </a:lnTo>
                  <a:lnTo>
                    <a:pt x="556" y="1209"/>
                  </a:lnTo>
                  <a:lnTo>
                    <a:pt x="485" y="1160"/>
                  </a:lnTo>
                  <a:lnTo>
                    <a:pt x="213" y="1077"/>
                  </a:lnTo>
                  <a:lnTo>
                    <a:pt x="119" y="1029"/>
                  </a:lnTo>
                  <a:lnTo>
                    <a:pt x="72" y="995"/>
                  </a:lnTo>
                  <a:lnTo>
                    <a:pt x="24" y="946"/>
                  </a:lnTo>
                  <a:lnTo>
                    <a:pt x="1" y="898"/>
                  </a:lnTo>
                  <a:lnTo>
                    <a:pt x="24" y="850"/>
                  </a:lnTo>
                  <a:close/>
                </a:path>
              </a:pathLst>
            </a:custGeom>
            <a:grpFill/>
            <a:ln w="9525" cap="rnd"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League Spartan"/>
                <a:ea typeface="+mn-ea"/>
                <a:cs typeface="+mn-cs"/>
              </a:endParaRPr>
            </a:p>
          </p:txBody>
        </p:sp>
        <p:sp>
          <p:nvSpPr>
            <p:cNvPr id="33" name="Google Shape;1713;p44">
              <a:extLst>
                <a:ext uri="{FF2B5EF4-FFF2-40B4-BE49-F238E27FC236}">
                  <a16:creationId xmlns:a16="http://schemas.microsoft.com/office/drawing/2014/main" id="{0676AABC-69A5-BABF-6D54-62F13EC1D734}"/>
                </a:ext>
              </a:extLst>
            </p:cNvPr>
            <p:cNvSpPr/>
            <p:nvPr/>
          </p:nvSpPr>
          <p:spPr>
            <a:xfrm flipH="1">
              <a:off x="3722376" y="3026915"/>
              <a:ext cx="489638" cy="471345"/>
            </a:xfrm>
            <a:custGeom>
              <a:avLst/>
              <a:gdLst/>
              <a:ahLst/>
              <a:cxnLst/>
              <a:rect l="l" t="t" r="r" b="b"/>
              <a:pathLst>
                <a:path w="8043" h="4945" extrusionOk="0">
                  <a:moveTo>
                    <a:pt x="142" y="97"/>
                  </a:moveTo>
                  <a:lnTo>
                    <a:pt x="260" y="0"/>
                  </a:lnTo>
                  <a:lnTo>
                    <a:pt x="284" y="35"/>
                  </a:lnTo>
                  <a:lnTo>
                    <a:pt x="521" y="159"/>
                  </a:lnTo>
                  <a:lnTo>
                    <a:pt x="674" y="221"/>
                  </a:lnTo>
                  <a:lnTo>
                    <a:pt x="722" y="249"/>
                  </a:lnTo>
                  <a:lnTo>
                    <a:pt x="757" y="276"/>
                  </a:lnTo>
                  <a:lnTo>
                    <a:pt x="793" y="325"/>
                  </a:lnTo>
                  <a:lnTo>
                    <a:pt x="828" y="345"/>
                  </a:lnTo>
                  <a:lnTo>
                    <a:pt x="852" y="352"/>
                  </a:lnTo>
                  <a:lnTo>
                    <a:pt x="875" y="359"/>
                  </a:lnTo>
                  <a:lnTo>
                    <a:pt x="887" y="366"/>
                  </a:lnTo>
                  <a:lnTo>
                    <a:pt x="911" y="387"/>
                  </a:lnTo>
                  <a:lnTo>
                    <a:pt x="935" y="408"/>
                  </a:lnTo>
                  <a:lnTo>
                    <a:pt x="923" y="435"/>
                  </a:lnTo>
                  <a:lnTo>
                    <a:pt x="911" y="456"/>
                  </a:lnTo>
                  <a:lnTo>
                    <a:pt x="911" y="477"/>
                  </a:lnTo>
                  <a:lnTo>
                    <a:pt x="935" y="490"/>
                  </a:lnTo>
                  <a:lnTo>
                    <a:pt x="970" y="525"/>
                  </a:lnTo>
                  <a:lnTo>
                    <a:pt x="1017" y="532"/>
                  </a:lnTo>
                  <a:lnTo>
                    <a:pt x="1041" y="553"/>
                  </a:lnTo>
                  <a:lnTo>
                    <a:pt x="1065" y="580"/>
                  </a:lnTo>
                  <a:lnTo>
                    <a:pt x="1088" y="629"/>
                  </a:lnTo>
                  <a:lnTo>
                    <a:pt x="1076" y="663"/>
                  </a:lnTo>
                  <a:lnTo>
                    <a:pt x="1065" y="691"/>
                  </a:lnTo>
                  <a:lnTo>
                    <a:pt x="1053" y="711"/>
                  </a:lnTo>
                  <a:lnTo>
                    <a:pt x="1076" y="739"/>
                  </a:lnTo>
                  <a:lnTo>
                    <a:pt x="1159" y="780"/>
                  </a:lnTo>
                  <a:lnTo>
                    <a:pt x="1230" y="836"/>
                  </a:lnTo>
                  <a:lnTo>
                    <a:pt x="1384" y="960"/>
                  </a:lnTo>
                  <a:lnTo>
                    <a:pt x="1585" y="1077"/>
                  </a:lnTo>
                  <a:lnTo>
                    <a:pt x="1798" y="1105"/>
                  </a:lnTo>
                  <a:lnTo>
                    <a:pt x="1987" y="1098"/>
                  </a:lnTo>
                  <a:lnTo>
                    <a:pt x="2165" y="1071"/>
                  </a:lnTo>
                  <a:lnTo>
                    <a:pt x="2188" y="1057"/>
                  </a:lnTo>
                  <a:lnTo>
                    <a:pt x="2212" y="1036"/>
                  </a:lnTo>
                  <a:lnTo>
                    <a:pt x="2200" y="1008"/>
                  </a:lnTo>
                  <a:lnTo>
                    <a:pt x="2176" y="981"/>
                  </a:lnTo>
                  <a:lnTo>
                    <a:pt x="2176" y="953"/>
                  </a:lnTo>
                  <a:lnTo>
                    <a:pt x="2165" y="912"/>
                  </a:lnTo>
                  <a:lnTo>
                    <a:pt x="2153" y="898"/>
                  </a:lnTo>
                  <a:lnTo>
                    <a:pt x="2129" y="877"/>
                  </a:lnTo>
                  <a:lnTo>
                    <a:pt x="2117" y="856"/>
                  </a:lnTo>
                  <a:lnTo>
                    <a:pt x="2105" y="829"/>
                  </a:lnTo>
                  <a:lnTo>
                    <a:pt x="2094" y="780"/>
                  </a:lnTo>
                  <a:lnTo>
                    <a:pt x="2070" y="760"/>
                  </a:lnTo>
                  <a:lnTo>
                    <a:pt x="2448" y="760"/>
                  </a:lnTo>
                  <a:lnTo>
                    <a:pt x="2472" y="760"/>
                  </a:lnTo>
                  <a:lnTo>
                    <a:pt x="2508" y="767"/>
                  </a:lnTo>
                  <a:lnTo>
                    <a:pt x="2531" y="787"/>
                  </a:lnTo>
                  <a:lnTo>
                    <a:pt x="2567" y="794"/>
                  </a:lnTo>
                  <a:lnTo>
                    <a:pt x="2614" y="822"/>
                  </a:lnTo>
                  <a:lnTo>
                    <a:pt x="2614" y="856"/>
                  </a:lnTo>
                  <a:lnTo>
                    <a:pt x="2685" y="843"/>
                  </a:lnTo>
                  <a:lnTo>
                    <a:pt x="2697" y="829"/>
                  </a:lnTo>
                  <a:lnTo>
                    <a:pt x="2709" y="815"/>
                  </a:lnTo>
                  <a:lnTo>
                    <a:pt x="2744" y="808"/>
                  </a:lnTo>
                  <a:lnTo>
                    <a:pt x="2791" y="815"/>
                  </a:lnTo>
                  <a:lnTo>
                    <a:pt x="2839" y="850"/>
                  </a:lnTo>
                  <a:lnTo>
                    <a:pt x="2874" y="870"/>
                  </a:lnTo>
                  <a:lnTo>
                    <a:pt x="2898" y="884"/>
                  </a:lnTo>
                  <a:lnTo>
                    <a:pt x="2921" y="891"/>
                  </a:lnTo>
                  <a:lnTo>
                    <a:pt x="2969" y="870"/>
                  </a:lnTo>
                  <a:lnTo>
                    <a:pt x="3028" y="850"/>
                  </a:lnTo>
                  <a:lnTo>
                    <a:pt x="3099" y="822"/>
                  </a:lnTo>
                  <a:lnTo>
                    <a:pt x="3134" y="808"/>
                  </a:lnTo>
                  <a:lnTo>
                    <a:pt x="3182" y="801"/>
                  </a:lnTo>
                  <a:lnTo>
                    <a:pt x="3288" y="815"/>
                  </a:lnTo>
                  <a:lnTo>
                    <a:pt x="3312" y="822"/>
                  </a:lnTo>
                  <a:lnTo>
                    <a:pt x="3335" y="829"/>
                  </a:lnTo>
                  <a:lnTo>
                    <a:pt x="3359" y="856"/>
                  </a:lnTo>
                  <a:lnTo>
                    <a:pt x="3383" y="870"/>
                  </a:lnTo>
                  <a:lnTo>
                    <a:pt x="3406" y="884"/>
                  </a:lnTo>
                  <a:lnTo>
                    <a:pt x="3489" y="891"/>
                  </a:lnTo>
                  <a:lnTo>
                    <a:pt x="3525" y="905"/>
                  </a:lnTo>
                  <a:lnTo>
                    <a:pt x="3560" y="919"/>
                  </a:lnTo>
                  <a:lnTo>
                    <a:pt x="3596" y="925"/>
                  </a:lnTo>
                  <a:lnTo>
                    <a:pt x="3631" y="925"/>
                  </a:lnTo>
                  <a:lnTo>
                    <a:pt x="3667" y="919"/>
                  </a:lnTo>
                  <a:lnTo>
                    <a:pt x="3714" y="919"/>
                  </a:lnTo>
                  <a:lnTo>
                    <a:pt x="3761" y="925"/>
                  </a:lnTo>
                  <a:lnTo>
                    <a:pt x="3808" y="953"/>
                  </a:lnTo>
                  <a:lnTo>
                    <a:pt x="3891" y="1022"/>
                  </a:lnTo>
                  <a:lnTo>
                    <a:pt x="3998" y="1105"/>
                  </a:lnTo>
                  <a:lnTo>
                    <a:pt x="4104" y="1209"/>
                  </a:lnTo>
                  <a:lnTo>
                    <a:pt x="4187" y="1312"/>
                  </a:lnTo>
                  <a:lnTo>
                    <a:pt x="4211" y="1395"/>
                  </a:lnTo>
                  <a:lnTo>
                    <a:pt x="4305" y="1450"/>
                  </a:lnTo>
                  <a:lnTo>
                    <a:pt x="4329" y="1526"/>
                  </a:lnTo>
                  <a:lnTo>
                    <a:pt x="4400" y="1575"/>
                  </a:lnTo>
                  <a:lnTo>
                    <a:pt x="4778" y="1754"/>
                  </a:lnTo>
                  <a:lnTo>
                    <a:pt x="4920" y="1844"/>
                  </a:lnTo>
                  <a:lnTo>
                    <a:pt x="5003" y="1941"/>
                  </a:lnTo>
                  <a:lnTo>
                    <a:pt x="5038" y="1968"/>
                  </a:lnTo>
                  <a:lnTo>
                    <a:pt x="5086" y="1975"/>
                  </a:lnTo>
                  <a:lnTo>
                    <a:pt x="5192" y="1968"/>
                  </a:lnTo>
                  <a:lnTo>
                    <a:pt x="5500" y="1906"/>
                  </a:lnTo>
                  <a:lnTo>
                    <a:pt x="5571" y="1885"/>
                  </a:lnTo>
                  <a:lnTo>
                    <a:pt x="5618" y="1865"/>
                  </a:lnTo>
                  <a:lnTo>
                    <a:pt x="5653" y="1844"/>
                  </a:lnTo>
                  <a:lnTo>
                    <a:pt x="5713" y="1837"/>
                  </a:lnTo>
                  <a:lnTo>
                    <a:pt x="5760" y="1837"/>
                  </a:lnTo>
                  <a:lnTo>
                    <a:pt x="5866" y="1885"/>
                  </a:lnTo>
                  <a:lnTo>
                    <a:pt x="5843" y="1927"/>
                  </a:lnTo>
                  <a:lnTo>
                    <a:pt x="5441" y="2127"/>
                  </a:lnTo>
                  <a:lnTo>
                    <a:pt x="5346" y="2182"/>
                  </a:lnTo>
                  <a:lnTo>
                    <a:pt x="5240" y="2252"/>
                  </a:lnTo>
                  <a:lnTo>
                    <a:pt x="5192" y="2279"/>
                  </a:lnTo>
                  <a:lnTo>
                    <a:pt x="5133" y="2293"/>
                  </a:lnTo>
                  <a:lnTo>
                    <a:pt x="5062" y="2321"/>
                  </a:lnTo>
                  <a:lnTo>
                    <a:pt x="5015" y="2355"/>
                  </a:lnTo>
                  <a:lnTo>
                    <a:pt x="4968" y="2417"/>
                  </a:lnTo>
                  <a:lnTo>
                    <a:pt x="4920" y="2466"/>
                  </a:lnTo>
                  <a:lnTo>
                    <a:pt x="4991" y="2624"/>
                  </a:lnTo>
                  <a:lnTo>
                    <a:pt x="5074" y="2714"/>
                  </a:lnTo>
                  <a:lnTo>
                    <a:pt x="5074" y="2776"/>
                  </a:lnTo>
                  <a:lnTo>
                    <a:pt x="4968" y="2901"/>
                  </a:lnTo>
                  <a:lnTo>
                    <a:pt x="5062" y="2928"/>
                  </a:lnTo>
                  <a:lnTo>
                    <a:pt x="5109" y="2956"/>
                  </a:lnTo>
                  <a:lnTo>
                    <a:pt x="5157" y="3004"/>
                  </a:lnTo>
                  <a:lnTo>
                    <a:pt x="5287" y="3011"/>
                  </a:lnTo>
                  <a:lnTo>
                    <a:pt x="5358" y="2984"/>
                  </a:lnTo>
                  <a:lnTo>
                    <a:pt x="5488" y="2921"/>
                  </a:lnTo>
                  <a:lnTo>
                    <a:pt x="5618" y="2866"/>
                  </a:lnTo>
                  <a:lnTo>
                    <a:pt x="5677" y="2873"/>
                  </a:lnTo>
                  <a:lnTo>
                    <a:pt x="5760" y="2935"/>
                  </a:lnTo>
                  <a:lnTo>
                    <a:pt x="5855" y="2984"/>
                  </a:lnTo>
                  <a:lnTo>
                    <a:pt x="5937" y="3025"/>
                  </a:lnTo>
                  <a:lnTo>
                    <a:pt x="6221" y="3101"/>
                  </a:lnTo>
                  <a:lnTo>
                    <a:pt x="6339" y="3129"/>
                  </a:lnTo>
                  <a:lnTo>
                    <a:pt x="6647" y="3177"/>
                  </a:lnTo>
                  <a:lnTo>
                    <a:pt x="6742" y="3177"/>
                  </a:lnTo>
                  <a:lnTo>
                    <a:pt x="6813" y="3163"/>
                  </a:lnTo>
                  <a:lnTo>
                    <a:pt x="7025" y="3073"/>
                  </a:lnTo>
                  <a:lnTo>
                    <a:pt x="7085" y="3039"/>
                  </a:lnTo>
                  <a:lnTo>
                    <a:pt x="7203" y="3025"/>
                  </a:lnTo>
                  <a:lnTo>
                    <a:pt x="7250" y="3142"/>
                  </a:lnTo>
                  <a:lnTo>
                    <a:pt x="7108" y="3322"/>
                  </a:lnTo>
                  <a:lnTo>
                    <a:pt x="7120" y="3357"/>
                  </a:lnTo>
                  <a:lnTo>
                    <a:pt x="7144" y="3377"/>
                  </a:lnTo>
                  <a:lnTo>
                    <a:pt x="7155" y="3405"/>
                  </a:lnTo>
                  <a:lnTo>
                    <a:pt x="7215" y="3488"/>
                  </a:lnTo>
                  <a:lnTo>
                    <a:pt x="7262" y="3543"/>
                  </a:lnTo>
                  <a:lnTo>
                    <a:pt x="7309" y="3557"/>
                  </a:lnTo>
                  <a:lnTo>
                    <a:pt x="7357" y="3598"/>
                  </a:lnTo>
                  <a:lnTo>
                    <a:pt x="7368" y="3612"/>
                  </a:lnTo>
                  <a:lnTo>
                    <a:pt x="7357" y="3633"/>
                  </a:lnTo>
                  <a:lnTo>
                    <a:pt x="7345" y="3653"/>
                  </a:lnTo>
                  <a:lnTo>
                    <a:pt x="7345" y="3667"/>
                  </a:lnTo>
                  <a:lnTo>
                    <a:pt x="7357" y="3681"/>
                  </a:lnTo>
                  <a:lnTo>
                    <a:pt x="7380" y="3688"/>
                  </a:lnTo>
                  <a:lnTo>
                    <a:pt x="7439" y="3702"/>
                  </a:lnTo>
                  <a:lnTo>
                    <a:pt x="7487" y="3709"/>
                  </a:lnTo>
                  <a:lnTo>
                    <a:pt x="7569" y="3702"/>
                  </a:lnTo>
                  <a:lnTo>
                    <a:pt x="7629" y="3702"/>
                  </a:lnTo>
                  <a:lnTo>
                    <a:pt x="7688" y="3695"/>
                  </a:lnTo>
                  <a:lnTo>
                    <a:pt x="7735" y="3681"/>
                  </a:lnTo>
                  <a:lnTo>
                    <a:pt x="7806" y="3674"/>
                  </a:lnTo>
                  <a:lnTo>
                    <a:pt x="7853" y="3688"/>
                  </a:lnTo>
                  <a:lnTo>
                    <a:pt x="7912" y="3736"/>
                  </a:lnTo>
                  <a:lnTo>
                    <a:pt x="7912" y="3840"/>
                  </a:lnTo>
                  <a:lnTo>
                    <a:pt x="7901" y="3909"/>
                  </a:lnTo>
                  <a:lnTo>
                    <a:pt x="7912" y="3930"/>
                  </a:lnTo>
                  <a:lnTo>
                    <a:pt x="8019" y="3985"/>
                  </a:lnTo>
                  <a:lnTo>
                    <a:pt x="8043" y="4026"/>
                  </a:lnTo>
                  <a:lnTo>
                    <a:pt x="8043" y="4054"/>
                  </a:lnTo>
                  <a:lnTo>
                    <a:pt x="8031" y="4144"/>
                  </a:lnTo>
                  <a:lnTo>
                    <a:pt x="7960" y="4227"/>
                  </a:lnTo>
                  <a:lnTo>
                    <a:pt x="7676" y="4358"/>
                  </a:lnTo>
                  <a:lnTo>
                    <a:pt x="7487" y="4503"/>
                  </a:lnTo>
                  <a:lnTo>
                    <a:pt x="7309" y="4662"/>
                  </a:lnTo>
                  <a:lnTo>
                    <a:pt x="7215" y="4724"/>
                  </a:lnTo>
                  <a:lnTo>
                    <a:pt x="7073" y="4765"/>
                  </a:lnTo>
                  <a:lnTo>
                    <a:pt x="6895" y="4800"/>
                  </a:lnTo>
                  <a:lnTo>
                    <a:pt x="6789" y="4814"/>
                  </a:lnTo>
                  <a:lnTo>
                    <a:pt x="6730" y="4841"/>
                  </a:lnTo>
                  <a:lnTo>
                    <a:pt x="6588" y="4869"/>
                  </a:lnTo>
                  <a:lnTo>
                    <a:pt x="6446" y="4869"/>
                  </a:lnTo>
                  <a:lnTo>
                    <a:pt x="6304" y="4910"/>
                  </a:lnTo>
                  <a:lnTo>
                    <a:pt x="6067" y="4931"/>
                  </a:lnTo>
                  <a:lnTo>
                    <a:pt x="5866" y="4938"/>
                  </a:lnTo>
                  <a:lnTo>
                    <a:pt x="5772" y="4945"/>
                  </a:lnTo>
                  <a:lnTo>
                    <a:pt x="5677" y="4938"/>
                  </a:lnTo>
                  <a:lnTo>
                    <a:pt x="5594" y="4917"/>
                  </a:lnTo>
                  <a:lnTo>
                    <a:pt x="5535" y="4876"/>
                  </a:lnTo>
                  <a:lnTo>
                    <a:pt x="5464" y="4828"/>
                  </a:lnTo>
                  <a:lnTo>
                    <a:pt x="5393" y="4786"/>
                  </a:lnTo>
                  <a:lnTo>
                    <a:pt x="5204" y="4703"/>
                  </a:lnTo>
                  <a:lnTo>
                    <a:pt x="5145" y="4676"/>
                  </a:lnTo>
                  <a:lnTo>
                    <a:pt x="5098" y="4620"/>
                  </a:lnTo>
                  <a:lnTo>
                    <a:pt x="5015" y="4565"/>
                  </a:lnTo>
                  <a:lnTo>
                    <a:pt x="4766" y="4413"/>
                  </a:lnTo>
                  <a:lnTo>
                    <a:pt x="4577" y="4261"/>
                  </a:lnTo>
                  <a:lnTo>
                    <a:pt x="4329" y="4040"/>
                  </a:lnTo>
                  <a:lnTo>
                    <a:pt x="4033" y="3888"/>
                  </a:lnTo>
                  <a:lnTo>
                    <a:pt x="3749" y="3619"/>
                  </a:lnTo>
                  <a:lnTo>
                    <a:pt x="3631" y="3502"/>
                  </a:lnTo>
                  <a:lnTo>
                    <a:pt x="3536" y="3412"/>
                  </a:lnTo>
                  <a:lnTo>
                    <a:pt x="3465" y="3370"/>
                  </a:lnTo>
                  <a:lnTo>
                    <a:pt x="3276" y="3294"/>
                  </a:lnTo>
                  <a:lnTo>
                    <a:pt x="3241" y="3281"/>
                  </a:lnTo>
                  <a:lnTo>
                    <a:pt x="3099" y="3191"/>
                  </a:lnTo>
                  <a:lnTo>
                    <a:pt x="3052" y="3142"/>
                  </a:lnTo>
                  <a:lnTo>
                    <a:pt x="2992" y="3073"/>
                  </a:lnTo>
                  <a:lnTo>
                    <a:pt x="2874" y="2825"/>
                  </a:lnTo>
                  <a:lnTo>
                    <a:pt x="2815" y="2776"/>
                  </a:lnTo>
                  <a:lnTo>
                    <a:pt x="2768" y="2749"/>
                  </a:lnTo>
                  <a:lnTo>
                    <a:pt x="2720" y="2742"/>
                  </a:lnTo>
                  <a:lnTo>
                    <a:pt x="2685" y="2749"/>
                  </a:lnTo>
                  <a:lnTo>
                    <a:pt x="2567" y="2783"/>
                  </a:lnTo>
                  <a:lnTo>
                    <a:pt x="2531" y="2790"/>
                  </a:lnTo>
                  <a:lnTo>
                    <a:pt x="2401" y="2769"/>
                  </a:lnTo>
                  <a:lnTo>
                    <a:pt x="2070" y="2624"/>
                  </a:lnTo>
                  <a:lnTo>
                    <a:pt x="1940" y="2535"/>
                  </a:lnTo>
                  <a:lnTo>
                    <a:pt x="1916" y="2500"/>
                  </a:lnTo>
                  <a:lnTo>
                    <a:pt x="1940" y="2431"/>
                  </a:lnTo>
                  <a:lnTo>
                    <a:pt x="2034" y="2376"/>
                  </a:lnTo>
                  <a:lnTo>
                    <a:pt x="2117" y="2341"/>
                  </a:lnTo>
                  <a:lnTo>
                    <a:pt x="2153" y="2286"/>
                  </a:lnTo>
                  <a:lnTo>
                    <a:pt x="2129" y="2245"/>
                  </a:lnTo>
                  <a:lnTo>
                    <a:pt x="2082" y="2176"/>
                  </a:lnTo>
                  <a:lnTo>
                    <a:pt x="2011" y="2093"/>
                  </a:lnTo>
                  <a:lnTo>
                    <a:pt x="1845" y="1968"/>
                  </a:lnTo>
                  <a:lnTo>
                    <a:pt x="1691" y="1892"/>
                  </a:lnTo>
                  <a:lnTo>
                    <a:pt x="1632" y="1858"/>
                  </a:lnTo>
                  <a:lnTo>
                    <a:pt x="1609" y="1851"/>
                  </a:lnTo>
                  <a:lnTo>
                    <a:pt x="1538" y="1837"/>
                  </a:lnTo>
                  <a:lnTo>
                    <a:pt x="1538" y="1823"/>
                  </a:lnTo>
                  <a:lnTo>
                    <a:pt x="1431" y="1651"/>
                  </a:lnTo>
                  <a:lnTo>
                    <a:pt x="1301" y="1519"/>
                  </a:lnTo>
                  <a:lnTo>
                    <a:pt x="1266" y="1485"/>
                  </a:lnTo>
                  <a:lnTo>
                    <a:pt x="1171" y="1450"/>
                  </a:lnTo>
                  <a:lnTo>
                    <a:pt x="1065" y="1423"/>
                  </a:lnTo>
                  <a:lnTo>
                    <a:pt x="970" y="1361"/>
                  </a:lnTo>
                  <a:lnTo>
                    <a:pt x="781" y="1292"/>
                  </a:lnTo>
                  <a:lnTo>
                    <a:pt x="710" y="1257"/>
                  </a:lnTo>
                  <a:lnTo>
                    <a:pt x="603" y="1146"/>
                  </a:lnTo>
                  <a:lnTo>
                    <a:pt x="568" y="1077"/>
                  </a:lnTo>
                  <a:lnTo>
                    <a:pt x="544" y="1001"/>
                  </a:lnTo>
                  <a:lnTo>
                    <a:pt x="532" y="815"/>
                  </a:lnTo>
                  <a:lnTo>
                    <a:pt x="509" y="725"/>
                  </a:lnTo>
                  <a:lnTo>
                    <a:pt x="461" y="642"/>
                  </a:lnTo>
                  <a:lnTo>
                    <a:pt x="178" y="421"/>
                  </a:lnTo>
                  <a:lnTo>
                    <a:pt x="95" y="338"/>
                  </a:lnTo>
                  <a:lnTo>
                    <a:pt x="12" y="221"/>
                  </a:lnTo>
                  <a:lnTo>
                    <a:pt x="0" y="152"/>
                  </a:lnTo>
                  <a:lnTo>
                    <a:pt x="142" y="97"/>
                  </a:lnTo>
                  <a:close/>
                </a:path>
              </a:pathLst>
            </a:custGeom>
            <a:solidFill>
              <a:schemeClr val="accent3">
                <a:lumMod val="60000"/>
                <a:lumOff val="40000"/>
              </a:schemeClr>
            </a:solidFill>
            <a:ln w="9525" cap="rnd"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League Spartan"/>
                <a:ea typeface="+mn-ea"/>
                <a:cs typeface="+mn-cs"/>
              </a:endParaRPr>
            </a:p>
          </p:txBody>
        </p:sp>
        <p:sp>
          <p:nvSpPr>
            <p:cNvPr id="34" name="Google Shape;1714;p44">
              <a:extLst>
                <a:ext uri="{FF2B5EF4-FFF2-40B4-BE49-F238E27FC236}">
                  <a16:creationId xmlns:a16="http://schemas.microsoft.com/office/drawing/2014/main" id="{44E3A437-E44F-7A3D-5B17-52E85F1C6922}"/>
                </a:ext>
              </a:extLst>
            </p:cNvPr>
            <p:cNvSpPr/>
            <p:nvPr/>
          </p:nvSpPr>
          <p:spPr>
            <a:xfrm flipH="1">
              <a:off x="4402772" y="3211831"/>
              <a:ext cx="856181" cy="476683"/>
            </a:xfrm>
            <a:custGeom>
              <a:avLst/>
              <a:gdLst/>
              <a:ahLst/>
              <a:cxnLst/>
              <a:rect l="l" t="t" r="r" b="b"/>
              <a:pathLst>
                <a:path w="14064" h="5001" extrusionOk="0">
                  <a:moveTo>
                    <a:pt x="1" y="1534"/>
                  </a:moveTo>
                  <a:lnTo>
                    <a:pt x="25" y="1513"/>
                  </a:lnTo>
                  <a:lnTo>
                    <a:pt x="95" y="1465"/>
                  </a:lnTo>
                  <a:lnTo>
                    <a:pt x="166" y="1403"/>
                  </a:lnTo>
                  <a:lnTo>
                    <a:pt x="226" y="1382"/>
                  </a:lnTo>
                  <a:lnTo>
                    <a:pt x="261" y="1382"/>
                  </a:lnTo>
                  <a:lnTo>
                    <a:pt x="308" y="1396"/>
                  </a:lnTo>
                  <a:lnTo>
                    <a:pt x="368" y="1410"/>
                  </a:lnTo>
                  <a:lnTo>
                    <a:pt x="486" y="1410"/>
                  </a:lnTo>
                  <a:lnTo>
                    <a:pt x="533" y="1410"/>
                  </a:lnTo>
                  <a:lnTo>
                    <a:pt x="545" y="1423"/>
                  </a:lnTo>
                  <a:lnTo>
                    <a:pt x="545" y="1437"/>
                  </a:lnTo>
                  <a:lnTo>
                    <a:pt x="569" y="1437"/>
                  </a:lnTo>
                  <a:lnTo>
                    <a:pt x="604" y="1437"/>
                  </a:lnTo>
                  <a:lnTo>
                    <a:pt x="640" y="1437"/>
                  </a:lnTo>
                  <a:lnTo>
                    <a:pt x="746" y="1458"/>
                  </a:lnTo>
                  <a:lnTo>
                    <a:pt x="841" y="1458"/>
                  </a:lnTo>
                  <a:lnTo>
                    <a:pt x="876" y="1451"/>
                  </a:lnTo>
                  <a:lnTo>
                    <a:pt x="900" y="1437"/>
                  </a:lnTo>
                  <a:lnTo>
                    <a:pt x="935" y="1430"/>
                  </a:lnTo>
                  <a:lnTo>
                    <a:pt x="983" y="1430"/>
                  </a:lnTo>
                  <a:lnTo>
                    <a:pt x="1042" y="1444"/>
                  </a:lnTo>
                  <a:lnTo>
                    <a:pt x="1113" y="1444"/>
                  </a:lnTo>
                  <a:lnTo>
                    <a:pt x="1136" y="1451"/>
                  </a:lnTo>
                  <a:lnTo>
                    <a:pt x="1148" y="1465"/>
                  </a:lnTo>
                  <a:lnTo>
                    <a:pt x="1136" y="1486"/>
                  </a:lnTo>
                  <a:lnTo>
                    <a:pt x="1148" y="1506"/>
                  </a:lnTo>
                  <a:lnTo>
                    <a:pt x="1184" y="1513"/>
                  </a:lnTo>
                  <a:lnTo>
                    <a:pt x="1243" y="1499"/>
                  </a:lnTo>
                  <a:lnTo>
                    <a:pt x="1325" y="1472"/>
                  </a:lnTo>
                  <a:lnTo>
                    <a:pt x="1373" y="1472"/>
                  </a:lnTo>
                  <a:lnTo>
                    <a:pt x="1586" y="1430"/>
                  </a:lnTo>
                  <a:lnTo>
                    <a:pt x="1633" y="1430"/>
                  </a:lnTo>
                  <a:lnTo>
                    <a:pt x="1692" y="1437"/>
                  </a:lnTo>
                  <a:lnTo>
                    <a:pt x="1739" y="1451"/>
                  </a:lnTo>
                  <a:lnTo>
                    <a:pt x="1763" y="1465"/>
                  </a:lnTo>
                  <a:lnTo>
                    <a:pt x="1905" y="1472"/>
                  </a:lnTo>
                  <a:lnTo>
                    <a:pt x="1917" y="1430"/>
                  </a:lnTo>
                  <a:lnTo>
                    <a:pt x="1940" y="1403"/>
                  </a:lnTo>
                  <a:lnTo>
                    <a:pt x="1988" y="1396"/>
                  </a:lnTo>
                  <a:lnTo>
                    <a:pt x="2011" y="1396"/>
                  </a:lnTo>
                  <a:lnTo>
                    <a:pt x="2082" y="1382"/>
                  </a:lnTo>
                  <a:lnTo>
                    <a:pt x="2283" y="1347"/>
                  </a:lnTo>
                  <a:lnTo>
                    <a:pt x="2354" y="1320"/>
                  </a:lnTo>
                  <a:lnTo>
                    <a:pt x="2402" y="1292"/>
                  </a:lnTo>
                  <a:lnTo>
                    <a:pt x="2449" y="1223"/>
                  </a:lnTo>
                  <a:lnTo>
                    <a:pt x="2603" y="1044"/>
                  </a:lnTo>
                  <a:lnTo>
                    <a:pt x="2792" y="885"/>
                  </a:lnTo>
                  <a:lnTo>
                    <a:pt x="2875" y="836"/>
                  </a:lnTo>
                  <a:lnTo>
                    <a:pt x="2958" y="809"/>
                  </a:lnTo>
                  <a:lnTo>
                    <a:pt x="3052" y="795"/>
                  </a:lnTo>
                  <a:lnTo>
                    <a:pt x="3241" y="740"/>
                  </a:lnTo>
                  <a:lnTo>
                    <a:pt x="3466" y="698"/>
                  </a:lnTo>
                  <a:lnTo>
                    <a:pt x="3502" y="678"/>
                  </a:lnTo>
                  <a:lnTo>
                    <a:pt x="3490" y="657"/>
                  </a:lnTo>
                  <a:lnTo>
                    <a:pt x="3443" y="636"/>
                  </a:lnTo>
                  <a:lnTo>
                    <a:pt x="1929" y="270"/>
                  </a:lnTo>
                  <a:lnTo>
                    <a:pt x="2283" y="139"/>
                  </a:lnTo>
                  <a:lnTo>
                    <a:pt x="2354" y="132"/>
                  </a:lnTo>
                  <a:lnTo>
                    <a:pt x="2437" y="132"/>
                  </a:lnTo>
                  <a:lnTo>
                    <a:pt x="2473" y="160"/>
                  </a:lnTo>
                  <a:lnTo>
                    <a:pt x="2508" y="160"/>
                  </a:lnTo>
                  <a:lnTo>
                    <a:pt x="2603" y="97"/>
                  </a:lnTo>
                  <a:lnTo>
                    <a:pt x="2638" y="77"/>
                  </a:lnTo>
                  <a:lnTo>
                    <a:pt x="2674" y="77"/>
                  </a:lnTo>
                  <a:lnTo>
                    <a:pt x="2686" y="91"/>
                  </a:lnTo>
                  <a:lnTo>
                    <a:pt x="2686" y="111"/>
                  </a:lnTo>
                  <a:lnTo>
                    <a:pt x="2662" y="139"/>
                  </a:lnTo>
                  <a:lnTo>
                    <a:pt x="2650" y="160"/>
                  </a:lnTo>
                  <a:lnTo>
                    <a:pt x="2650" y="180"/>
                  </a:lnTo>
                  <a:lnTo>
                    <a:pt x="2674" y="201"/>
                  </a:lnTo>
                  <a:lnTo>
                    <a:pt x="2828" y="277"/>
                  </a:lnTo>
                  <a:lnTo>
                    <a:pt x="2851" y="270"/>
                  </a:lnTo>
                  <a:lnTo>
                    <a:pt x="2863" y="249"/>
                  </a:lnTo>
                  <a:lnTo>
                    <a:pt x="2863" y="222"/>
                  </a:lnTo>
                  <a:lnTo>
                    <a:pt x="2887" y="201"/>
                  </a:lnTo>
                  <a:lnTo>
                    <a:pt x="2910" y="201"/>
                  </a:lnTo>
                  <a:lnTo>
                    <a:pt x="2958" y="208"/>
                  </a:lnTo>
                  <a:lnTo>
                    <a:pt x="3005" y="229"/>
                  </a:lnTo>
                  <a:lnTo>
                    <a:pt x="3064" y="242"/>
                  </a:lnTo>
                  <a:lnTo>
                    <a:pt x="3123" y="249"/>
                  </a:lnTo>
                  <a:lnTo>
                    <a:pt x="3159" y="242"/>
                  </a:lnTo>
                  <a:lnTo>
                    <a:pt x="3206" y="194"/>
                  </a:lnTo>
                  <a:lnTo>
                    <a:pt x="3265" y="173"/>
                  </a:lnTo>
                  <a:lnTo>
                    <a:pt x="3324" y="173"/>
                  </a:lnTo>
                  <a:lnTo>
                    <a:pt x="3419" y="201"/>
                  </a:lnTo>
                  <a:lnTo>
                    <a:pt x="3431" y="187"/>
                  </a:lnTo>
                  <a:lnTo>
                    <a:pt x="3419" y="160"/>
                  </a:lnTo>
                  <a:lnTo>
                    <a:pt x="3431" y="132"/>
                  </a:lnTo>
                  <a:lnTo>
                    <a:pt x="3478" y="104"/>
                  </a:lnTo>
                  <a:lnTo>
                    <a:pt x="3513" y="104"/>
                  </a:lnTo>
                  <a:lnTo>
                    <a:pt x="3537" y="132"/>
                  </a:lnTo>
                  <a:lnTo>
                    <a:pt x="3537" y="160"/>
                  </a:lnTo>
                  <a:lnTo>
                    <a:pt x="3549" y="173"/>
                  </a:lnTo>
                  <a:lnTo>
                    <a:pt x="3584" y="160"/>
                  </a:lnTo>
                  <a:lnTo>
                    <a:pt x="3632" y="118"/>
                  </a:lnTo>
                  <a:lnTo>
                    <a:pt x="3703" y="91"/>
                  </a:lnTo>
                  <a:lnTo>
                    <a:pt x="3726" y="91"/>
                  </a:lnTo>
                  <a:lnTo>
                    <a:pt x="3738" y="111"/>
                  </a:lnTo>
                  <a:lnTo>
                    <a:pt x="3726" y="153"/>
                  </a:lnTo>
                  <a:lnTo>
                    <a:pt x="3726" y="180"/>
                  </a:lnTo>
                  <a:lnTo>
                    <a:pt x="3738" y="201"/>
                  </a:lnTo>
                  <a:lnTo>
                    <a:pt x="3774" y="208"/>
                  </a:lnTo>
                  <a:lnTo>
                    <a:pt x="3785" y="194"/>
                  </a:lnTo>
                  <a:lnTo>
                    <a:pt x="3797" y="173"/>
                  </a:lnTo>
                  <a:lnTo>
                    <a:pt x="3785" y="153"/>
                  </a:lnTo>
                  <a:lnTo>
                    <a:pt x="3785" y="132"/>
                  </a:lnTo>
                  <a:lnTo>
                    <a:pt x="3797" y="111"/>
                  </a:lnTo>
                  <a:lnTo>
                    <a:pt x="3868" y="97"/>
                  </a:lnTo>
                  <a:lnTo>
                    <a:pt x="3927" y="97"/>
                  </a:lnTo>
                  <a:lnTo>
                    <a:pt x="3998" y="70"/>
                  </a:lnTo>
                  <a:lnTo>
                    <a:pt x="4093" y="84"/>
                  </a:lnTo>
                  <a:lnTo>
                    <a:pt x="4164" y="91"/>
                  </a:lnTo>
                  <a:lnTo>
                    <a:pt x="4247" y="70"/>
                  </a:lnTo>
                  <a:lnTo>
                    <a:pt x="4270" y="63"/>
                  </a:lnTo>
                  <a:lnTo>
                    <a:pt x="4294" y="77"/>
                  </a:lnTo>
                  <a:lnTo>
                    <a:pt x="4330" y="91"/>
                  </a:lnTo>
                  <a:lnTo>
                    <a:pt x="4377" y="84"/>
                  </a:lnTo>
                  <a:lnTo>
                    <a:pt x="4412" y="63"/>
                  </a:lnTo>
                  <a:lnTo>
                    <a:pt x="4460" y="49"/>
                  </a:lnTo>
                  <a:lnTo>
                    <a:pt x="4495" y="49"/>
                  </a:lnTo>
                  <a:lnTo>
                    <a:pt x="4625" y="104"/>
                  </a:lnTo>
                  <a:lnTo>
                    <a:pt x="4673" y="111"/>
                  </a:lnTo>
                  <a:lnTo>
                    <a:pt x="4708" y="111"/>
                  </a:lnTo>
                  <a:lnTo>
                    <a:pt x="4755" y="97"/>
                  </a:lnTo>
                  <a:lnTo>
                    <a:pt x="4791" y="91"/>
                  </a:lnTo>
                  <a:lnTo>
                    <a:pt x="4862" y="91"/>
                  </a:lnTo>
                  <a:lnTo>
                    <a:pt x="4885" y="77"/>
                  </a:lnTo>
                  <a:lnTo>
                    <a:pt x="4921" y="49"/>
                  </a:lnTo>
                  <a:lnTo>
                    <a:pt x="4933" y="15"/>
                  </a:lnTo>
                  <a:lnTo>
                    <a:pt x="4968" y="1"/>
                  </a:lnTo>
                  <a:lnTo>
                    <a:pt x="5004" y="1"/>
                  </a:lnTo>
                  <a:lnTo>
                    <a:pt x="5027" y="21"/>
                  </a:lnTo>
                  <a:lnTo>
                    <a:pt x="5051" y="77"/>
                  </a:lnTo>
                  <a:lnTo>
                    <a:pt x="5075" y="97"/>
                  </a:lnTo>
                  <a:lnTo>
                    <a:pt x="5110" y="104"/>
                  </a:lnTo>
                  <a:lnTo>
                    <a:pt x="5146" y="84"/>
                  </a:lnTo>
                  <a:lnTo>
                    <a:pt x="5169" y="70"/>
                  </a:lnTo>
                  <a:lnTo>
                    <a:pt x="5205" y="63"/>
                  </a:lnTo>
                  <a:lnTo>
                    <a:pt x="5228" y="84"/>
                  </a:lnTo>
                  <a:lnTo>
                    <a:pt x="5240" y="104"/>
                  </a:lnTo>
                  <a:lnTo>
                    <a:pt x="5264" y="125"/>
                  </a:lnTo>
                  <a:lnTo>
                    <a:pt x="5311" y="132"/>
                  </a:lnTo>
                  <a:lnTo>
                    <a:pt x="5382" y="111"/>
                  </a:lnTo>
                  <a:lnTo>
                    <a:pt x="5512" y="63"/>
                  </a:lnTo>
                  <a:lnTo>
                    <a:pt x="5536" y="63"/>
                  </a:lnTo>
                  <a:lnTo>
                    <a:pt x="5583" y="111"/>
                  </a:lnTo>
                  <a:lnTo>
                    <a:pt x="5630" y="118"/>
                  </a:lnTo>
                  <a:lnTo>
                    <a:pt x="5725" y="104"/>
                  </a:lnTo>
                  <a:lnTo>
                    <a:pt x="5796" y="91"/>
                  </a:lnTo>
                  <a:lnTo>
                    <a:pt x="5891" y="104"/>
                  </a:lnTo>
                  <a:lnTo>
                    <a:pt x="5950" y="104"/>
                  </a:lnTo>
                  <a:lnTo>
                    <a:pt x="5985" y="111"/>
                  </a:lnTo>
                  <a:lnTo>
                    <a:pt x="6021" y="132"/>
                  </a:lnTo>
                  <a:lnTo>
                    <a:pt x="6056" y="153"/>
                  </a:lnTo>
                  <a:lnTo>
                    <a:pt x="6222" y="201"/>
                  </a:lnTo>
                  <a:lnTo>
                    <a:pt x="6305" y="194"/>
                  </a:lnTo>
                  <a:lnTo>
                    <a:pt x="6328" y="166"/>
                  </a:lnTo>
                  <a:lnTo>
                    <a:pt x="6316" y="104"/>
                  </a:lnTo>
                  <a:lnTo>
                    <a:pt x="6328" y="91"/>
                  </a:lnTo>
                  <a:lnTo>
                    <a:pt x="6352" y="97"/>
                  </a:lnTo>
                  <a:lnTo>
                    <a:pt x="6376" y="111"/>
                  </a:lnTo>
                  <a:lnTo>
                    <a:pt x="6411" y="132"/>
                  </a:lnTo>
                  <a:lnTo>
                    <a:pt x="6458" y="146"/>
                  </a:lnTo>
                  <a:lnTo>
                    <a:pt x="6506" y="132"/>
                  </a:lnTo>
                  <a:lnTo>
                    <a:pt x="6659" y="56"/>
                  </a:lnTo>
                  <a:lnTo>
                    <a:pt x="6683" y="49"/>
                  </a:lnTo>
                  <a:lnTo>
                    <a:pt x="6707" y="63"/>
                  </a:lnTo>
                  <a:lnTo>
                    <a:pt x="6695" y="132"/>
                  </a:lnTo>
                  <a:lnTo>
                    <a:pt x="6719" y="173"/>
                  </a:lnTo>
                  <a:lnTo>
                    <a:pt x="6742" y="194"/>
                  </a:lnTo>
                  <a:lnTo>
                    <a:pt x="6790" y="187"/>
                  </a:lnTo>
                  <a:lnTo>
                    <a:pt x="6813" y="118"/>
                  </a:lnTo>
                  <a:lnTo>
                    <a:pt x="6837" y="97"/>
                  </a:lnTo>
                  <a:lnTo>
                    <a:pt x="6872" y="97"/>
                  </a:lnTo>
                  <a:lnTo>
                    <a:pt x="6920" y="118"/>
                  </a:lnTo>
                  <a:lnTo>
                    <a:pt x="6967" y="139"/>
                  </a:lnTo>
                  <a:lnTo>
                    <a:pt x="7050" y="166"/>
                  </a:lnTo>
                  <a:lnTo>
                    <a:pt x="7369" y="201"/>
                  </a:lnTo>
                  <a:lnTo>
                    <a:pt x="7440" y="208"/>
                  </a:lnTo>
                  <a:lnTo>
                    <a:pt x="7452" y="208"/>
                  </a:lnTo>
                  <a:lnTo>
                    <a:pt x="7464" y="222"/>
                  </a:lnTo>
                  <a:lnTo>
                    <a:pt x="7487" y="222"/>
                  </a:lnTo>
                  <a:lnTo>
                    <a:pt x="7535" y="229"/>
                  </a:lnTo>
                  <a:lnTo>
                    <a:pt x="7594" y="236"/>
                  </a:lnTo>
                  <a:lnTo>
                    <a:pt x="7641" y="236"/>
                  </a:lnTo>
                  <a:lnTo>
                    <a:pt x="7677" y="208"/>
                  </a:lnTo>
                  <a:lnTo>
                    <a:pt x="7688" y="215"/>
                  </a:lnTo>
                  <a:lnTo>
                    <a:pt x="7736" y="194"/>
                  </a:lnTo>
                  <a:lnTo>
                    <a:pt x="7878" y="187"/>
                  </a:lnTo>
                  <a:lnTo>
                    <a:pt x="7972" y="173"/>
                  </a:lnTo>
                  <a:lnTo>
                    <a:pt x="8020" y="146"/>
                  </a:lnTo>
                  <a:lnTo>
                    <a:pt x="8079" y="97"/>
                  </a:lnTo>
                  <a:lnTo>
                    <a:pt x="8126" y="84"/>
                  </a:lnTo>
                  <a:lnTo>
                    <a:pt x="8209" y="97"/>
                  </a:lnTo>
                  <a:lnTo>
                    <a:pt x="8351" y="111"/>
                  </a:lnTo>
                  <a:lnTo>
                    <a:pt x="8398" y="125"/>
                  </a:lnTo>
                  <a:lnTo>
                    <a:pt x="8422" y="160"/>
                  </a:lnTo>
                  <a:lnTo>
                    <a:pt x="8422" y="201"/>
                  </a:lnTo>
                  <a:lnTo>
                    <a:pt x="8398" y="242"/>
                  </a:lnTo>
                  <a:lnTo>
                    <a:pt x="8410" y="298"/>
                  </a:lnTo>
                  <a:lnTo>
                    <a:pt x="8410" y="291"/>
                  </a:lnTo>
                  <a:lnTo>
                    <a:pt x="8457" y="291"/>
                  </a:lnTo>
                  <a:lnTo>
                    <a:pt x="8504" y="298"/>
                  </a:lnTo>
                  <a:lnTo>
                    <a:pt x="8564" y="312"/>
                  </a:lnTo>
                  <a:lnTo>
                    <a:pt x="8611" y="332"/>
                  </a:lnTo>
                  <a:lnTo>
                    <a:pt x="8623" y="353"/>
                  </a:lnTo>
                  <a:lnTo>
                    <a:pt x="8611" y="374"/>
                  </a:lnTo>
                  <a:lnTo>
                    <a:pt x="8611" y="422"/>
                  </a:lnTo>
                  <a:lnTo>
                    <a:pt x="8635" y="463"/>
                  </a:lnTo>
                  <a:lnTo>
                    <a:pt x="8646" y="450"/>
                  </a:lnTo>
                  <a:lnTo>
                    <a:pt x="8694" y="374"/>
                  </a:lnTo>
                  <a:lnTo>
                    <a:pt x="8753" y="339"/>
                  </a:lnTo>
                  <a:lnTo>
                    <a:pt x="8788" y="346"/>
                  </a:lnTo>
                  <a:lnTo>
                    <a:pt x="8824" y="374"/>
                  </a:lnTo>
                  <a:lnTo>
                    <a:pt x="8847" y="422"/>
                  </a:lnTo>
                  <a:lnTo>
                    <a:pt x="9001" y="367"/>
                  </a:lnTo>
                  <a:lnTo>
                    <a:pt x="9072" y="374"/>
                  </a:lnTo>
                  <a:lnTo>
                    <a:pt x="9214" y="450"/>
                  </a:lnTo>
                  <a:lnTo>
                    <a:pt x="9273" y="470"/>
                  </a:lnTo>
                  <a:lnTo>
                    <a:pt x="9344" y="477"/>
                  </a:lnTo>
                  <a:lnTo>
                    <a:pt x="9474" y="484"/>
                  </a:lnTo>
                  <a:lnTo>
                    <a:pt x="9510" y="491"/>
                  </a:lnTo>
                  <a:lnTo>
                    <a:pt x="9604" y="533"/>
                  </a:lnTo>
                  <a:lnTo>
                    <a:pt x="9628" y="533"/>
                  </a:lnTo>
                  <a:lnTo>
                    <a:pt x="9652" y="533"/>
                  </a:lnTo>
                  <a:lnTo>
                    <a:pt x="9687" y="526"/>
                  </a:lnTo>
                  <a:lnTo>
                    <a:pt x="9723" y="526"/>
                  </a:lnTo>
                  <a:lnTo>
                    <a:pt x="9758" y="512"/>
                  </a:lnTo>
                  <a:lnTo>
                    <a:pt x="9782" y="512"/>
                  </a:lnTo>
                  <a:lnTo>
                    <a:pt x="9794" y="533"/>
                  </a:lnTo>
                  <a:lnTo>
                    <a:pt x="9782" y="546"/>
                  </a:lnTo>
                  <a:lnTo>
                    <a:pt x="9758" y="560"/>
                  </a:lnTo>
                  <a:lnTo>
                    <a:pt x="9734" y="567"/>
                  </a:lnTo>
                  <a:lnTo>
                    <a:pt x="9711" y="574"/>
                  </a:lnTo>
                  <a:lnTo>
                    <a:pt x="9711" y="588"/>
                  </a:lnTo>
                  <a:lnTo>
                    <a:pt x="9805" y="588"/>
                  </a:lnTo>
                  <a:lnTo>
                    <a:pt x="9853" y="615"/>
                  </a:lnTo>
                  <a:lnTo>
                    <a:pt x="9865" y="664"/>
                  </a:lnTo>
                  <a:lnTo>
                    <a:pt x="9865" y="726"/>
                  </a:lnTo>
                  <a:lnTo>
                    <a:pt x="9912" y="719"/>
                  </a:lnTo>
                  <a:lnTo>
                    <a:pt x="9924" y="712"/>
                  </a:lnTo>
                  <a:lnTo>
                    <a:pt x="9900" y="712"/>
                  </a:lnTo>
                  <a:lnTo>
                    <a:pt x="9959" y="650"/>
                  </a:lnTo>
                  <a:lnTo>
                    <a:pt x="9995" y="636"/>
                  </a:lnTo>
                  <a:lnTo>
                    <a:pt x="10054" y="664"/>
                  </a:lnTo>
                  <a:lnTo>
                    <a:pt x="10077" y="760"/>
                  </a:lnTo>
                  <a:lnTo>
                    <a:pt x="10113" y="767"/>
                  </a:lnTo>
                  <a:lnTo>
                    <a:pt x="10148" y="754"/>
                  </a:lnTo>
                  <a:lnTo>
                    <a:pt x="10160" y="740"/>
                  </a:lnTo>
                  <a:lnTo>
                    <a:pt x="10184" y="664"/>
                  </a:lnTo>
                  <a:lnTo>
                    <a:pt x="10231" y="650"/>
                  </a:lnTo>
                  <a:lnTo>
                    <a:pt x="10349" y="664"/>
                  </a:lnTo>
                  <a:lnTo>
                    <a:pt x="10397" y="691"/>
                  </a:lnTo>
                  <a:lnTo>
                    <a:pt x="10432" y="740"/>
                  </a:lnTo>
                  <a:lnTo>
                    <a:pt x="10480" y="774"/>
                  </a:lnTo>
                  <a:lnTo>
                    <a:pt x="10574" y="760"/>
                  </a:lnTo>
                  <a:lnTo>
                    <a:pt x="10610" y="726"/>
                  </a:lnTo>
                  <a:lnTo>
                    <a:pt x="10645" y="712"/>
                  </a:lnTo>
                  <a:lnTo>
                    <a:pt x="10681" y="678"/>
                  </a:lnTo>
                  <a:lnTo>
                    <a:pt x="10728" y="678"/>
                  </a:lnTo>
                  <a:lnTo>
                    <a:pt x="10799" y="691"/>
                  </a:lnTo>
                  <a:lnTo>
                    <a:pt x="11130" y="795"/>
                  </a:lnTo>
                  <a:lnTo>
                    <a:pt x="11165" y="829"/>
                  </a:lnTo>
                  <a:lnTo>
                    <a:pt x="11177" y="850"/>
                  </a:lnTo>
                  <a:lnTo>
                    <a:pt x="11248" y="871"/>
                  </a:lnTo>
                  <a:lnTo>
                    <a:pt x="11272" y="912"/>
                  </a:lnTo>
                  <a:lnTo>
                    <a:pt x="11248" y="919"/>
                  </a:lnTo>
                  <a:lnTo>
                    <a:pt x="11225" y="933"/>
                  </a:lnTo>
                  <a:lnTo>
                    <a:pt x="11213" y="954"/>
                  </a:lnTo>
                  <a:lnTo>
                    <a:pt x="11225" y="975"/>
                  </a:lnTo>
                  <a:lnTo>
                    <a:pt x="11307" y="988"/>
                  </a:lnTo>
                  <a:lnTo>
                    <a:pt x="11343" y="1002"/>
                  </a:lnTo>
                  <a:lnTo>
                    <a:pt x="11367" y="1030"/>
                  </a:lnTo>
                  <a:lnTo>
                    <a:pt x="11437" y="1050"/>
                  </a:lnTo>
                  <a:lnTo>
                    <a:pt x="11508" y="1085"/>
                  </a:lnTo>
                  <a:lnTo>
                    <a:pt x="11568" y="1106"/>
                  </a:lnTo>
                  <a:lnTo>
                    <a:pt x="11603" y="1099"/>
                  </a:lnTo>
                  <a:lnTo>
                    <a:pt x="11627" y="1085"/>
                  </a:lnTo>
                  <a:lnTo>
                    <a:pt x="11662" y="1085"/>
                  </a:lnTo>
                  <a:lnTo>
                    <a:pt x="11721" y="1099"/>
                  </a:lnTo>
                  <a:lnTo>
                    <a:pt x="11792" y="1133"/>
                  </a:lnTo>
                  <a:lnTo>
                    <a:pt x="11851" y="1161"/>
                  </a:lnTo>
                  <a:lnTo>
                    <a:pt x="11875" y="1168"/>
                  </a:lnTo>
                  <a:lnTo>
                    <a:pt x="11911" y="1154"/>
                  </a:lnTo>
                  <a:lnTo>
                    <a:pt x="11934" y="1147"/>
                  </a:lnTo>
                  <a:lnTo>
                    <a:pt x="11958" y="1140"/>
                  </a:lnTo>
                  <a:lnTo>
                    <a:pt x="11982" y="1154"/>
                  </a:lnTo>
                  <a:lnTo>
                    <a:pt x="11982" y="1189"/>
                  </a:lnTo>
                  <a:lnTo>
                    <a:pt x="12005" y="1202"/>
                  </a:lnTo>
                  <a:lnTo>
                    <a:pt x="12041" y="1216"/>
                  </a:lnTo>
                  <a:lnTo>
                    <a:pt x="12076" y="1216"/>
                  </a:lnTo>
                  <a:lnTo>
                    <a:pt x="12100" y="1202"/>
                  </a:lnTo>
                  <a:lnTo>
                    <a:pt x="12112" y="1182"/>
                  </a:lnTo>
                  <a:lnTo>
                    <a:pt x="12123" y="1168"/>
                  </a:lnTo>
                  <a:lnTo>
                    <a:pt x="12147" y="1161"/>
                  </a:lnTo>
                  <a:lnTo>
                    <a:pt x="12242" y="1168"/>
                  </a:lnTo>
                  <a:lnTo>
                    <a:pt x="12313" y="1154"/>
                  </a:lnTo>
                  <a:lnTo>
                    <a:pt x="12431" y="1189"/>
                  </a:lnTo>
                  <a:lnTo>
                    <a:pt x="12431" y="1202"/>
                  </a:lnTo>
                  <a:lnTo>
                    <a:pt x="12407" y="1223"/>
                  </a:lnTo>
                  <a:lnTo>
                    <a:pt x="12407" y="1237"/>
                  </a:lnTo>
                  <a:lnTo>
                    <a:pt x="12443" y="1251"/>
                  </a:lnTo>
                  <a:lnTo>
                    <a:pt x="12537" y="1258"/>
                  </a:lnTo>
                  <a:lnTo>
                    <a:pt x="12608" y="1265"/>
                  </a:lnTo>
                  <a:lnTo>
                    <a:pt x="12703" y="1244"/>
                  </a:lnTo>
                  <a:lnTo>
                    <a:pt x="12727" y="1251"/>
                  </a:lnTo>
                  <a:lnTo>
                    <a:pt x="12750" y="1265"/>
                  </a:lnTo>
                  <a:lnTo>
                    <a:pt x="12774" y="1285"/>
                  </a:lnTo>
                  <a:lnTo>
                    <a:pt x="12798" y="1285"/>
                  </a:lnTo>
                  <a:lnTo>
                    <a:pt x="12821" y="1271"/>
                  </a:lnTo>
                  <a:lnTo>
                    <a:pt x="12809" y="1244"/>
                  </a:lnTo>
                  <a:lnTo>
                    <a:pt x="12833" y="1230"/>
                  </a:lnTo>
                  <a:lnTo>
                    <a:pt x="12880" y="1230"/>
                  </a:lnTo>
                  <a:lnTo>
                    <a:pt x="12892" y="1251"/>
                  </a:lnTo>
                  <a:lnTo>
                    <a:pt x="12916" y="1271"/>
                  </a:lnTo>
                  <a:lnTo>
                    <a:pt x="12928" y="1285"/>
                  </a:lnTo>
                  <a:lnTo>
                    <a:pt x="12951" y="1285"/>
                  </a:lnTo>
                  <a:lnTo>
                    <a:pt x="12963" y="1265"/>
                  </a:lnTo>
                  <a:lnTo>
                    <a:pt x="12999" y="1251"/>
                  </a:lnTo>
                  <a:lnTo>
                    <a:pt x="13058" y="1251"/>
                  </a:lnTo>
                  <a:lnTo>
                    <a:pt x="13093" y="1271"/>
                  </a:lnTo>
                  <a:lnTo>
                    <a:pt x="13117" y="1285"/>
                  </a:lnTo>
                  <a:lnTo>
                    <a:pt x="13141" y="1278"/>
                  </a:lnTo>
                  <a:lnTo>
                    <a:pt x="13152" y="1265"/>
                  </a:lnTo>
                  <a:lnTo>
                    <a:pt x="13152" y="1237"/>
                  </a:lnTo>
                  <a:lnTo>
                    <a:pt x="13141" y="1209"/>
                  </a:lnTo>
                  <a:lnTo>
                    <a:pt x="13188" y="1161"/>
                  </a:lnTo>
                  <a:lnTo>
                    <a:pt x="13212" y="1230"/>
                  </a:lnTo>
                  <a:lnTo>
                    <a:pt x="13223" y="1244"/>
                  </a:lnTo>
                  <a:lnTo>
                    <a:pt x="13247" y="1244"/>
                  </a:lnTo>
                  <a:lnTo>
                    <a:pt x="13282" y="1230"/>
                  </a:lnTo>
                  <a:lnTo>
                    <a:pt x="13306" y="1223"/>
                  </a:lnTo>
                  <a:lnTo>
                    <a:pt x="13436" y="1237"/>
                  </a:lnTo>
                  <a:lnTo>
                    <a:pt x="13460" y="1223"/>
                  </a:lnTo>
                  <a:lnTo>
                    <a:pt x="13495" y="1182"/>
                  </a:lnTo>
                  <a:lnTo>
                    <a:pt x="13519" y="1168"/>
                  </a:lnTo>
                  <a:lnTo>
                    <a:pt x="13543" y="1168"/>
                  </a:lnTo>
                  <a:lnTo>
                    <a:pt x="13649" y="1209"/>
                  </a:lnTo>
                  <a:lnTo>
                    <a:pt x="13696" y="1216"/>
                  </a:lnTo>
                  <a:lnTo>
                    <a:pt x="13720" y="1209"/>
                  </a:lnTo>
                  <a:lnTo>
                    <a:pt x="13744" y="1196"/>
                  </a:lnTo>
                  <a:lnTo>
                    <a:pt x="13744" y="1175"/>
                  </a:lnTo>
                  <a:lnTo>
                    <a:pt x="13756" y="1161"/>
                  </a:lnTo>
                  <a:lnTo>
                    <a:pt x="13767" y="1161"/>
                  </a:lnTo>
                  <a:lnTo>
                    <a:pt x="13803" y="1168"/>
                  </a:lnTo>
                  <a:lnTo>
                    <a:pt x="13850" y="1182"/>
                  </a:lnTo>
                  <a:lnTo>
                    <a:pt x="13886" y="1202"/>
                  </a:lnTo>
                  <a:lnTo>
                    <a:pt x="13886" y="1230"/>
                  </a:lnTo>
                  <a:lnTo>
                    <a:pt x="13874" y="1244"/>
                  </a:lnTo>
                  <a:lnTo>
                    <a:pt x="13874" y="1265"/>
                  </a:lnTo>
                  <a:lnTo>
                    <a:pt x="13897" y="1278"/>
                  </a:lnTo>
                  <a:lnTo>
                    <a:pt x="13933" y="1306"/>
                  </a:lnTo>
                  <a:lnTo>
                    <a:pt x="13957" y="1347"/>
                  </a:lnTo>
                  <a:lnTo>
                    <a:pt x="13992" y="1368"/>
                  </a:lnTo>
                  <a:lnTo>
                    <a:pt x="14004" y="1458"/>
                  </a:lnTo>
                  <a:lnTo>
                    <a:pt x="14004" y="1741"/>
                  </a:lnTo>
                  <a:lnTo>
                    <a:pt x="14016" y="2819"/>
                  </a:lnTo>
                  <a:lnTo>
                    <a:pt x="14063" y="2860"/>
                  </a:lnTo>
                  <a:lnTo>
                    <a:pt x="14039" y="2922"/>
                  </a:lnTo>
                  <a:lnTo>
                    <a:pt x="14028" y="2950"/>
                  </a:lnTo>
                  <a:lnTo>
                    <a:pt x="13637" y="3281"/>
                  </a:lnTo>
                  <a:lnTo>
                    <a:pt x="13578" y="3316"/>
                  </a:lnTo>
                  <a:lnTo>
                    <a:pt x="13389" y="3406"/>
                  </a:lnTo>
                  <a:lnTo>
                    <a:pt x="13330" y="3440"/>
                  </a:lnTo>
                  <a:lnTo>
                    <a:pt x="13271" y="3502"/>
                  </a:lnTo>
                  <a:lnTo>
                    <a:pt x="13223" y="3544"/>
                  </a:lnTo>
                  <a:lnTo>
                    <a:pt x="13176" y="3578"/>
                  </a:lnTo>
                  <a:lnTo>
                    <a:pt x="13141" y="3654"/>
                  </a:lnTo>
                  <a:lnTo>
                    <a:pt x="13129" y="3682"/>
                  </a:lnTo>
                  <a:lnTo>
                    <a:pt x="13129" y="3730"/>
                  </a:lnTo>
                  <a:lnTo>
                    <a:pt x="13117" y="3785"/>
                  </a:lnTo>
                  <a:lnTo>
                    <a:pt x="12916" y="3917"/>
                  </a:lnTo>
                  <a:lnTo>
                    <a:pt x="12537" y="4110"/>
                  </a:lnTo>
                  <a:lnTo>
                    <a:pt x="12431" y="4193"/>
                  </a:lnTo>
                  <a:lnTo>
                    <a:pt x="12289" y="4214"/>
                  </a:lnTo>
                  <a:lnTo>
                    <a:pt x="12242" y="4234"/>
                  </a:lnTo>
                  <a:lnTo>
                    <a:pt x="12218" y="4262"/>
                  </a:lnTo>
                  <a:lnTo>
                    <a:pt x="12194" y="4290"/>
                  </a:lnTo>
                  <a:lnTo>
                    <a:pt x="12159" y="4324"/>
                  </a:lnTo>
                  <a:lnTo>
                    <a:pt x="12088" y="4352"/>
                  </a:lnTo>
                  <a:lnTo>
                    <a:pt x="12005" y="4386"/>
                  </a:lnTo>
                  <a:lnTo>
                    <a:pt x="11804" y="4421"/>
                  </a:lnTo>
                  <a:lnTo>
                    <a:pt x="11721" y="4421"/>
                  </a:lnTo>
                  <a:lnTo>
                    <a:pt x="11674" y="4414"/>
                  </a:lnTo>
                  <a:lnTo>
                    <a:pt x="11615" y="4407"/>
                  </a:lnTo>
                  <a:lnTo>
                    <a:pt x="11568" y="4386"/>
                  </a:lnTo>
                  <a:lnTo>
                    <a:pt x="11532" y="4372"/>
                  </a:lnTo>
                  <a:lnTo>
                    <a:pt x="11473" y="4317"/>
                  </a:lnTo>
                  <a:lnTo>
                    <a:pt x="11390" y="4283"/>
                  </a:lnTo>
                  <a:lnTo>
                    <a:pt x="11307" y="4227"/>
                  </a:lnTo>
                  <a:lnTo>
                    <a:pt x="11248" y="4200"/>
                  </a:lnTo>
                  <a:lnTo>
                    <a:pt x="11130" y="4165"/>
                  </a:lnTo>
                  <a:lnTo>
                    <a:pt x="11083" y="4151"/>
                  </a:lnTo>
                  <a:lnTo>
                    <a:pt x="11059" y="4124"/>
                  </a:lnTo>
                  <a:lnTo>
                    <a:pt x="11035" y="4089"/>
                  </a:lnTo>
                  <a:lnTo>
                    <a:pt x="11035" y="4069"/>
                  </a:lnTo>
                  <a:lnTo>
                    <a:pt x="11059" y="4020"/>
                  </a:lnTo>
                  <a:lnTo>
                    <a:pt x="11047" y="3999"/>
                  </a:lnTo>
                  <a:lnTo>
                    <a:pt x="11012" y="3958"/>
                  </a:lnTo>
                  <a:lnTo>
                    <a:pt x="11000" y="3924"/>
                  </a:lnTo>
                  <a:lnTo>
                    <a:pt x="10988" y="3903"/>
                  </a:lnTo>
                  <a:lnTo>
                    <a:pt x="10941" y="3861"/>
                  </a:lnTo>
                  <a:lnTo>
                    <a:pt x="10917" y="3854"/>
                  </a:lnTo>
                  <a:lnTo>
                    <a:pt x="10882" y="3854"/>
                  </a:lnTo>
                  <a:lnTo>
                    <a:pt x="10846" y="3848"/>
                  </a:lnTo>
                  <a:lnTo>
                    <a:pt x="10834" y="3834"/>
                  </a:lnTo>
                  <a:lnTo>
                    <a:pt x="10822" y="3820"/>
                  </a:lnTo>
                  <a:lnTo>
                    <a:pt x="10787" y="3813"/>
                  </a:lnTo>
                  <a:lnTo>
                    <a:pt x="10740" y="3820"/>
                  </a:lnTo>
                  <a:lnTo>
                    <a:pt x="10681" y="3841"/>
                  </a:lnTo>
                  <a:lnTo>
                    <a:pt x="10633" y="3882"/>
                  </a:lnTo>
                  <a:lnTo>
                    <a:pt x="10574" y="3910"/>
                  </a:lnTo>
                  <a:lnTo>
                    <a:pt x="10491" y="3834"/>
                  </a:lnTo>
                  <a:lnTo>
                    <a:pt x="10491" y="3813"/>
                  </a:lnTo>
                  <a:lnTo>
                    <a:pt x="10397" y="3806"/>
                  </a:lnTo>
                  <a:lnTo>
                    <a:pt x="10349" y="3799"/>
                  </a:lnTo>
                  <a:lnTo>
                    <a:pt x="10231" y="3827"/>
                  </a:lnTo>
                  <a:lnTo>
                    <a:pt x="10172" y="3848"/>
                  </a:lnTo>
                  <a:lnTo>
                    <a:pt x="10066" y="3903"/>
                  </a:lnTo>
                  <a:lnTo>
                    <a:pt x="9746" y="4020"/>
                  </a:lnTo>
                  <a:lnTo>
                    <a:pt x="9652" y="4041"/>
                  </a:lnTo>
                  <a:lnTo>
                    <a:pt x="9522" y="4048"/>
                  </a:lnTo>
                  <a:lnTo>
                    <a:pt x="9474" y="4062"/>
                  </a:lnTo>
                  <a:lnTo>
                    <a:pt x="9297" y="4158"/>
                  </a:lnTo>
                  <a:lnTo>
                    <a:pt x="9261" y="4193"/>
                  </a:lnTo>
                  <a:lnTo>
                    <a:pt x="9250" y="4234"/>
                  </a:lnTo>
                  <a:lnTo>
                    <a:pt x="9238" y="4303"/>
                  </a:lnTo>
                  <a:lnTo>
                    <a:pt x="9226" y="4338"/>
                  </a:lnTo>
                  <a:lnTo>
                    <a:pt x="9202" y="4372"/>
                  </a:lnTo>
                  <a:lnTo>
                    <a:pt x="9155" y="4386"/>
                  </a:lnTo>
                  <a:lnTo>
                    <a:pt x="9108" y="4393"/>
                  </a:lnTo>
                  <a:lnTo>
                    <a:pt x="9048" y="4400"/>
                  </a:lnTo>
                  <a:lnTo>
                    <a:pt x="9025" y="4442"/>
                  </a:lnTo>
                  <a:lnTo>
                    <a:pt x="9013" y="4511"/>
                  </a:lnTo>
                  <a:lnTo>
                    <a:pt x="8989" y="4524"/>
                  </a:lnTo>
                  <a:lnTo>
                    <a:pt x="8954" y="4538"/>
                  </a:lnTo>
                  <a:lnTo>
                    <a:pt x="8918" y="4531"/>
                  </a:lnTo>
                  <a:lnTo>
                    <a:pt x="8883" y="4511"/>
                  </a:lnTo>
                  <a:lnTo>
                    <a:pt x="8859" y="4511"/>
                  </a:lnTo>
                  <a:lnTo>
                    <a:pt x="8836" y="4559"/>
                  </a:lnTo>
                  <a:lnTo>
                    <a:pt x="8836" y="4593"/>
                  </a:lnTo>
                  <a:lnTo>
                    <a:pt x="8847" y="4635"/>
                  </a:lnTo>
                  <a:lnTo>
                    <a:pt x="8859" y="4669"/>
                  </a:lnTo>
                  <a:lnTo>
                    <a:pt x="8824" y="4690"/>
                  </a:lnTo>
                  <a:lnTo>
                    <a:pt x="8705" y="4711"/>
                  </a:lnTo>
                  <a:lnTo>
                    <a:pt x="8670" y="4732"/>
                  </a:lnTo>
                  <a:lnTo>
                    <a:pt x="8599" y="4821"/>
                  </a:lnTo>
                  <a:lnTo>
                    <a:pt x="8575" y="4842"/>
                  </a:lnTo>
                  <a:lnTo>
                    <a:pt x="8315" y="4849"/>
                  </a:lnTo>
                  <a:lnTo>
                    <a:pt x="8244" y="4863"/>
                  </a:lnTo>
                  <a:lnTo>
                    <a:pt x="8079" y="4897"/>
                  </a:lnTo>
                  <a:lnTo>
                    <a:pt x="8043" y="4911"/>
                  </a:lnTo>
                  <a:lnTo>
                    <a:pt x="8020" y="4932"/>
                  </a:lnTo>
                  <a:lnTo>
                    <a:pt x="8008" y="4959"/>
                  </a:lnTo>
                  <a:lnTo>
                    <a:pt x="7996" y="4980"/>
                  </a:lnTo>
                  <a:lnTo>
                    <a:pt x="7960" y="4994"/>
                  </a:lnTo>
                  <a:lnTo>
                    <a:pt x="7807" y="5001"/>
                  </a:lnTo>
                  <a:lnTo>
                    <a:pt x="7085" y="4566"/>
                  </a:lnTo>
                  <a:lnTo>
                    <a:pt x="6967" y="4511"/>
                  </a:lnTo>
                  <a:lnTo>
                    <a:pt x="6849" y="4442"/>
                  </a:lnTo>
                  <a:lnTo>
                    <a:pt x="6825" y="4407"/>
                  </a:lnTo>
                  <a:lnTo>
                    <a:pt x="6790" y="4372"/>
                  </a:lnTo>
                  <a:lnTo>
                    <a:pt x="6730" y="4317"/>
                  </a:lnTo>
                  <a:lnTo>
                    <a:pt x="6683" y="4290"/>
                  </a:lnTo>
                  <a:lnTo>
                    <a:pt x="6612" y="4283"/>
                  </a:lnTo>
                  <a:lnTo>
                    <a:pt x="6553" y="4290"/>
                  </a:lnTo>
                  <a:lnTo>
                    <a:pt x="6506" y="4296"/>
                  </a:lnTo>
                  <a:lnTo>
                    <a:pt x="6458" y="4303"/>
                  </a:lnTo>
                  <a:lnTo>
                    <a:pt x="6411" y="4296"/>
                  </a:lnTo>
                  <a:lnTo>
                    <a:pt x="6245" y="4186"/>
                  </a:lnTo>
                  <a:lnTo>
                    <a:pt x="6175" y="4158"/>
                  </a:lnTo>
                  <a:lnTo>
                    <a:pt x="6139" y="4124"/>
                  </a:lnTo>
                  <a:lnTo>
                    <a:pt x="6092" y="4069"/>
                  </a:lnTo>
                  <a:lnTo>
                    <a:pt x="6080" y="4048"/>
                  </a:lnTo>
                  <a:lnTo>
                    <a:pt x="6080" y="4027"/>
                  </a:lnTo>
                  <a:lnTo>
                    <a:pt x="6080" y="3999"/>
                  </a:lnTo>
                  <a:lnTo>
                    <a:pt x="6068" y="3979"/>
                  </a:lnTo>
                  <a:lnTo>
                    <a:pt x="6044" y="3972"/>
                  </a:lnTo>
                  <a:lnTo>
                    <a:pt x="5985" y="3972"/>
                  </a:lnTo>
                  <a:lnTo>
                    <a:pt x="5973" y="3958"/>
                  </a:lnTo>
                  <a:lnTo>
                    <a:pt x="5985" y="3937"/>
                  </a:lnTo>
                  <a:lnTo>
                    <a:pt x="5973" y="3910"/>
                  </a:lnTo>
                  <a:lnTo>
                    <a:pt x="5962" y="3896"/>
                  </a:lnTo>
                  <a:lnTo>
                    <a:pt x="5938" y="3889"/>
                  </a:lnTo>
                  <a:lnTo>
                    <a:pt x="5914" y="3903"/>
                  </a:lnTo>
                  <a:lnTo>
                    <a:pt x="5903" y="3917"/>
                  </a:lnTo>
                  <a:lnTo>
                    <a:pt x="5903" y="3951"/>
                  </a:lnTo>
                  <a:lnTo>
                    <a:pt x="5891" y="3972"/>
                  </a:lnTo>
                  <a:lnTo>
                    <a:pt x="5867" y="3993"/>
                  </a:lnTo>
                  <a:lnTo>
                    <a:pt x="5820" y="3999"/>
                  </a:lnTo>
                  <a:lnTo>
                    <a:pt x="5772" y="3999"/>
                  </a:lnTo>
                  <a:lnTo>
                    <a:pt x="5761" y="3979"/>
                  </a:lnTo>
                  <a:lnTo>
                    <a:pt x="5784" y="3951"/>
                  </a:lnTo>
                  <a:lnTo>
                    <a:pt x="5820" y="3924"/>
                  </a:lnTo>
                  <a:lnTo>
                    <a:pt x="5843" y="3889"/>
                  </a:lnTo>
                  <a:lnTo>
                    <a:pt x="5891" y="3848"/>
                  </a:lnTo>
                  <a:lnTo>
                    <a:pt x="5903" y="3827"/>
                  </a:lnTo>
                  <a:lnTo>
                    <a:pt x="5962" y="3772"/>
                  </a:lnTo>
                  <a:lnTo>
                    <a:pt x="5950" y="3744"/>
                  </a:lnTo>
                  <a:lnTo>
                    <a:pt x="5962" y="3689"/>
                  </a:lnTo>
                  <a:lnTo>
                    <a:pt x="5962" y="3668"/>
                  </a:lnTo>
                  <a:lnTo>
                    <a:pt x="5950" y="3647"/>
                  </a:lnTo>
                  <a:lnTo>
                    <a:pt x="5914" y="3627"/>
                  </a:lnTo>
                  <a:lnTo>
                    <a:pt x="5737" y="3385"/>
                  </a:lnTo>
                  <a:lnTo>
                    <a:pt x="5713" y="3323"/>
                  </a:lnTo>
                  <a:lnTo>
                    <a:pt x="5690" y="3267"/>
                  </a:lnTo>
                  <a:lnTo>
                    <a:pt x="5642" y="3219"/>
                  </a:lnTo>
                  <a:lnTo>
                    <a:pt x="5560" y="3109"/>
                  </a:lnTo>
                  <a:lnTo>
                    <a:pt x="5536" y="3033"/>
                  </a:lnTo>
                  <a:lnTo>
                    <a:pt x="5500" y="2991"/>
                  </a:lnTo>
                  <a:lnTo>
                    <a:pt x="5394" y="2915"/>
                  </a:lnTo>
                  <a:lnTo>
                    <a:pt x="5370" y="2867"/>
                  </a:lnTo>
                  <a:lnTo>
                    <a:pt x="5358" y="2805"/>
                  </a:lnTo>
                  <a:lnTo>
                    <a:pt x="5335" y="2618"/>
                  </a:lnTo>
                  <a:lnTo>
                    <a:pt x="5276" y="2611"/>
                  </a:lnTo>
                  <a:lnTo>
                    <a:pt x="5169" y="2660"/>
                  </a:lnTo>
                  <a:lnTo>
                    <a:pt x="5039" y="2687"/>
                  </a:lnTo>
                  <a:lnTo>
                    <a:pt x="4968" y="2736"/>
                  </a:lnTo>
                  <a:lnTo>
                    <a:pt x="4921" y="2743"/>
                  </a:lnTo>
                  <a:lnTo>
                    <a:pt x="4850" y="2749"/>
                  </a:lnTo>
                  <a:lnTo>
                    <a:pt x="4791" y="2722"/>
                  </a:lnTo>
                  <a:lnTo>
                    <a:pt x="4708" y="2687"/>
                  </a:lnTo>
                  <a:lnTo>
                    <a:pt x="4637" y="2646"/>
                  </a:lnTo>
                  <a:lnTo>
                    <a:pt x="4460" y="2563"/>
                  </a:lnTo>
                  <a:lnTo>
                    <a:pt x="4140" y="2466"/>
                  </a:lnTo>
                  <a:lnTo>
                    <a:pt x="3951" y="2425"/>
                  </a:lnTo>
                  <a:lnTo>
                    <a:pt x="3821" y="2383"/>
                  </a:lnTo>
                  <a:lnTo>
                    <a:pt x="3726" y="2349"/>
                  </a:lnTo>
                  <a:lnTo>
                    <a:pt x="3573" y="2259"/>
                  </a:lnTo>
                  <a:lnTo>
                    <a:pt x="3513" y="2211"/>
                  </a:lnTo>
                  <a:lnTo>
                    <a:pt x="3478" y="2204"/>
                  </a:lnTo>
                  <a:lnTo>
                    <a:pt x="3454" y="2204"/>
                  </a:lnTo>
                  <a:lnTo>
                    <a:pt x="3419" y="2211"/>
                  </a:lnTo>
                  <a:lnTo>
                    <a:pt x="3064" y="2204"/>
                  </a:lnTo>
                  <a:lnTo>
                    <a:pt x="2922" y="2211"/>
                  </a:lnTo>
                  <a:lnTo>
                    <a:pt x="2875" y="2204"/>
                  </a:lnTo>
                  <a:lnTo>
                    <a:pt x="2828" y="2211"/>
                  </a:lnTo>
                  <a:lnTo>
                    <a:pt x="2792" y="2218"/>
                  </a:lnTo>
                  <a:lnTo>
                    <a:pt x="2745" y="2231"/>
                  </a:lnTo>
                  <a:lnTo>
                    <a:pt x="2709" y="2238"/>
                  </a:lnTo>
                  <a:lnTo>
                    <a:pt x="2650" y="2245"/>
                  </a:lnTo>
                  <a:lnTo>
                    <a:pt x="2591" y="2238"/>
                  </a:lnTo>
                  <a:lnTo>
                    <a:pt x="2532" y="2231"/>
                  </a:lnTo>
                  <a:lnTo>
                    <a:pt x="2414" y="2197"/>
                  </a:lnTo>
                  <a:lnTo>
                    <a:pt x="2153" y="2162"/>
                  </a:lnTo>
                  <a:lnTo>
                    <a:pt x="2082" y="2149"/>
                  </a:lnTo>
                  <a:lnTo>
                    <a:pt x="1929" y="2128"/>
                  </a:lnTo>
                  <a:lnTo>
                    <a:pt x="1881" y="2114"/>
                  </a:lnTo>
                  <a:lnTo>
                    <a:pt x="1846" y="2100"/>
                  </a:lnTo>
                  <a:lnTo>
                    <a:pt x="1787" y="2066"/>
                  </a:lnTo>
                  <a:lnTo>
                    <a:pt x="1728" y="2045"/>
                  </a:lnTo>
                  <a:lnTo>
                    <a:pt x="1574" y="2031"/>
                  </a:lnTo>
                  <a:lnTo>
                    <a:pt x="1503" y="2031"/>
                  </a:lnTo>
                  <a:lnTo>
                    <a:pt x="1467" y="2024"/>
                  </a:lnTo>
                  <a:lnTo>
                    <a:pt x="1396" y="2024"/>
                  </a:lnTo>
                  <a:lnTo>
                    <a:pt x="1325" y="2017"/>
                  </a:lnTo>
                  <a:lnTo>
                    <a:pt x="1184" y="1990"/>
                  </a:lnTo>
                  <a:lnTo>
                    <a:pt x="1018" y="1969"/>
                  </a:lnTo>
                  <a:lnTo>
                    <a:pt x="793" y="1948"/>
                  </a:lnTo>
                  <a:lnTo>
                    <a:pt x="722" y="1935"/>
                  </a:lnTo>
                  <a:lnTo>
                    <a:pt x="675" y="1914"/>
                  </a:lnTo>
                  <a:lnTo>
                    <a:pt x="592" y="1865"/>
                  </a:lnTo>
                  <a:lnTo>
                    <a:pt x="427" y="1796"/>
                  </a:lnTo>
                  <a:lnTo>
                    <a:pt x="415" y="1748"/>
                  </a:lnTo>
                  <a:lnTo>
                    <a:pt x="308" y="1693"/>
                  </a:lnTo>
                  <a:lnTo>
                    <a:pt x="155" y="1638"/>
                  </a:lnTo>
                  <a:lnTo>
                    <a:pt x="119" y="1617"/>
                  </a:lnTo>
                  <a:lnTo>
                    <a:pt x="25" y="1582"/>
                  </a:lnTo>
                  <a:lnTo>
                    <a:pt x="1" y="1548"/>
                  </a:lnTo>
                  <a:lnTo>
                    <a:pt x="1" y="1534"/>
                  </a:lnTo>
                  <a:close/>
                </a:path>
              </a:pathLst>
            </a:custGeom>
            <a:grpFill/>
            <a:ln w="9525" cap="rnd"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League Spartan"/>
                <a:ea typeface="+mn-ea"/>
                <a:cs typeface="+mn-cs"/>
              </a:endParaRPr>
            </a:p>
          </p:txBody>
        </p:sp>
        <p:sp>
          <p:nvSpPr>
            <p:cNvPr id="35" name="Google Shape;1715;p44">
              <a:extLst>
                <a:ext uri="{FF2B5EF4-FFF2-40B4-BE49-F238E27FC236}">
                  <a16:creationId xmlns:a16="http://schemas.microsoft.com/office/drawing/2014/main" id="{E510E20C-5796-951F-597D-529B093D4C12}"/>
                </a:ext>
              </a:extLst>
            </p:cNvPr>
            <p:cNvSpPr/>
            <p:nvPr/>
          </p:nvSpPr>
          <p:spPr>
            <a:xfrm flipH="1">
              <a:off x="5045781" y="2970296"/>
              <a:ext cx="938914" cy="610318"/>
            </a:xfrm>
            <a:custGeom>
              <a:avLst/>
              <a:gdLst/>
              <a:ahLst/>
              <a:cxnLst/>
              <a:rect l="l" t="t" r="r" b="b"/>
              <a:pathLst>
                <a:path w="15423" h="6403" extrusionOk="0">
                  <a:moveTo>
                    <a:pt x="83" y="6195"/>
                  </a:moveTo>
                  <a:lnTo>
                    <a:pt x="107" y="6140"/>
                  </a:lnTo>
                  <a:lnTo>
                    <a:pt x="36" y="6057"/>
                  </a:lnTo>
                  <a:lnTo>
                    <a:pt x="36" y="6009"/>
                  </a:lnTo>
                  <a:lnTo>
                    <a:pt x="71" y="5953"/>
                  </a:lnTo>
                  <a:lnTo>
                    <a:pt x="107" y="5905"/>
                  </a:lnTo>
                  <a:lnTo>
                    <a:pt x="142" y="5884"/>
                  </a:lnTo>
                  <a:lnTo>
                    <a:pt x="190" y="5864"/>
                  </a:lnTo>
                  <a:lnTo>
                    <a:pt x="225" y="5836"/>
                  </a:lnTo>
                  <a:lnTo>
                    <a:pt x="237" y="5808"/>
                  </a:lnTo>
                  <a:lnTo>
                    <a:pt x="213" y="5719"/>
                  </a:lnTo>
                  <a:lnTo>
                    <a:pt x="225" y="5670"/>
                  </a:lnTo>
                  <a:lnTo>
                    <a:pt x="261" y="5622"/>
                  </a:lnTo>
                  <a:lnTo>
                    <a:pt x="343" y="5539"/>
                  </a:lnTo>
                  <a:lnTo>
                    <a:pt x="379" y="5491"/>
                  </a:lnTo>
                  <a:lnTo>
                    <a:pt x="402" y="5449"/>
                  </a:lnTo>
                  <a:lnTo>
                    <a:pt x="402" y="5353"/>
                  </a:lnTo>
                  <a:lnTo>
                    <a:pt x="414" y="5304"/>
                  </a:lnTo>
                  <a:lnTo>
                    <a:pt x="734" y="4793"/>
                  </a:lnTo>
                  <a:lnTo>
                    <a:pt x="805" y="4717"/>
                  </a:lnTo>
                  <a:lnTo>
                    <a:pt x="816" y="4690"/>
                  </a:lnTo>
                  <a:lnTo>
                    <a:pt x="828" y="4676"/>
                  </a:lnTo>
                  <a:lnTo>
                    <a:pt x="899" y="4648"/>
                  </a:lnTo>
                  <a:lnTo>
                    <a:pt x="935" y="4614"/>
                  </a:lnTo>
                  <a:lnTo>
                    <a:pt x="958" y="4600"/>
                  </a:lnTo>
                  <a:lnTo>
                    <a:pt x="994" y="4579"/>
                  </a:lnTo>
                  <a:lnTo>
                    <a:pt x="994" y="4544"/>
                  </a:lnTo>
                  <a:lnTo>
                    <a:pt x="935" y="4503"/>
                  </a:lnTo>
                  <a:lnTo>
                    <a:pt x="923" y="4482"/>
                  </a:lnTo>
                  <a:lnTo>
                    <a:pt x="911" y="4448"/>
                  </a:lnTo>
                  <a:lnTo>
                    <a:pt x="923" y="4323"/>
                  </a:lnTo>
                  <a:lnTo>
                    <a:pt x="946" y="4289"/>
                  </a:lnTo>
                  <a:lnTo>
                    <a:pt x="1006" y="4268"/>
                  </a:lnTo>
                  <a:lnTo>
                    <a:pt x="1077" y="4261"/>
                  </a:lnTo>
                  <a:lnTo>
                    <a:pt x="1124" y="4241"/>
                  </a:lnTo>
                  <a:lnTo>
                    <a:pt x="1159" y="4213"/>
                  </a:lnTo>
                  <a:lnTo>
                    <a:pt x="1230" y="4116"/>
                  </a:lnTo>
                  <a:lnTo>
                    <a:pt x="1254" y="4047"/>
                  </a:lnTo>
                  <a:lnTo>
                    <a:pt x="1313" y="3964"/>
                  </a:lnTo>
                  <a:lnTo>
                    <a:pt x="1313" y="3923"/>
                  </a:lnTo>
                  <a:lnTo>
                    <a:pt x="1266" y="3888"/>
                  </a:lnTo>
                  <a:lnTo>
                    <a:pt x="1195" y="3847"/>
                  </a:lnTo>
                  <a:lnTo>
                    <a:pt x="1148" y="3805"/>
                  </a:lnTo>
                  <a:lnTo>
                    <a:pt x="1171" y="3757"/>
                  </a:lnTo>
                  <a:lnTo>
                    <a:pt x="1195" y="3736"/>
                  </a:lnTo>
                  <a:lnTo>
                    <a:pt x="1195" y="3695"/>
                  </a:lnTo>
                  <a:lnTo>
                    <a:pt x="1207" y="3674"/>
                  </a:lnTo>
                  <a:lnTo>
                    <a:pt x="1242" y="3660"/>
                  </a:lnTo>
                  <a:lnTo>
                    <a:pt x="1372" y="3612"/>
                  </a:lnTo>
                  <a:lnTo>
                    <a:pt x="1502" y="3584"/>
                  </a:lnTo>
                  <a:lnTo>
                    <a:pt x="1538" y="3571"/>
                  </a:lnTo>
                  <a:lnTo>
                    <a:pt x="1609" y="3529"/>
                  </a:lnTo>
                  <a:lnTo>
                    <a:pt x="1656" y="3515"/>
                  </a:lnTo>
                  <a:lnTo>
                    <a:pt x="1692" y="3509"/>
                  </a:lnTo>
                  <a:lnTo>
                    <a:pt x="1727" y="3495"/>
                  </a:lnTo>
                  <a:lnTo>
                    <a:pt x="1751" y="3467"/>
                  </a:lnTo>
                  <a:lnTo>
                    <a:pt x="1763" y="3439"/>
                  </a:lnTo>
                  <a:lnTo>
                    <a:pt x="1786" y="3412"/>
                  </a:lnTo>
                  <a:lnTo>
                    <a:pt x="1822" y="3398"/>
                  </a:lnTo>
                  <a:lnTo>
                    <a:pt x="1904" y="3370"/>
                  </a:lnTo>
                  <a:lnTo>
                    <a:pt x="1940" y="3357"/>
                  </a:lnTo>
                  <a:lnTo>
                    <a:pt x="1964" y="3329"/>
                  </a:lnTo>
                  <a:lnTo>
                    <a:pt x="1987" y="3308"/>
                  </a:lnTo>
                  <a:lnTo>
                    <a:pt x="2011" y="3288"/>
                  </a:lnTo>
                  <a:lnTo>
                    <a:pt x="2058" y="3281"/>
                  </a:lnTo>
                  <a:lnTo>
                    <a:pt x="2082" y="3267"/>
                  </a:lnTo>
                  <a:lnTo>
                    <a:pt x="2141" y="3225"/>
                  </a:lnTo>
                  <a:lnTo>
                    <a:pt x="2153" y="3205"/>
                  </a:lnTo>
                  <a:lnTo>
                    <a:pt x="2165" y="3191"/>
                  </a:lnTo>
                  <a:lnTo>
                    <a:pt x="2247" y="3170"/>
                  </a:lnTo>
                  <a:lnTo>
                    <a:pt x="2283" y="3156"/>
                  </a:lnTo>
                  <a:lnTo>
                    <a:pt x="2295" y="3136"/>
                  </a:lnTo>
                  <a:lnTo>
                    <a:pt x="2318" y="3094"/>
                  </a:lnTo>
                  <a:lnTo>
                    <a:pt x="2342" y="3080"/>
                  </a:lnTo>
                  <a:lnTo>
                    <a:pt x="2389" y="3046"/>
                  </a:lnTo>
                  <a:lnTo>
                    <a:pt x="2460" y="3032"/>
                  </a:lnTo>
                  <a:lnTo>
                    <a:pt x="2638" y="3032"/>
                  </a:lnTo>
                  <a:lnTo>
                    <a:pt x="2685" y="3011"/>
                  </a:lnTo>
                  <a:lnTo>
                    <a:pt x="2709" y="2963"/>
                  </a:lnTo>
                  <a:lnTo>
                    <a:pt x="2721" y="2859"/>
                  </a:lnTo>
                  <a:lnTo>
                    <a:pt x="2756" y="2825"/>
                  </a:lnTo>
                  <a:lnTo>
                    <a:pt x="2803" y="2770"/>
                  </a:lnTo>
                  <a:lnTo>
                    <a:pt x="2874" y="2742"/>
                  </a:lnTo>
                  <a:lnTo>
                    <a:pt x="2945" y="2749"/>
                  </a:lnTo>
                  <a:lnTo>
                    <a:pt x="3028" y="2763"/>
                  </a:lnTo>
                  <a:lnTo>
                    <a:pt x="3123" y="2756"/>
                  </a:lnTo>
                  <a:lnTo>
                    <a:pt x="3276" y="2707"/>
                  </a:lnTo>
                  <a:lnTo>
                    <a:pt x="3324" y="2680"/>
                  </a:lnTo>
                  <a:lnTo>
                    <a:pt x="3347" y="2673"/>
                  </a:lnTo>
                  <a:lnTo>
                    <a:pt x="3430" y="2694"/>
                  </a:lnTo>
                  <a:lnTo>
                    <a:pt x="3466" y="2700"/>
                  </a:lnTo>
                  <a:lnTo>
                    <a:pt x="3548" y="2694"/>
                  </a:lnTo>
                  <a:lnTo>
                    <a:pt x="3631" y="2707"/>
                  </a:lnTo>
                  <a:lnTo>
                    <a:pt x="3667" y="2735"/>
                  </a:lnTo>
                  <a:lnTo>
                    <a:pt x="3702" y="2763"/>
                  </a:lnTo>
                  <a:lnTo>
                    <a:pt x="3749" y="2790"/>
                  </a:lnTo>
                  <a:lnTo>
                    <a:pt x="3749" y="2638"/>
                  </a:lnTo>
                  <a:lnTo>
                    <a:pt x="3690" y="2576"/>
                  </a:lnTo>
                  <a:lnTo>
                    <a:pt x="3596" y="2521"/>
                  </a:lnTo>
                  <a:lnTo>
                    <a:pt x="3430" y="2438"/>
                  </a:lnTo>
                  <a:lnTo>
                    <a:pt x="3265" y="2348"/>
                  </a:lnTo>
                  <a:lnTo>
                    <a:pt x="3099" y="2258"/>
                  </a:lnTo>
                  <a:lnTo>
                    <a:pt x="2933" y="2169"/>
                  </a:lnTo>
                  <a:lnTo>
                    <a:pt x="2768" y="2079"/>
                  </a:lnTo>
                  <a:lnTo>
                    <a:pt x="2614" y="1996"/>
                  </a:lnTo>
                  <a:lnTo>
                    <a:pt x="2449" y="1906"/>
                  </a:lnTo>
                  <a:lnTo>
                    <a:pt x="2283" y="1816"/>
                  </a:lnTo>
                  <a:lnTo>
                    <a:pt x="2212" y="1775"/>
                  </a:lnTo>
                  <a:lnTo>
                    <a:pt x="2165" y="1761"/>
                  </a:lnTo>
                  <a:lnTo>
                    <a:pt x="2082" y="1754"/>
                  </a:lnTo>
                  <a:lnTo>
                    <a:pt x="2046" y="1747"/>
                  </a:lnTo>
                  <a:lnTo>
                    <a:pt x="1999" y="1727"/>
                  </a:lnTo>
                  <a:lnTo>
                    <a:pt x="1763" y="1554"/>
                  </a:lnTo>
                  <a:lnTo>
                    <a:pt x="1668" y="1464"/>
                  </a:lnTo>
                  <a:lnTo>
                    <a:pt x="1644" y="1368"/>
                  </a:lnTo>
                  <a:lnTo>
                    <a:pt x="1774" y="1292"/>
                  </a:lnTo>
                  <a:lnTo>
                    <a:pt x="1916" y="1257"/>
                  </a:lnTo>
                  <a:lnTo>
                    <a:pt x="1975" y="1236"/>
                  </a:lnTo>
                  <a:lnTo>
                    <a:pt x="2023" y="1195"/>
                  </a:lnTo>
                  <a:lnTo>
                    <a:pt x="2283" y="801"/>
                  </a:lnTo>
                  <a:lnTo>
                    <a:pt x="2389" y="718"/>
                  </a:lnTo>
                  <a:lnTo>
                    <a:pt x="2531" y="677"/>
                  </a:lnTo>
                  <a:lnTo>
                    <a:pt x="2614" y="684"/>
                  </a:lnTo>
                  <a:lnTo>
                    <a:pt x="2685" y="691"/>
                  </a:lnTo>
                  <a:lnTo>
                    <a:pt x="2756" y="691"/>
                  </a:lnTo>
                  <a:lnTo>
                    <a:pt x="2827" y="663"/>
                  </a:lnTo>
                  <a:lnTo>
                    <a:pt x="2898" y="622"/>
                  </a:lnTo>
                  <a:lnTo>
                    <a:pt x="2922" y="566"/>
                  </a:lnTo>
                  <a:lnTo>
                    <a:pt x="2945" y="456"/>
                  </a:lnTo>
                  <a:lnTo>
                    <a:pt x="2981" y="401"/>
                  </a:lnTo>
                  <a:lnTo>
                    <a:pt x="3134" y="249"/>
                  </a:lnTo>
                  <a:lnTo>
                    <a:pt x="3146" y="200"/>
                  </a:lnTo>
                  <a:lnTo>
                    <a:pt x="3158" y="62"/>
                  </a:lnTo>
                  <a:lnTo>
                    <a:pt x="3194" y="7"/>
                  </a:lnTo>
                  <a:lnTo>
                    <a:pt x="3217" y="0"/>
                  </a:lnTo>
                  <a:lnTo>
                    <a:pt x="3217" y="0"/>
                  </a:lnTo>
                  <a:lnTo>
                    <a:pt x="3229" y="0"/>
                  </a:lnTo>
                  <a:lnTo>
                    <a:pt x="3288" y="14"/>
                  </a:lnTo>
                  <a:lnTo>
                    <a:pt x="3347" y="42"/>
                  </a:lnTo>
                  <a:lnTo>
                    <a:pt x="3525" y="187"/>
                  </a:lnTo>
                  <a:lnTo>
                    <a:pt x="3690" y="256"/>
                  </a:lnTo>
                  <a:lnTo>
                    <a:pt x="3832" y="263"/>
                  </a:lnTo>
                  <a:lnTo>
                    <a:pt x="3974" y="228"/>
                  </a:lnTo>
                  <a:lnTo>
                    <a:pt x="4116" y="180"/>
                  </a:lnTo>
                  <a:lnTo>
                    <a:pt x="4211" y="214"/>
                  </a:lnTo>
                  <a:lnTo>
                    <a:pt x="4258" y="235"/>
                  </a:lnTo>
                  <a:lnTo>
                    <a:pt x="4305" y="228"/>
                  </a:lnTo>
                  <a:lnTo>
                    <a:pt x="4329" y="200"/>
                  </a:lnTo>
                  <a:lnTo>
                    <a:pt x="4341" y="124"/>
                  </a:lnTo>
                  <a:lnTo>
                    <a:pt x="4353" y="90"/>
                  </a:lnTo>
                  <a:lnTo>
                    <a:pt x="4435" y="173"/>
                  </a:lnTo>
                  <a:lnTo>
                    <a:pt x="4495" y="187"/>
                  </a:lnTo>
                  <a:lnTo>
                    <a:pt x="4566" y="152"/>
                  </a:lnTo>
                  <a:lnTo>
                    <a:pt x="4625" y="97"/>
                  </a:lnTo>
                  <a:lnTo>
                    <a:pt x="4660" y="76"/>
                  </a:lnTo>
                  <a:lnTo>
                    <a:pt x="4707" y="83"/>
                  </a:lnTo>
                  <a:lnTo>
                    <a:pt x="4743" y="111"/>
                  </a:lnTo>
                  <a:lnTo>
                    <a:pt x="4778" y="166"/>
                  </a:lnTo>
                  <a:lnTo>
                    <a:pt x="4814" y="187"/>
                  </a:lnTo>
                  <a:lnTo>
                    <a:pt x="4897" y="249"/>
                  </a:lnTo>
                  <a:lnTo>
                    <a:pt x="4956" y="263"/>
                  </a:lnTo>
                  <a:lnTo>
                    <a:pt x="5003" y="263"/>
                  </a:lnTo>
                  <a:lnTo>
                    <a:pt x="5027" y="242"/>
                  </a:lnTo>
                  <a:lnTo>
                    <a:pt x="5015" y="221"/>
                  </a:lnTo>
                  <a:lnTo>
                    <a:pt x="4991" y="200"/>
                  </a:lnTo>
                  <a:lnTo>
                    <a:pt x="4979" y="173"/>
                  </a:lnTo>
                  <a:lnTo>
                    <a:pt x="5027" y="145"/>
                  </a:lnTo>
                  <a:lnTo>
                    <a:pt x="5110" y="166"/>
                  </a:lnTo>
                  <a:lnTo>
                    <a:pt x="5263" y="214"/>
                  </a:lnTo>
                  <a:lnTo>
                    <a:pt x="5299" y="180"/>
                  </a:lnTo>
                  <a:lnTo>
                    <a:pt x="5299" y="131"/>
                  </a:lnTo>
                  <a:lnTo>
                    <a:pt x="5322" y="83"/>
                  </a:lnTo>
                  <a:lnTo>
                    <a:pt x="5417" y="62"/>
                  </a:lnTo>
                  <a:lnTo>
                    <a:pt x="5583" y="42"/>
                  </a:lnTo>
                  <a:lnTo>
                    <a:pt x="5665" y="42"/>
                  </a:lnTo>
                  <a:lnTo>
                    <a:pt x="5713" y="62"/>
                  </a:lnTo>
                  <a:lnTo>
                    <a:pt x="5713" y="97"/>
                  </a:lnTo>
                  <a:lnTo>
                    <a:pt x="5665" y="131"/>
                  </a:lnTo>
                  <a:lnTo>
                    <a:pt x="5642" y="159"/>
                  </a:lnTo>
                  <a:lnTo>
                    <a:pt x="5689" y="187"/>
                  </a:lnTo>
                  <a:lnTo>
                    <a:pt x="5713" y="221"/>
                  </a:lnTo>
                  <a:lnTo>
                    <a:pt x="5725" y="256"/>
                  </a:lnTo>
                  <a:lnTo>
                    <a:pt x="5760" y="269"/>
                  </a:lnTo>
                  <a:lnTo>
                    <a:pt x="5926" y="276"/>
                  </a:lnTo>
                  <a:lnTo>
                    <a:pt x="6008" y="283"/>
                  </a:lnTo>
                  <a:lnTo>
                    <a:pt x="6032" y="311"/>
                  </a:lnTo>
                  <a:lnTo>
                    <a:pt x="6020" y="339"/>
                  </a:lnTo>
                  <a:lnTo>
                    <a:pt x="5985" y="373"/>
                  </a:lnTo>
                  <a:lnTo>
                    <a:pt x="6008" y="366"/>
                  </a:lnTo>
                  <a:lnTo>
                    <a:pt x="6056" y="380"/>
                  </a:lnTo>
                  <a:lnTo>
                    <a:pt x="6091" y="394"/>
                  </a:lnTo>
                  <a:lnTo>
                    <a:pt x="6115" y="421"/>
                  </a:lnTo>
                  <a:lnTo>
                    <a:pt x="6139" y="421"/>
                  </a:lnTo>
                  <a:lnTo>
                    <a:pt x="6174" y="428"/>
                  </a:lnTo>
                  <a:lnTo>
                    <a:pt x="6233" y="435"/>
                  </a:lnTo>
                  <a:lnTo>
                    <a:pt x="6292" y="463"/>
                  </a:lnTo>
                  <a:lnTo>
                    <a:pt x="6340" y="497"/>
                  </a:lnTo>
                  <a:lnTo>
                    <a:pt x="6363" y="532"/>
                  </a:lnTo>
                  <a:lnTo>
                    <a:pt x="6387" y="546"/>
                  </a:lnTo>
                  <a:lnTo>
                    <a:pt x="6434" y="532"/>
                  </a:lnTo>
                  <a:lnTo>
                    <a:pt x="6470" y="518"/>
                  </a:lnTo>
                  <a:lnTo>
                    <a:pt x="6517" y="518"/>
                  </a:lnTo>
                  <a:lnTo>
                    <a:pt x="6552" y="532"/>
                  </a:lnTo>
                  <a:lnTo>
                    <a:pt x="6588" y="553"/>
                  </a:lnTo>
                  <a:lnTo>
                    <a:pt x="6647" y="566"/>
                  </a:lnTo>
                  <a:lnTo>
                    <a:pt x="6765" y="573"/>
                  </a:lnTo>
                  <a:lnTo>
                    <a:pt x="6824" y="566"/>
                  </a:lnTo>
                  <a:lnTo>
                    <a:pt x="6884" y="546"/>
                  </a:lnTo>
                  <a:lnTo>
                    <a:pt x="6931" y="539"/>
                  </a:lnTo>
                  <a:lnTo>
                    <a:pt x="7014" y="580"/>
                  </a:lnTo>
                  <a:lnTo>
                    <a:pt x="7096" y="587"/>
                  </a:lnTo>
                  <a:lnTo>
                    <a:pt x="7132" y="594"/>
                  </a:lnTo>
                  <a:lnTo>
                    <a:pt x="7132" y="622"/>
                  </a:lnTo>
                  <a:lnTo>
                    <a:pt x="7132" y="649"/>
                  </a:lnTo>
                  <a:lnTo>
                    <a:pt x="7144" y="677"/>
                  </a:lnTo>
                  <a:lnTo>
                    <a:pt x="7191" y="684"/>
                  </a:lnTo>
                  <a:lnTo>
                    <a:pt x="7238" y="684"/>
                  </a:lnTo>
                  <a:lnTo>
                    <a:pt x="7309" y="677"/>
                  </a:lnTo>
                  <a:lnTo>
                    <a:pt x="7357" y="670"/>
                  </a:lnTo>
                  <a:lnTo>
                    <a:pt x="7404" y="698"/>
                  </a:lnTo>
                  <a:lnTo>
                    <a:pt x="7380" y="739"/>
                  </a:lnTo>
                  <a:lnTo>
                    <a:pt x="7380" y="781"/>
                  </a:lnTo>
                  <a:lnTo>
                    <a:pt x="7463" y="781"/>
                  </a:lnTo>
                  <a:lnTo>
                    <a:pt x="7510" y="753"/>
                  </a:lnTo>
                  <a:lnTo>
                    <a:pt x="7546" y="732"/>
                  </a:lnTo>
                  <a:lnTo>
                    <a:pt x="7593" y="739"/>
                  </a:lnTo>
                  <a:lnTo>
                    <a:pt x="7723" y="781"/>
                  </a:lnTo>
                  <a:lnTo>
                    <a:pt x="7771" y="781"/>
                  </a:lnTo>
                  <a:lnTo>
                    <a:pt x="7782" y="781"/>
                  </a:lnTo>
                  <a:lnTo>
                    <a:pt x="7806" y="774"/>
                  </a:lnTo>
                  <a:lnTo>
                    <a:pt x="7806" y="767"/>
                  </a:lnTo>
                  <a:lnTo>
                    <a:pt x="7806" y="753"/>
                  </a:lnTo>
                  <a:lnTo>
                    <a:pt x="7818" y="746"/>
                  </a:lnTo>
                  <a:lnTo>
                    <a:pt x="7842" y="739"/>
                  </a:lnTo>
                  <a:lnTo>
                    <a:pt x="7865" y="739"/>
                  </a:lnTo>
                  <a:lnTo>
                    <a:pt x="7889" y="739"/>
                  </a:lnTo>
                  <a:lnTo>
                    <a:pt x="7913" y="746"/>
                  </a:lnTo>
                  <a:lnTo>
                    <a:pt x="7936" y="781"/>
                  </a:lnTo>
                  <a:lnTo>
                    <a:pt x="7936" y="870"/>
                  </a:lnTo>
                  <a:lnTo>
                    <a:pt x="7984" y="891"/>
                  </a:lnTo>
                  <a:lnTo>
                    <a:pt x="8232" y="870"/>
                  </a:lnTo>
                  <a:lnTo>
                    <a:pt x="8279" y="856"/>
                  </a:lnTo>
                  <a:lnTo>
                    <a:pt x="8326" y="877"/>
                  </a:lnTo>
                  <a:lnTo>
                    <a:pt x="8374" y="932"/>
                  </a:lnTo>
                  <a:lnTo>
                    <a:pt x="8409" y="946"/>
                  </a:lnTo>
                  <a:lnTo>
                    <a:pt x="8468" y="960"/>
                  </a:lnTo>
                  <a:lnTo>
                    <a:pt x="8504" y="946"/>
                  </a:lnTo>
                  <a:lnTo>
                    <a:pt x="8516" y="926"/>
                  </a:lnTo>
                  <a:lnTo>
                    <a:pt x="8539" y="919"/>
                  </a:lnTo>
                  <a:lnTo>
                    <a:pt x="8528" y="856"/>
                  </a:lnTo>
                  <a:lnTo>
                    <a:pt x="8551" y="856"/>
                  </a:lnTo>
                  <a:lnTo>
                    <a:pt x="8587" y="836"/>
                  </a:lnTo>
                  <a:lnTo>
                    <a:pt x="8622" y="822"/>
                  </a:lnTo>
                  <a:lnTo>
                    <a:pt x="8658" y="815"/>
                  </a:lnTo>
                  <a:lnTo>
                    <a:pt x="8705" y="822"/>
                  </a:lnTo>
                  <a:lnTo>
                    <a:pt x="8800" y="863"/>
                  </a:lnTo>
                  <a:lnTo>
                    <a:pt x="8823" y="863"/>
                  </a:lnTo>
                  <a:lnTo>
                    <a:pt x="8835" y="856"/>
                  </a:lnTo>
                  <a:lnTo>
                    <a:pt x="8835" y="829"/>
                  </a:lnTo>
                  <a:lnTo>
                    <a:pt x="8835" y="815"/>
                  </a:lnTo>
                  <a:lnTo>
                    <a:pt x="8859" y="801"/>
                  </a:lnTo>
                  <a:lnTo>
                    <a:pt x="8918" y="787"/>
                  </a:lnTo>
                  <a:lnTo>
                    <a:pt x="8965" y="760"/>
                  </a:lnTo>
                  <a:lnTo>
                    <a:pt x="9001" y="753"/>
                  </a:lnTo>
                  <a:lnTo>
                    <a:pt x="9036" y="753"/>
                  </a:lnTo>
                  <a:lnTo>
                    <a:pt x="9083" y="753"/>
                  </a:lnTo>
                  <a:lnTo>
                    <a:pt x="9107" y="739"/>
                  </a:lnTo>
                  <a:lnTo>
                    <a:pt x="9143" y="705"/>
                  </a:lnTo>
                  <a:lnTo>
                    <a:pt x="9190" y="691"/>
                  </a:lnTo>
                  <a:lnTo>
                    <a:pt x="9237" y="698"/>
                  </a:lnTo>
                  <a:lnTo>
                    <a:pt x="9273" y="725"/>
                  </a:lnTo>
                  <a:lnTo>
                    <a:pt x="9273" y="760"/>
                  </a:lnTo>
                  <a:lnTo>
                    <a:pt x="9308" y="760"/>
                  </a:lnTo>
                  <a:lnTo>
                    <a:pt x="9367" y="732"/>
                  </a:lnTo>
                  <a:lnTo>
                    <a:pt x="9450" y="725"/>
                  </a:lnTo>
                  <a:lnTo>
                    <a:pt x="9592" y="760"/>
                  </a:lnTo>
                  <a:lnTo>
                    <a:pt x="9675" y="767"/>
                  </a:lnTo>
                  <a:lnTo>
                    <a:pt x="9734" y="781"/>
                  </a:lnTo>
                  <a:lnTo>
                    <a:pt x="9769" y="787"/>
                  </a:lnTo>
                  <a:lnTo>
                    <a:pt x="9805" y="781"/>
                  </a:lnTo>
                  <a:lnTo>
                    <a:pt x="9840" y="753"/>
                  </a:lnTo>
                  <a:lnTo>
                    <a:pt x="9876" y="732"/>
                  </a:lnTo>
                  <a:lnTo>
                    <a:pt x="9935" y="725"/>
                  </a:lnTo>
                  <a:lnTo>
                    <a:pt x="10006" y="732"/>
                  </a:lnTo>
                  <a:lnTo>
                    <a:pt x="10124" y="767"/>
                  </a:lnTo>
                  <a:lnTo>
                    <a:pt x="10207" y="774"/>
                  </a:lnTo>
                  <a:lnTo>
                    <a:pt x="10302" y="774"/>
                  </a:lnTo>
                  <a:lnTo>
                    <a:pt x="10361" y="774"/>
                  </a:lnTo>
                  <a:lnTo>
                    <a:pt x="10432" y="774"/>
                  </a:lnTo>
                  <a:lnTo>
                    <a:pt x="10467" y="787"/>
                  </a:lnTo>
                  <a:lnTo>
                    <a:pt x="10479" y="808"/>
                  </a:lnTo>
                  <a:lnTo>
                    <a:pt x="10455" y="829"/>
                  </a:lnTo>
                  <a:lnTo>
                    <a:pt x="10444" y="850"/>
                  </a:lnTo>
                  <a:lnTo>
                    <a:pt x="10455" y="939"/>
                  </a:lnTo>
                  <a:lnTo>
                    <a:pt x="10526" y="974"/>
                  </a:lnTo>
                  <a:lnTo>
                    <a:pt x="10574" y="974"/>
                  </a:lnTo>
                  <a:lnTo>
                    <a:pt x="10597" y="995"/>
                  </a:lnTo>
                  <a:lnTo>
                    <a:pt x="10621" y="1112"/>
                  </a:lnTo>
                  <a:lnTo>
                    <a:pt x="10645" y="1133"/>
                  </a:lnTo>
                  <a:lnTo>
                    <a:pt x="10680" y="1119"/>
                  </a:lnTo>
                  <a:lnTo>
                    <a:pt x="10739" y="1084"/>
                  </a:lnTo>
                  <a:lnTo>
                    <a:pt x="10822" y="1050"/>
                  </a:lnTo>
                  <a:lnTo>
                    <a:pt x="10881" y="1050"/>
                  </a:lnTo>
                  <a:lnTo>
                    <a:pt x="10952" y="1064"/>
                  </a:lnTo>
                  <a:lnTo>
                    <a:pt x="11047" y="1071"/>
                  </a:lnTo>
                  <a:lnTo>
                    <a:pt x="11307" y="1071"/>
                  </a:lnTo>
                  <a:lnTo>
                    <a:pt x="11366" y="1071"/>
                  </a:lnTo>
                  <a:lnTo>
                    <a:pt x="11413" y="1119"/>
                  </a:lnTo>
                  <a:lnTo>
                    <a:pt x="11437" y="1133"/>
                  </a:lnTo>
                  <a:lnTo>
                    <a:pt x="11449" y="1126"/>
                  </a:lnTo>
                  <a:lnTo>
                    <a:pt x="11461" y="1112"/>
                  </a:lnTo>
                  <a:lnTo>
                    <a:pt x="11484" y="1091"/>
                  </a:lnTo>
                  <a:lnTo>
                    <a:pt x="11508" y="1064"/>
                  </a:lnTo>
                  <a:lnTo>
                    <a:pt x="11543" y="1057"/>
                  </a:lnTo>
                  <a:lnTo>
                    <a:pt x="11614" y="1064"/>
                  </a:lnTo>
                  <a:lnTo>
                    <a:pt x="11662" y="1077"/>
                  </a:lnTo>
                  <a:lnTo>
                    <a:pt x="11697" y="1105"/>
                  </a:lnTo>
                  <a:lnTo>
                    <a:pt x="11804" y="1195"/>
                  </a:lnTo>
                  <a:lnTo>
                    <a:pt x="11839" y="1188"/>
                  </a:lnTo>
                  <a:lnTo>
                    <a:pt x="11886" y="1181"/>
                  </a:lnTo>
                  <a:lnTo>
                    <a:pt x="11934" y="1167"/>
                  </a:lnTo>
                  <a:lnTo>
                    <a:pt x="11946" y="1153"/>
                  </a:lnTo>
                  <a:lnTo>
                    <a:pt x="11981" y="1140"/>
                  </a:lnTo>
                  <a:lnTo>
                    <a:pt x="12076" y="1133"/>
                  </a:lnTo>
                  <a:lnTo>
                    <a:pt x="12182" y="1140"/>
                  </a:lnTo>
                  <a:lnTo>
                    <a:pt x="12265" y="1147"/>
                  </a:lnTo>
                  <a:lnTo>
                    <a:pt x="12241" y="1174"/>
                  </a:lnTo>
                  <a:lnTo>
                    <a:pt x="12158" y="1236"/>
                  </a:lnTo>
                  <a:lnTo>
                    <a:pt x="12170" y="1278"/>
                  </a:lnTo>
                  <a:lnTo>
                    <a:pt x="12206" y="1374"/>
                  </a:lnTo>
                  <a:lnTo>
                    <a:pt x="12253" y="1395"/>
                  </a:lnTo>
                  <a:lnTo>
                    <a:pt x="12407" y="1388"/>
                  </a:lnTo>
                  <a:lnTo>
                    <a:pt x="12407" y="1444"/>
                  </a:lnTo>
                  <a:lnTo>
                    <a:pt x="12419" y="1457"/>
                  </a:lnTo>
                  <a:lnTo>
                    <a:pt x="12442" y="1485"/>
                  </a:lnTo>
                  <a:lnTo>
                    <a:pt x="12466" y="1513"/>
                  </a:lnTo>
                  <a:lnTo>
                    <a:pt x="12525" y="1547"/>
                  </a:lnTo>
                  <a:lnTo>
                    <a:pt x="12513" y="1575"/>
                  </a:lnTo>
                  <a:lnTo>
                    <a:pt x="12490" y="1602"/>
                  </a:lnTo>
                  <a:lnTo>
                    <a:pt x="12430" y="1630"/>
                  </a:lnTo>
                  <a:lnTo>
                    <a:pt x="12395" y="1658"/>
                  </a:lnTo>
                  <a:lnTo>
                    <a:pt x="12383" y="1671"/>
                  </a:lnTo>
                  <a:lnTo>
                    <a:pt x="12395" y="1685"/>
                  </a:lnTo>
                  <a:lnTo>
                    <a:pt x="12419" y="1685"/>
                  </a:lnTo>
                  <a:lnTo>
                    <a:pt x="12454" y="1692"/>
                  </a:lnTo>
                  <a:lnTo>
                    <a:pt x="12490" y="1706"/>
                  </a:lnTo>
                  <a:lnTo>
                    <a:pt x="12490" y="1747"/>
                  </a:lnTo>
                  <a:lnTo>
                    <a:pt x="12430" y="1810"/>
                  </a:lnTo>
                  <a:lnTo>
                    <a:pt x="12419" y="1837"/>
                  </a:lnTo>
                  <a:lnTo>
                    <a:pt x="12442" y="1865"/>
                  </a:lnTo>
                  <a:lnTo>
                    <a:pt x="12478" y="1879"/>
                  </a:lnTo>
                  <a:lnTo>
                    <a:pt x="12501" y="1872"/>
                  </a:lnTo>
                  <a:lnTo>
                    <a:pt x="12513" y="1851"/>
                  </a:lnTo>
                  <a:lnTo>
                    <a:pt x="12525" y="1830"/>
                  </a:lnTo>
                  <a:lnTo>
                    <a:pt x="12537" y="1816"/>
                  </a:lnTo>
                  <a:lnTo>
                    <a:pt x="12561" y="1810"/>
                  </a:lnTo>
                  <a:lnTo>
                    <a:pt x="12572" y="1823"/>
                  </a:lnTo>
                  <a:lnTo>
                    <a:pt x="12572" y="1851"/>
                  </a:lnTo>
                  <a:lnTo>
                    <a:pt x="12561" y="1879"/>
                  </a:lnTo>
                  <a:lnTo>
                    <a:pt x="12572" y="1906"/>
                  </a:lnTo>
                  <a:lnTo>
                    <a:pt x="12620" y="1920"/>
                  </a:lnTo>
                  <a:lnTo>
                    <a:pt x="12655" y="1913"/>
                  </a:lnTo>
                  <a:lnTo>
                    <a:pt x="12702" y="1886"/>
                  </a:lnTo>
                  <a:lnTo>
                    <a:pt x="12726" y="1886"/>
                  </a:lnTo>
                  <a:lnTo>
                    <a:pt x="12738" y="1892"/>
                  </a:lnTo>
                  <a:lnTo>
                    <a:pt x="12750" y="1913"/>
                  </a:lnTo>
                  <a:lnTo>
                    <a:pt x="12844" y="1941"/>
                  </a:lnTo>
                  <a:lnTo>
                    <a:pt x="12892" y="1968"/>
                  </a:lnTo>
                  <a:lnTo>
                    <a:pt x="12974" y="2024"/>
                  </a:lnTo>
                  <a:lnTo>
                    <a:pt x="13045" y="2093"/>
                  </a:lnTo>
                  <a:lnTo>
                    <a:pt x="13081" y="2107"/>
                  </a:lnTo>
                  <a:lnTo>
                    <a:pt x="13105" y="2120"/>
                  </a:lnTo>
                  <a:lnTo>
                    <a:pt x="13128" y="2134"/>
                  </a:lnTo>
                  <a:lnTo>
                    <a:pt x="13105" y="2148"/>
                  </a:lnTo>
                  <a:lnTo>
                    <a:pt x="13081" y="2155"/>
                  </a:lnTo>
                  <a:lnTo>
                    <a:pt x="13022" y="2155"/>
                  </a:lnTo>
                  <a:lnTo>
                    <a:pt x="12986" y="2162"/>
                  </a:lnTo>
                  <a:lnTo>
                    <a:pt x="12951" y="2183"/>
                  </a:lnTo>
                  <a:lnTo>
                    <a:pt x="12951" y="2203"/>
                  </a:lnTo>
                  <a:lnTo>
                    <a:pt x="12963" y="2224"/>
                  </a:lnTo>
                  <a:lnTo>
                    <a:pt x="12998" y="2231"/>
                  </a:lnTo>
                  <a:lnTo>
                    <a:pt x="13045" y="2245"/>
                  </a:lnTo>
                  <a:lnTo>
                    <a:pt x="13057" y="2252"/>
                  </a:lnTo>
                  <a:lnTo>
                    <a:pt x="13045" y="2279"/>
                  </a:lnTo>
                  <a:lnTo>
                    <a:pt x="13022" y="2314"/>
                  </a:lnTo>
                  <a:lnTo>
                    <a:pt x="12998" y="2355"/>
                  </a:lnTo>
                  <a:lnTo>
                    <a:pt x="12998" y="2410"/>
                  </a:lnTo>
                  <a:lnTo>
                    <a:pt x="13022" y="2452"/>
                  </a:lnTo>
                  <a:lnTo>
                    <a:pt x="13223" y="2521"/>
                  </a:lnTo>
                  <a:lnTo>
                    <a:pt x="13246" y="2549"/>
                  </a:lnTo>
                  <a:lnTo>
                    <a:pt x="13258" y="2576"/>
                  </a:lnTo>
                  <a:lnTo>
                    <a:pt x="13270" y="2604"/>
                  </a:lnTo>
                  <a:lnTo>
                    <a:pt x="13317" y="2631"/>
                  </a:lnTo>
                  <a:lnTo>
                    <a:pt x="13412" y="2666"/>
                  </a:lnTo>
                  <a:lnTo>
                    <a:pt x="13731" y="2742"/>
                  </a:lnTo>
                  <a:lnTo>
                    <a:pt x="13850" y="2804"/>
                  </a:lnTo>
                  <a:lnTo>
                    <a:pt x="15364" y="3170"/>
                  </a:lnTo>
                  <a:lnTo>
                    <a:pt x="15411" y="3191"/>
                  </a:lnTo>
                  <a:lnTo>
                    <a:pt x="15423" y="3212"/>
                  </a:lnTo>
                  <a:lnTo>
                    <a:pt x="15387" y="3232"/>
                  </a:lnTo>
                  <a:lnTo>
                    <a:pt x="15162" y="3274"/>
                  </a:lnTo>
                  <a:lnTo>
                    <a:pt x="14973" y="3329"/>
                  </a:lnTo>
                  <a:lnTo>
                    <a:pt x="14879" y="3343"/>
                  </a:lnTo>
                  <a:lnTo>
                    <a:pt x="14796" y="3370"/>
                  </a:lnTo>
                  <a:lnTo>
                    <a:pt x="14713" y="3419"/>
                  </a:lnTo>
                  <a:lnTo>
                    <a:pt x="14524" y="3578"/>
                  </a:lnTo>
                  <a:lnTo>
                    <a:pt x="14370" y="3757"/>
                  </a:lnTo>
                  <a:lnTo>
                    <a:pt x="14323" y="3826"/>
                  </a:lnTo>
                  <a:lnTo>
                    <a:pt x="14275" y="3854"/>
                  </a:lnTo>
                  <a:lnTo>
                    <a:pt x="14204" y="3881"/>
                  </a:lnTo>
                  <a:lnTo>
                    <a:pt x="14003" y="3916"/>
                  </a:lnTo>
                  <a:lnTo>
                    <a:pt x="13932" y="3930"/>
                  </a:lnTo>
                  <a:lnTo>
                    <a:pt x="13909" y="3930"/>
                  </a:lnTo>
                  <a:lnTo>
                    <a:pt x="13861" y="3937"/>
                  </a:lnTo>
                  <a:lnTo>
                    <a:pt x="13838" y="3964"/>
                  </a:lnTo>
                  <a:lnTo>
                    <a:pt x="13826" y="4006"/>
                  </a:lnTo>
                  <a:lnTo>
                    <a:pt x="13684" y="3999"/>
                  </a:lnTo>
                  <a:lnTo>
                    <a:pt x="13660" y="3985"/>
                  </a:lnTo>
                  <a:lnTo>
                    <a:pt x="13613" y="3971"/>
                  </a:lnTo>
                  <a:lnTo>
                    <a:pt x="13554" y="3964"/>
                  </a:lnTo>
                  <a:lnTo>
                    <a:pt x="13507" y="3964"/>
                  </a:lnTo>
                  <a:lnTo>
                    <a:pt x="13294" y="4006"/>
                  </a:lnTo>
                  <a:lnTo>
                    <a:pt x="13246" y="4006"/>
                  </a:lnTo>
                  <a:lnTo>
                    <a:pt x="13164" y="4033"/>
                  </a:lnTo>
                  <a:lnTo>
                    <a:pt x="13105" y="4047"/>
                  </a:lnTo>
                  <a:lnTo>
                    <a:pt x="13069" y="4040"/>
                  </a:lnTo>
                  <a:lnTo>
                    <a:pt x="13057" y="4020"/>
                  </a:lnTo>
                  <a:lnTo>
                    <a:pt x="13069" y="3999"/>
                  </a:lnTo>
                  <a:lnTo>
                    <a:pt x="13057" y="3985"/>
                  </a:lnTo>
                  <a:lnTo>
                    <a:pt x="13034" y="3978"/>
                  </a:lnTo>
                  <a:lnTo>
                    <a:pt x="12963" y="3978"/>
                  </a:lnTo>
                  <a:lnTo>
                    <a:pt x="12904" y="3964"/>
                  </a:lnTo>
                  <a:lnTo>
                    <a:pt x="12856" y="3964"/>
                  </a:lnTo>
                  <a:lnTo>
                    <a:pt x="12821" y="3971"/>
                  </a:lnTo>
                  <a:lnTo>
                    <a:pt x="12797" y="3985"/>
                  </a:lnTo>
                  <a:lnTo>
                    <a:pt x="12762" y="3992"/>
                  </a:lnTo>
                  <a:lnTo>
                    <a:pt x="12667" y="3992"/>
                  </a:lnTo>
                  <a:lnTo>
                    <a:pt x="12561" y="3971"/>
                  </a:lnTo>
                  <a:lnTo>
                    <a:pt x="12525" y="3971"/>
                  </a:lnTo>
                  <a:lnTo>
                    <a:pt x="12490" y="3971"/>
                  </a:lnTo>
                  <a:lnTo>
                    <a:pt x="12466" y="3971"/>
                  </a:lnTo>
                  <a:lnTo>
                    <a:pt x="12466" y="3957"/>
                  </a:lnTo>
                  <a:lnTo>
                    <a:pt x="12454" y="3944"/>
                  </a:lnTo>
                  <a:lnTo>
                    <a:pt x="12407" y="3944"/>
                  </a:lnTo>
                  <a:lnTo>
                    <a:pt x="12289" y="3944"/>
                  </a:lnTo>
                  <a:lnTo>
                    <a:pt x="12229" y="3930"/>
                  </a:lnTo>
                  <a:lnTo>
                    <a:pt x="12182" y="3916"/>
                  </a:lnTo>
                  <a:lnTo>
                    <a:pt x="12147" y="3916"/>
                  </a:lnTo>
                  <a:lnTo>
                    <a:pt x="12087" y="3937"/>
                  </a:lnTo>
                  <a:lnTo>
                    <a:pt x="12016" y="3999"/>
                  </a:lnTo>
                  <a:lnTo>
                    <a:pt x="11946" y="4047"/>
                  </a:lnTo>
                  <a:lnTo>
                    <a:pt x="11922" y="4068"/>
                  </a:lnTo>
                  <a:lnTo>
                    <a:pt x="11922" y="4082"/>
                  </a:lnTo>
                  <a:lnTo>
                    <a:pt x="11946" y="4116"/>
                  </a:lnTo>
                  <a:lnTo>
                    <a:pt x="12040" y="4151"/>
                  </a:lnTo>
                  <a:lnTo>
                    <a:pt x="12076" y="4172"/>
                  </a:lnTo>
                  <a:lnTo>
                    <a:pt x="12229" y="4227"/>
                  </a:lnTo>
                  <a:lnTo>
                    <a:pt x="12336" y="4282"/>
                  </a:lnTo>
                  <a:lnTo>
                    <a:pt x="12348" y="4330"/>
                  </a:lnTo>
                  <a:lnTo>
                    <a:pt x="12359" y="4427"/>
                  </a:lnTo>
                  <a:lnTo>
                    <a:pt x="12395" y="4538"/>
                  </a:lnTo>
                  <a:lnTo>
                    <a:pt x="12561" y="4772"/>
                  </a:lnTo>
                  <a:lnTo>
                    <a:pt x="12572" y="4814"/>
                  </a:lnTo>
                  <a:lnTo>
                    <a:pt x="12549" y="4848"/>
                  </a:lnTo>
                  <a:lnTo>
                    <a:pt x="12135" y="5042"/>
                  </a:lnTo>
                  <a:lnTo>
                    <a:pt x="11946" y="5104"/>
                  </a:lnTo>
                  <a:lnTo>
                    <a:pt x="11827" y="5125"/>
                  </a:lnTo>
                  <a:lnTo>
                    <a:pt x="11650" y="5132"/>
                  </a:lnTo>
                  <a:lnTo>
                    <a:pt x="11472" y="5166"/>
                  </a:lnTo>
                  <a:lnTo>
                    <a:pt x="11354" y="5201"/>
                  </a:lnTo>
                  <a:lnTo>
                    <a:pt x="11342" y="5207"/>
                  </a:lnTo>
                  <a:lnTo>
                    <a:pt x="11342" y="5207"/>
                  </a:lnTo>
                  <a:lnTo>
                    <a:pt x="11212" y="5207"/>
                  </a:lnTo>
                  <a:lnTo>
                    <a:pt x="11141" y="5194"/>
                  </a:lnTo>
                  <a:lnTo>
                    <a:pt x="10976" y="5145"/>
                  </a:lnTo>
                  <a:lnTo>
                    <a:pt x="10905" y="5138"/>
                  </a:lnTo>
                  <a:lnTo>
                    <a:pt x="10846" y="5138"/>
                  </a:lnTo>
                  <a:lnTo>
                    <a:pt x="10763" y="5145"/>
                  </a:lnTo>
                  <a:lnTo>
                    <a:pt x="10609" y="5138"/>
                  </a:lnTo>
                  <a:lnTo>
                    <a:pt x="10337" y="5069"/>
                  </a:lnTo>
                  <a:lnTo>
                    <a:pt x="10195" y="5062"/>
                  </a:lnTo>
                  <a:lnTo>
                    <a:pt x="9911" y="5097"/>
                  </a:lnTo>
                  <a:lnTo>
                    <a:pt x="9627" y="5166"/>
                  </a:lnTo>
                  <a:lnTo>
                    <a:pt x="9474" y="5180"/>
                  </a:lnTo>
                  <a:lnTo>
                    <a:pt x="9284" y="5180"/>
                  </a:lnTo>
                  <a:lnTo>
                    <a:pt x="8811" y="5180"/>
                  </a:lnTo>
                  <a:lnTo>
                    <a:pt x="8125" y="5180"/>
                  </a:lnTo>
                  <a:lnTo>
                    <a:pt x="7345" y="5180"/>
                  </a:lnTo>
                  <a:lnTo>
                    <a:pt x="6564" y="5180"/>
                  </a:lnTo>
                  <a:lnTo>
                    <a:pt x="5878" y="5180"/>
                  </a:lnTo>
                  <a:lnTo>
                    <a:pt x="5393" y="5180"/>
                  </a:lnTo>
                  <a:lnTo>
                    <a:pt x="5216" y="5180"/>
                  </a:lnTo>
                  <a:lnTo>
                    <a:pt x="4932" y="5180"/>
                  </a:lnTo>
                  <a:lnTo>
                    <a:pt x="4991" y="5159"/>
                  </a:lnTo>
                  <a:lnTo>
                    <a:pt x="5027" y="5145"/>
                  </a:lnTo>
                  <a:lnTo>
                    <a:pt x="5039" y="5132"/>
                  </a:lnTo>
                  <a:lnTo>
                    <a:pt x="5027" y="5104"/>
                  </a:lnTo>
                  <a:lnTo>
                    <a:pt x="5039" y="5083"/>
                  </a:lnTo>
                  <a:lnTo>
                    <a:pt x="5074" y="5069"/>
                  </a:lnTo>
                  <a:lnTo>
                    <a:pt x="5216" y="5069"/>
                  </a:lnTo>
                  <a:lnTo>
                    <a:pt x="5228" y="5028"/>
                  </a:lnTo>
                  <a:lnTo>
                    <a:pt x="5216" y="4980"/>
                  </a:lnTo>
                  <a:lnTo>
                    <a:pt x="5251" y="4952"/>
                  </a:lnTo>
                  <a:lnTo>
                    <a:pt x="5346" y="4945"/>
                  </a:lnTo>
                  <a:lnTo>
                    <a:pt x="5370" y="4938"/>
                  </a:lnTo>
                  <a:lnTo>
                    <a:pt x="5299" y="4869"/>
                  </a:lnTo>
                  <a:lnTo>
                    <a:pt x="5074" y="4538"/>
                  </a:lnTo>
                  <a:lnTo>
                    <a:pt x="5039" y="4524"/>
                  </a:lnTo>
                  <a:lnTo>
                    <a:pt x="5015" y="4538"/>
                  </a:lnTo>
                  <a:lnTo>
                    <a:pt x="5015" y="4579"/>
                  </a:lnTo>
                  <a:lnTo>
                    <a:pt x="5015" y="4600"/>
                  </a:lnTo>
                  <a:lnTo>
                    <a:pt x="4979" y="4614"/>
                  </a:lnTo>
                  <a:lnTo>
                    <a:pt x="4956" y="4620"/>
                  </a:lnTo>
                  <a:lnTo>
                    <a:pt x="4873" y="4634"/>
                  </a:lnTo>
                  <a:lnTo>
                    <a:pt x="4790" y="4655"/>
                  </a:lnTo>
                  <a:lnTo>
                    <a:pt x="4731" y="4683"/>
                  </a:lnTo>
                  <a:lnTo>
                    <a:pt x="4696" y="4724"/>
                  </a:lnTo>
                  <a:lnTo>
                    <a:pt x="4601" y="4869"/>
                  </a:lnTo>
                  <a:lnTo>
                    <a:pt x="4530" y="4966"/>
                  </a:lnTo>
                  <a:lnTo>
                    <a:pt x="4424" y="5049"/>
                  </a:lnTo>
                  <a:lnTo>
                    <a:pt x="4294" y="5111"/>
                  </a:lnTo>
                  <a:lnTo>
                    <a:pt x="4175" y="5138"/>
                  </a:lnTo>
                  <a:lnTo>
                    <a:pt x="4033" y="5132"/>
                  </a:lnTo>
                  <a:lnTo>
                    <a:pt x="3891" y="5111"/>
                  </a:lnTo>
                  <a:lnTo>
                    <a:pt x="3773" y="5090"/>
                  </a:lnTo>
                  <a:lnTo>
                    <a:pt x="3619" y="5035"/>
                  </a:lnTo>
                  <a:lnTo>
                    <a:pt x="3501" y="4973"/>
                  </a:lnTo>
                  <a:lnTo>
                    <a:pt x="3040" y="4614"/>
                  </a:lnTo>
                  <a:lnTo>
                    <a:pt x="2744" y="4434"/>
                  </a:lnTo>
                  <a:lnTo>
                    <a:pt x="2602" y="4393"/>
                  </a:lnTo>
                  <a:lnTo>
                    <a:pt x="2496" y="4337"/>
                  </a:lnTo>
                  <a:lnTo>
                    <a:pt x="2437" y="4317"/>
                  </a:lnTo>
                  <a:lnTo>
                    <a:pt x="2295" y="4303"/>
                  </a:lnTo>
                  <a:lnTo>
                    <a:pt x="2259" y="4296"/>
                  </a:lnTo>
                  <a:lnTo>
                    <a:pt x="2200" y="4254"/>
                  </a:lnTo>
                  <a:lnTo>
                    <a:pt x="2165" y="4241"/>
                  </a:lnTo>
                  <a:lnTo>
                    <a:pt x="2106" y="4247"/>
                  </a:lnTo>
                  <a:lnTo>
                    <a:pt x="1940" y="4282"/>
                  </a:lnTo>
                  <a:lnTo>
                    <a:pt x="1881" y="4296"/>
                  </a:lnTo>
                  <a:lnTo>
                    <a:pt x="1786" y="4351"/>
                  </a:lnTo>
                  <a:lnTo>
                    <a:pt x="1703" y="4434"/>
                  </a:lnTo>
                  <a:lnTo>
                    <a:pt x="1585" y="4614"/>
                  </a:lnTo>
                  <a:lnTo>
                    <a:pt x="1491" y="4703"/>
                  </a:lnTo>
                  <a:lnTo>
                    <a:pt x="1077" y="5028"/>
                  </a:lnTo>
                  <a:lnTo>
                    <a:pt x="935" y="5201"/>
                  </a:lnTo>
                  <a:lnTo>
                    <a:pt x="805" y="5435"/>
                  </a:lnTo>
                  <a:lnTo>
                    <a:pt x="769" y="5580"/>
                  </a:lnTo>
                  <a:lnTo>
                    <a:pt x="864" y="6223"/>
                  </a:lnTo>
                  <a:lnTo>
                    <a:pt x="840" y="6340"/>
                  </a:lnTo>
                  <a:lnTo>
                    <a:pt x="816" y="6395"/>
                  </a:lnTo>
                  <a:lnTo>
                    <a:pt x="734" y="6402"/>
                  </a:lnTo>
                  <a:lnTo>
                    <a:pt x="402" y="6347"/>
                  </a:lnTo>
                  <a:lnTo>
                    <a:pt x="154" y="6306"/>
                  </a:lnTo>
                  <a:lnTo>
                    <a:pt x="0" y="6292"/>
                  </a:lnTo>
                  <a:lnTo>
                    <a:pt x="83" y="6195"/>
                  </a:lnTo>
                  <a:close/>
                </a:path>
              </a:pathLst>
            </a:custGeom>
            <a:grpFill/>
            <a:ln w="9525" cap="rnd"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League Spartan"/>
                <a:ea typeface="+mn-ea"/>
                <a:cs typeface="+mn-cs"/>
              </a:endParaRPr>
            </a:p>
          </p:txBody>
        </p:sp>
        <p:sp>
          <p:nvSpPr>
            <p:cNvPr id="36" name="Google Shape;1716;p44">
              <a:extLst>
                <a:ext uri="{FF2B5EF4-FFF2-40B4-BE49-F238E27FC236}">
                  <a16:creationId xmlns:a16="http://schemas.microsoft.com/office/drawing/2014/main" id="{2698A66B-5680-D55D-960E-BB86CB7649B2}"/>
                </a:ext>
              </a:extLst>
            </p:cNvPr>
            <p:cNvSpPr/>
            <p:nvPr/>
          </p:nvSpPr>
          <p:spPr>
            <a:xfrm flipH="1">
              <a:off x="4119793" y="2588453"/>
              <a:ext cx="427786" cy="452949"/>
            </a:xfrm>
            <a:custGeom>
              <a:avLst/>
              <a:gdLst/>
              <a:ahLst/>
              <a:cxnLst/>
              <a:rect l="l" t="t" r="r" b="b"/>
              <a:pathLst>
                <a:path w="7027" h="4752" extrusionOk="0">
                  <a:moveTo>
                    <a:pt x="60" y="2452"/>
                  </a:moveTo>
                  <a:lnTo>
                    <a:pt x="84" y="2459"/>
                  </a:lnTo>
                  <a:lnTo>
                    <a:pt x="95" y="2473"/>
                  </a:lnTo>
                  <a:lnTo>
                    <a:pt x="84" y="2487"/>
                  </a:lnTo>
                  <a:lnTo>
                    <a:pt x="84" y="2501"/>
                  </a:lnTo>
                  <a:lnTo>
                    <a:pt x="95" y="2507"/>
                  </a:lnTo>
                  <a:lnTo>
                    <a:pt x="143" y="2556"/>
                  </a:lnTo>
                  <a:lnTo>
                    <a:pt x="155" y="2576"/>
                  </a:lnTo>
                  <a:lnTo>
                    <a:pt x="190" y="2590"/>
                  </a:lnTo>
                  <a:lnTo>
                    <a:pt x="237" y="2604"/>
                  </a:lnTo>
                  <a:lnTo>
                    <a:pt x="391" y="2611"/>
                  </a:lnTo>
                  <a:lnTo>
                    <a:pt x="545" y="2576"/>
                  </a:lnTo>
                  <a:lnTo>
                    <a:pt x="640" y="2576"/>
                  </a:lnTo>
                  <a:lnTo>
                    <a:pt x="663" y="2535"/>
                  </a:lnTo>
                  <a:lnTo>
                    <a:pt x="675" y="2473"/>
                  </a:lnTo>
                  <a:lnTo>
                    <a:pt x="710" y="2459"/>
                  </a:lnTo>
                  <a:lnTo>
                    <a:pt x="746" y="2452"/>
                  </a:lnTo>
                  <a:lnTo>
                    <a:pt x="781" y="2452"/>
                  </a:lnTo>
                  <a:lnTo>
                    <a:pt x="817" y="2452"/>
                  </a:lnTo>
                  <a:lnTo>
                    <a:pt x="888" y="2466"/>
                  </a:lnTo>
                  <a:lnTo>
                    <a:pt x="935" y="2459"/>
                  </a:lnTo>
                  <a:lnTo>
                    <a:pt x="959" y="2438"/>
                  </a:lnTo>
                  <a:lnTo>
                    <a:pt x="982" y="2418"/>
                  </a:lnTo>
                  <a:lnTo>
                    <a:pt x="1053" y="2342"/>
                  </a:lnTo>
                  <a:lnTo>
                    <a:pt x="1207" y="2307"/>
                  </a:lnTo>
                  <a:lnTo>
                    <a:pt x="1219" y="2293"/>
                  </a:lnTo>
                  <a:lnTo>
                    <a:pt x="1195" y="2259"/>
                  </a:lnTo>
                  <a:lnTo>
                    <a:pt x="1231" y="2231"/>
                  </a:lnTo>
                  <a:lnTo>
                    <a:pt x="1278" y="2197"/>
                  </a:lnTo>
                  <a:lnTo>
                    <a:pt x="1337" y="2141"/>
                  </a:lnTo>
                  <a:lnTo>
                    <a:pt x="1373" y="2128"/>
                  </a:lnTo>
                  <a:lnTo>
                    <a:pt x="1491" y="2107"/>
                  </a:lnTo>
                  <a:lnTo>
                    <a:pt x="1799" y="2107"/>
                  </a:lnTo>
                  <a:lnTo>
                    <a:pt x="1881" y="2038"/>
                  </a:lnTo>
                  <a:lnTo>
                    <a:pt x="1881" y="2003"/>
                  </a:lnTo>
                  <a:lnTo>
                    <a:pt x="1763" y="1872"/>
                  </a:lnTo>
                  <a:lnTo>
                    <a:pt x="1775" y="1803"/>
                  </a:lnTo>
                  <a:lnTo>
                    <a:pt x="1633" y="1734"/>
                  </a:lnTo>
                  <a:lnTo>
                    <a:pt x="1621" y="1706"/>
                  </a:lnTo>
                  <a:lnTo>
                    <a:pt x="1680" y="1644"/>
                  </a:lnTo>
                  <a:lnTo>
                    <a:pt x="1692" y="1596"/>
                  </a:lnTo>
                  <a:lnTo>
                    <a:pt x="1668" y="1561"/>
                  </a:lnTo>
                  <a:lnTo>
                    <a:pt x="1680" y="1534"/>
                  </a:lnTo>
                  <a:lnTo>
                    <a:pt x="1775" y="1444"/>
                  </a:lnTo>
                  <a:lnTo>
                    <a:pt x="1810" y="1382"/>
                  </a:lnTo>
                  <a:lnTo>
                    <a:pt x="1799" y="1320"/>
                  </a:lnTo>
                  <a:lnTo>
                    <a:pt x="1858" y="1264"/>
                  </a:lnTo>
                  <a:lnTo>
                    <a:pt x="1870" y="1250"/>
                  </a:lnTo>
                  <a:lnTo>
                    <a:pt x="1940" y="1216"/>
                  </a:lnTo>
                  <a:lnTo>
                    <a:pt x="2035" y="1174"/>
                  </a:lnTo>
                  <a:lnTo>
                    <a:pt x="2059" y="1147"/>
                  </a:lnTo>
                  <a:lnTo>
                    <a:pt x="2071" y="1112"/>
                  </a:lnTo>
                  <a:lnTo>
                    <a:pt x="2071" y="1092"/>
                  </a:lnTo>
                  <a:lnTo>
                    <a:pt x="2047" y="1057"/>
                  </a:lnTo>
                  <a:lnTo>
                    <a:pt x="2023" y="1029"/>
                  </a:lnTo>
                  <a:lnTo>
                    <a:pt x="2059" y="1009"/>
                  </a:lnTo>
                  <a:lnTo>
                    <a:pt x="2059" y="988"/>
                  </a:lnTo>
                  <a:lnTo>
                    <a:pt x="2059" y="988"/>
                  </a:lnTo>
                  <a:lnTo>
                    <a:pt x="2094" y="974"/>
                  </a:lnTo>
                  <a:lnTo>
                    <a:pt x="2248" y="891"/>
                  </a:lnTo>
                  <a:lnTo>
                    <a:pt x="2295" y="843"/>
                  </a:lnTo>
                  <a:lnTo>
                    <a:pt x="2295" y="822"/>
                  </a:lnTo>
                  <a:lnTo>
                    <a:pt x="2319" y="815"/>
                  </a:lnTo>
                  <a:lnTo>
                    <a:pt x="2354" y="822"/>
                  </a:lnTo>
                  <a:lnTo>
                    <a:pt x="2402" y="822"/>
                  </a:lnTo>
                  <a:lnTo>
                    <a:pt x="2461" y="808"/>
                  </a:lnTo>
                  <a:lnTo>
                    <a:pt x="2544" y="760"/>
                  </a:lnTo>
                  <a:lnTo>
                    <a:pt x="2626" y="774"/>
                  </a:lnTo>
                  <a:lnTo>
                    <a:pt x="2827" y="719"/>
                  </a:lnTo>
                  <a:lnTo>
                    <a:pt x="2827" y="601"/>
                  </a:lnTo>
                  <a:lnTo>
                    <a:pt x="2851" y="587"/>
                  </a:lnTo>
                  <a:lnTo>
                    <a:pt x="2875" y="587"/>
                  </a:lnTo>
                  <a:lnTo>
                    <a:pt x="2910" y="594"/>
                  </a:lnTo>
                  <a:lnTo>
                    <a:pt x="2946" y="601"/>
                  </a:lnTo>
                  <a:lnTo>
                    <a:pt x="3029" y="650"/>
                  </a:lnTo>
                  <a:lnTo>
                    <a:pt x="3241" y="774"/>
                  </a:lnTo>
                  <a:lnTo>
                    <a:pt x="3241" y="815"/>
                  </a:lnTo>
                  <a:lnTo>
                    <a:pt x="3265" y="864"/>
                  </a:lnTo>
                  <a:lnTo>
                    <a:pt x="3372" y="884"/>
                  </a:lnTo>
                  <a:lnTo>
                    <a:pt x="3620" y="1016"/>
                  </a:lnTo>
                  <a:lnTo>
                    <a:pt x="3797" y="960"/>
                  </a:lnTo>
                  <a:lnTo>
                    <a:pt x="3856" y="953"/>
                  </a:lnTo>
                  <a:lnTo>
                    <a:pt x="3916" y="933"/>
                  </a:lnTo>
                  <a:lnTo>
                    <a:pt x="3963" y="912"/>
                  </a:lnTo>
                  <a:lnTo>
                    <a:pt x="3998" y="878"/>
                  </a:lnTo>
                  <a:lnTo>
                    <a:pt x="3998" y="836"/>
                  </a:lnTo>
                  <a:lnTo>
                    <a:pt x="4188" y="836"/>
                  </a:lnTo>
                  <a:lnTo>
                    <a:pt x="4223" y="829"/>
                  </a:lnTo>
                  <a:lnTo>
                    <a:pt x="4294" y="808"/>
                  </a:lnTo>
                  <a:lnTo>
                    <a:pt x="4424" y="767"/>
                  </a:lnTo>
                  <a:lnTo>
                    <a:pt x="4507" y="767"/>
                  </a:lnTo>
                  <a:lnTo>
                    <a:pt x="4554" y="767"/>
                  </a:lnTo>
                  <a:lnTo>
                    <a:pt x="4578" y="753"/>
                  </a:lnTo>
                  <a:lnTo>
                    <a:pt x="4578" y="732"/>
                  </a:lnTo>
                  <a:lnTo>
                    <a:pt x="4578" y="698"/>
                  </a:lnTo>
                  <a:lnTo>
                    <a:pt x="4578" y="677"/>
                  </a:lnTo>
                  <a:lnTo>
                    <a:pt x="4602" y="636"/>
                  </a:lnTo>
                  <a:lnTo>
                    <a:pt x="4767" y="539"/>
                  </a:lnTo>
                  <a:lnTo>
                    <a:pt x="4814" y="477"/>
                  </a:lnTo>
                  <a:lnTo>
                    <a:pt x="4826" y="456"/>
                  </a:lnTo>
                  <a:lnTo>
                    <a:pt x="4814" y="429"/>
                  </a:lnTo>
                  <a:lnTo>
                    <a:pt x="4767" y="380"/>
                  </a:lnTo>
                  <a:lnTo>
                    <a:pt x="4732" y="353"/>
                  </a:lnTo>
                  <a:lnTo>
                    <a:pt x="4720" y="325"/>
                  </a:lnTo>
                  <a:lnTo>
                    <a:pt x="4732" y="304"/>
                  </a:lnTo>
                  <a:lnTo>
                    <a:pt x="4755" y="284"/>
                  </a:lnTo>
                  <a:lnTo>
                    <a:pt x="4779" y="249"/>
                  </a:lnTo>
                  <a:lnTo>
                    <a:pt x="4779" y="208"/>
                  </a:lnTo>
                  <a:lnTo>
                    <a:pt x="4779" y="180"/>
                  </a:lnTo>
                  <a:lnTo>
                    <a:pt x="4779" y="166"/>
                  </a:lnTo>
                  <a:lnTo>
                    <a:pt x="4814" y="139"/>
                  </a:lnTo>
                  <a:lnTo>
                    <a:pt x="4814" y="118"/>
                  </a:lnTo>
                  <a:lnTo>
                    <a:pt x="4814" y="97"/>
                  </a:lnTo>
                  <a:lnTo>
                    <a:pt x="4814" y="83"/>
                  </a:lnTo>
                  <a:lnTo>
                    <a:pt x="4814" y="76"/>
                  </a:lnTo>
                  <a:lnTo>
                    <a:pt x="4826" y="69"/>
                  </a:lnTo>
                  <a:lnTo>
                    <a:pt x="4838" y="69"/>
                  </a:lnTo>
                  <a:lnTo>
                    <a:pt x="4862" y="63"/>
                  </a:lnTo>
                  <a:lnTo>
                    <a:pt x="4874" y="56"/>
                  </a:lnTo>
                  <a:lnTo>
                    <a:pt x="4874" y="42"/>
                  </a:lnTo>
                  <a:lnTo>
                    <a:pt x="4885" y="35"/>
                  </a:lnTo>
                  <a:lnTo>
                    <a:pt x="4897" y="21"/>
                  </a:lnTo>
                  <a:lnTo>
                    <a:pt x="4921" y="0"/>
                  </a:lnTo>
                  <a:lnTo>
                    <a:pt x="4945" y="0"/>
                  </a:lnTo>
                  <a:lnTo>
                    <a:pt x="5004" y="21"/>
                  </a:lnTo>
                  <a:lnTo>
                    <a:pt x="5122" y="83"/>
                  </a:lnTo>
                  <a:lnTo>
                    <a:pt x="5181" y="104"/>
                  </a:lnTo>
                  <a:lnTo>
                    <a:pt x="5217" y="118"/>
                  </a:lnTo>
                  <a:lnTo>
                    <a:pt x="5311" y="132"/>
                  </a:lnTo>
                  <a:lnTo>
                    <a:pt x="5489" y="111"/>
                  </a:lnTo>
                  <a:lnTo>
                    <a:pt x="5536" y="104"/>
                  </a:lnTo>
                  <a:lnTo>
                    <a:pt x="5595" y="90"/>
                  </a:lnTo>
                  <a:lnTo>
                    <a:pt x="5666" y="83"/>
                  </a:lnTo>
                  <a:lnTo>
                    <a:pt x="5690" y="83"/>
                  </a:lnTo>
                  <a:lnTo>
                    <a:pt x="5737" y="104"/>
                  </a:lnTo>
                  <a:lnTo>
                    <a:pt x="5820" y="132"/>
                  </a:lnTo>
                  <a:lnTo>
                    <a:pt x="6033" y="152"/>
                  </a:lnTo>
                  <a:lnTo>
                    <a:pt x="6092" y="166"/>
                  </a:lnTo>
                  <a:lnTo>
                    <a:pt x="6092" y="242"/>
                  </a:lnTo>
                  <a:lnTo>
                    <a:pt x="6092" y="256"/>
                  </a:lnTo>
                  <a:lnTo>
                    <a:pt x="6080" y="263"/>
                  </a:lnTo>
                  <a:lnTo>
                    <a:pt x="6068" y="270"/>
                  </a:lnTo>
                  <a:lnTo>
                    <a:pt x="6033" y="277"/>
                  </a:lnTo>
                  <a:lnTo>
                    <a:pt x="6044" y="290"/>
                  </a:lnTo>
                  <a:lnTo>
                    <a:pt x="6056" y="304"/>
                  </a:lnTo>
                  <a:lnTo>
                    <a:pt x="6080" y="332"/>
                  </a:lnTo>
                  <a:lnTo>
                    <a:pt x="6104" y="353"/>
                  </a:lnTo>
                  <a:lnTo>
                    <a:pt x="6115" y="373"/>
                  </a:lnTo>
                  <a:lnTo>
                    <a:pt x="6080" y="380"/>
                  </a:lnTo>
                  <a:lnTo>
                    <a:pt x="6056" y="408"/>
                  </a:lnTo>
                  <a:lnTo>
                    <a:pt x="6080" y="470"/>
                  </a:lnTo>
                  <a:lnTo>
                    <a:pt x="6151" y="567"/>
                  </a:lnTo>
                  <a:lnTo>
                    <a:pt x="6092" y="581"/>
                  </a:lnTo>
                  <a:lnTo>
                    <a:pt x="6068" y="594"/>
                  </a:lnTo>
                  <a:lnTo>
                    <a:pt x="6092" y="608"/>
                  </a:lnTo>
                  <a:lnTo>
                    <a:pt x="6163" y="615"/>
                  </a:lnTo>
                  <a:lnTo>
                    <a:pt x="6210" y="622"/>
                  </a:lnTo>
                  <a:lnTo>
                    <a:pt x="6222" y="643"/>
                  </a:lnTo>
                  <a:lnTo>
                    <a:pt x="6198" y="670"/>
                  </a:lnTo>
                  <a:lnTo>
                    <a:pt x="6151" y="677"/>
                  </a:lnTo>
                  <a:lnTo>
                    <a:pt x="6175" y="712"/>
                  </a:lnTo>
                  <a:lnTo>
                    <a:pt x="6175" y="753"/>
                  </a:lnTo>
                  <a:lnTo>
                    <a:pt x="6163" y="795"/>
                  </a:lnTo>
                  <a:lnTo>
                    <a:pt x="6151" y="829"/>
                  </a:lnTo>
                  <a:lnTo>
                    <a:pt x="6198" y="836"/>
                  </a:lnTo>
                  <a:lnTo>
                    <a:pt x="6210" y="850"/>
                  </a:lnTo>
                  <a:lnTo>
                    <a:pt x="6198" y="898"/>
                  </a:lnTo>
                  <a:lnTo>
                    <a:pt x="6210" y="912"/>
                  </a:lnTo>
                  <a:lnTo>
                    <a:pt x="6234" y="919"/>
                  </a:lnTo>
                  <a:lnTo>
                    <a:pt x="6269" y="933"/>
                  </a:lnTo>
                  <a:lnTo>
                    <a:pt x="6293" y="995"/>
                  </a:lnTo>
                  <a:lnTo>
                    <a:pt x="6364" y="1071"/>
                  </a:lnTo>
                  <a:lnTo>
                    <a:pt x="6376" y="1112"/>
                  </a:lnTo>
                  <a:lnTo>
                    <a:pt x="6387" y="1126"/>
                  </a:lnTo>
                  <a:lnTo>
                    <a:pt x="6447" y="1161"/>
                  </a:lnTo>
                  <a:lnTo>
                    <a:pt x="6470" y="1168"/>
                  </a:lnTo>
                  <a:lnTo>
                    <a:pt x="6494" y="1174"/>
                  </a:lnTo>
                  <a:lnTo>
                    <a:pt x="6482" y="1202"/>
                  </a:lnTo>
                  <a:lnTo>
                    <a:pt x="6482" y="1202"/>
                  </a:lnTo>
                  <a:lnTo>
                    <a:pt x="6458" y="1250"/>
                  </a:lnTo>
                  <a:lnTo>
                    <a:pt x="6435" y="1610"/>
                  </a:lnTo>
                  <a:lnTo>
                    <a:pt x="6482" y="1748"/>
                  </a:lnTo>
                  <a:lnTo>
                    <a:pt x="6482" y="1796"/>
                  </a:lnTo>
                  <a:lnTo>
                    <a:pt x="6470" y="1824"/>
                  </a:lnTo>
                  <a:lnTo>
                    <a:pt x="6423" y="1872"/>
                  </a:lnTo>
                  <a:lnTo>
                    <a:pt x="6411" y="1886"/>
                  </a:lnTo>
                  <a:lnTo>
                    <a:pt x="6423" y="1900"/>
                  </a:lnTo>
                  <a:lnTo>
                    <a:pt x="6517" y="1920"/>
                  </a:lnTo>
                  <a:lnTo>
                    <a:pt x="6541" y="1934"/>
                  </a:lnTo>
                  <a:lnTo>
                    <a:pt x="6529" y="1948"/>
                  </a:lnTo>
                  <a:lnTo>
                    <a:pt x="6482" y="2024"/>
                  </a:lnTo>
                  <a:lnTo>
                    <a:pt x="6494" y="2052"/>
                  </a:lnTo>
                  <a:lnTo>
                    <a:pt x="6494" y="2065"/>
                  </a:lnTo>
                  <a:lnTo>
                    <a:pt x="6506" y="2086"/>
                  </a:lnTo>
                  <a:lnTo>
                    <a:pt x="6482" y="2100"/>
                  </a:lnTo>
                  <a:lnTo>
                    <a:pt x="6529" y="2114"/>
                  </a:lnTo>
                  <a:lnTo>
                    <a:pt x="6553" y="2134"/>
                  </a:lnTo>
                  <a:lnTo>
                    <a:pt x="6565" y="2162"/>
                  </a:lnTo>
                  <a:lnTo>
                    <a:pt x="6565" y="2197"/>
                  </a:lnTo>
                  <a:lnTo>
                    <a:pt x="6541" y="2300"/>
                  </a:lnTo>
                  <a:lnTo>
                    <a:pt x="6553" y="2335"/>
                  </a:lnTo>
                  <a:lnTo>
                    <a:pt x="6600" y="2362"/>
                  </a:lnTo>
                  <a:lnTo>
                    <a:pt x="6612" y="2390"/>
                  </a:lnTo>
                  <a:lnTo>
                    <a:pt x="6636" y="2411"/>
                  </a:lnTo>
                  <a:lnTo>
                    <a:pt x="6671" y="2425"/>
                  </a:lnTo>
                  <a:lnTo>
                    <a:pt x="6719" y="2431"/>
                  </a:lnTo>
                  <a:lnTo>
                    <a:pt x="6766" y="2445"/>
                  </a:lnTo>
                  <a:lnTo>
                    <a:pt x="6790" y="2480"/>
                  </a:lnTo>
                  <a:lnTo>
                    <a:pt x="6778" y="2501"/>
                  </a:lnTo>
                  <a:lnTo>
                    <a:pt x="6719" y="2549"/>
                  </a:lnTo>
                  <a:lnTo>
                    <a:pt x="6719" y="2556"/>
                  </a:lnTo>
                  <a:lnTo>
                    <a:pt x="6730" y="2563"/>
                  </a:lnTo>
                  <a:lnTo>
                    <a:pt x="6730" y="2576"/>
                  </a:lnTo>
                  <a:lnTo>
                    <a:pt x="6719" y="2590"/>
                  </a:lnTo>
                  <a:lnTo>
                    <a:pt x="6707" y="2604"/>
                  </a:lnTo>
                  <a:lnTo>
                    <a:pt x="6671" y="2611"/>
                  </a:lnTo>
                  <a:lnTo>
                    <a:pt x="6648" y="2618"/>
                  </a:lnTo>
                  <a:lnTo>
                    <a:pt x="6648" y="2632"/>
                  </a:lnTo>
                  <a:lnTo>
                    <a:pt x="6659" y="2659"/>
                  </a:lnTo>
                  <a:lnTo>
                    <a:pt x="6719" y="2701"/>
                  </a:lnTo>
                  <a:lnTo>
                    <a:pt x="6742" y="2735"/>
                  </a:lnTo>
                  <a:lnTo>
                    <a:pt x="6707" y="2756"/>
                  </a:lnTo>
                  <a:lnTo>
                    <a:pt x="6695" y="2770"/>
                  </a:lnTo>
                  <a:lnTo>
                    <a:pt x="6742" y="2777"/>
                  </a:lnTo>
                  <a:lnTo>
                    <a:pt x="6695" y="2873"/>
                  </a:lnTo>
                  <a:lnTo>
                    <a:pt x="6707" y="2963"/>
                  </a:lnTo>
                  <a:lnTo>
                    <a:pt x="6742" y="3046"/>
                  </a:lnTo>
                  <a:lnTo>
                    <a:pt x="7014" y="3398"/>
                  </a:lnTo>
                  <a:lnTo>
                    <a:pt x="7026" y="3467"/>
                  </a:lnTo>
                  <a:lnTo>
                    <a:pt x="6991" y="3488"/>
                  </a:lnTo>
                  <a:lnTo>
                    <a:pt x="6908" y="3488"/>
                  </a:lnTo>
                  <a:lnTo>
                    <a:pt x="6801" y="3474"/>
                  </a:lnTo>
                  <a:lnTo>
                    <a:pt x="6707" y="3467"/>
                  </a:lnTo>
                  <a:lnTo>
                    <a:pt x="6612" y="3460"/>
                  </a:lnTo>
                  <a:lnTo>
                    <a:pt x="6612" y="3481"/>
                  </a:lnTo>
                  <a:lnTo>
                    <a:pt x="6529" y="3509"/>
                  </a:lnTo>
                  <a:lnTo>
                    <a:pt x="6506" y="3516"/>
                  </a:lnTo>
                  <a:lnTo>
                    <a:pt x="6482" y="3550"/>
                  </a:lnTo>
                  <a:lnTo>
                    <a:pt x="6423" y="3536"/>
                  </a:lnTo>
                  <a:lnTo>
                    <a:pt x="6293" y="3606"/>
                  </a:lnTo>
                  <a:lnTo>
                    <a:pt x="6257" y="3612"/>
                  </a:lnTo>
                  <a:lnTo>
                    <a:pt x="6210" y="3619"/>
                  </a:lnTo>
                  <a:lnTo>
                    <a:pt x="6175" y="3612"/>
                  </a:lnTo>
                  <a:lnTo>
                    <a:pt x="6151" y="3619"/>
                  </a:lnTo>
                  <a:lnTo>
                    <a:pt x="6127" y="3626"/>
                  </a:lnTo>
                  <a:lnTo>
                    <a:pt x="6104" y="3619"/>
                  </a:lnTo>
                  <a:lnTo>
                    <a:pt x="6080" y="3612"/>
                  </a:lnTo>
                  <a:lnTo>
                    <a:pt x="6056" y="3585"/>
                  </a:lnTo>
                  <a:lnTo>
                    <a:pt x="6033" y="3578"/>
                  </a:lnTo>
                  <a:lnTo>
                    <a:pt x="6021" y="3564"/>
                  </a:lnTo>
                  <a:lnTo>
                    <a:pt x="5997" y="3530"/>
                  </a:lnTo>
                  <a:lnTo>
                    <a:pt x="5985" y="3516"/>
                  </a:lnTo>
                  <a:lnTo>
                    <a:pt x="5950" y="3509"/>
                  </a:lnTo>
                  <a:lnTo>
                    <a:pt x="5843" y="3481"/>
                  </a:lnTo>
                  <a:lnTo>
                    <a:pt x="5808" y="3481"/>
                  </a:lnTo>
                  <a:lnTo>
                    <a:pt x="5784" y="3481"/>
                  </a:lnTo>
                  <a:lnTo>
                    <a:pt x="5749" y="3488"/>
                  </a:lnTo>
                  <a:lnTo>
                    <a:pt x="5725" y="3502"/>
                  </a:lnTo>
                  <a:lnTo>
                    <a:pt x="5690" y="3516"/>
                  </a:lnTo>
                  <a:lnTo>
                    <a:pt x="5619" y="3550"/>
                  </a:lnTo>
                  <a:lnTo>
                    <a:pt x="5536" y="3654"/>
                  </a:lnTo>
                  <a:lnTo>
                    <a:pt x="5512" y="3682"/>
                  </a:lnTo>
                  <a:lnTo>
                    <a:pt x="5489" y="3709"/>
                  </a:lnTo>
                  <a:lnTo>
                    <a:pt x="5477" y="3737"/>
                  </a:lnTo>
                  <a:lnTo>
                    <a:pt x="5453" y="3792"/>
                  </a:lnTo>
                  <a:lnTo>
                    <a:pt x="5465" y="3847"/>
                  </a:lnTo>
                  <a:lnTo>
                    <a:pt x="5512" y="3875"/>
                  </a:lnTo>
                  <a:lnTo>
                    <a:pt x="5536" y="3889"/>
                  </a:lnTo>
                  <a:lnTo>
                    <a:pt x="5583" y="3923"/>
                  </a:lnTo>
                  <a:lnTo>
                    <a:pt x="5607" y="3951"/>
                  </a:lnTo>
                  <a:lnTo>
                    <a:pt x="5630" y="3978"/>
                  </a:lnTo>
                  <a:lnTo>
                    <a:pt x="5630" y="4006"/>
                  </a:lnTo>
                  <a:lnTo>
                    <a:pt x="5607" y="4041"/>
                  </a:lnTo>
                  <a:lnTo>
                    <a:pt x="5654" y="4130"/>
                  </a:lnTo>
                  <a:lnTo>
                    <a:pt x="5583" y="4206"/>
                  </a:lnTo>
                  <a:lnTo>
                    <a:pt x="5571" y="4234"/>
                  </a:lnTo>
                  <a:lnTo>
                    <a:pt x="5595" y="4275"/>
                  </a:lnTo>
                  <a:lnTo>
                    <a:pt x="5630" y="4331"/>
                  </a:lnTo>
                  <a:lnTo>
                    <a:pt x="5725" y="4434"/>
                  </a:lnTo>
                  <a:lnTo>
                    <a:pt x="5772" y="4600"/>
                  </a:lnTo>
                  <a:lnTo>
                    <a:pt x="5654" y="4697"/>
                  </a:lnTo>
                  <a:lnTo>
                    <a:pt x="5512" y="4752"/>
                  </a:lnTo>
                  <a:lnTo>
                    <a:pt x="5228" y="4531"/>
                  </a:lnTo>
                  <a:lnTo>
                    <a:pt x="5134" y="4427"/>
                  </a:lnTo>
                  <a:lnTo>
                    <a:pt x="5039" y="4296"/>
                  </a:lnTo>
                  <a:lnTo>
                    <a:pt x="5015" y="4255"/>
                  </a:lnTo>
                  <a:lnTo>
                    <a:pt x="5004" y="4213"/>
                  </a:lnTo>
                  <a:lnTo>
                    <a:pt x="5004" y="4186"/>
                  </a:lnTo>
                  <a:lnTo>
                    <a:pt x="5004" y="4165"/>
                  </a:lnTo>
                  <a:lnTo>
                    <a:pt x="5039" y="4124"/>
                  </a:lnTo>
                  <a:lnTo>
                    <a:pt x="5039" y="4089"/>
                  </a:lnTo>
                  <a:lnTo>
                    <a:pt x="5039" y="4068"/>
                  </a:lnTo>
                  <a:lnTo>
                    <a:pt x="5039" y="4020"/>
                  </a:lnTo>
                  <a:lnTo>
                    <a:pt x="4933" y="3840"/>
                  </a:lnTo>
                  <a:lnTo>
                    <a:pt x="4909" y="3827"/>
                  </a:lnTo>
                  <a:lnTo>
                    <a:pt x="4874" y="3813"/>
                  </a:lnTo>
                  <a:lnTo>
                    <a:pt x="4803" y="3847"/>
                  </a:lnTo>
                  <a:lnTo>
                    <a:pt x="4755" y="3854"/>
                  </a:lnTo>
                  <a:lnTo>
                    <a:pt x="4661" y="3875"/>
                  </a:lnTo>
                  <a:lnTo>
                    <a:pt x="4637" y="3868"/>
                  </a:lnTo>
                  <a:lnTo>
                    <a:pt x="4625" y="3847"/>
                  </a:lnTo>
                  <a:lnTo>
                    <a:pt x="4578" y="3751"/>
                  </a:lnTo>
                  <a:lnTo>
                    <a:pt x="4578" y="3654"/>
                  </a:lnTo>
                  <a:lnTo>
                    <a:pt x="4507" y="3599"/>
                  </a:lnTo>
                  <a:lnTo>
                    <a:pt x="4460" y="3550"/>
                  </a:lnTo>
                  <a:lnTo>
                    <a:pt x="4436" y="3523"/>
                  </a:lnTo>
                  <a:lnTo>
                    <a:pt x="4436" y="3488"/>
                  </a:lnTo>
                  <a:lnTo>
                    <a:pt x="4424" y="3447"/>
                  </a:lnTo>
                  <a:lnTo>
                    <a:pt x="4400" y="3329"/>
                  </a:lnTo>
                  <a:lnTo>
                    <a:pt x="4353" y="3246"/>
                  </a:lnTo>
                  <a:lnTo>
                    <a:pt x="4353" y="3212"/>
                  </a:lnTo>
                  <a:lnTo>
                    <a:pt x="4365" y="3198"/>
                  </a:lnTo>
                  <a:lnTo>
                    <a:pt x="4448" y="3198"/>
                  </a:lnTo>
                  <a:lnTo>
                    <a:pt x="4306" y="2970"/>
                  </a:lnTo>
                  <a:lnTo>
                    <a:pt x="4306" y="2880"/>
                  </a:lnTo>
                  <a:lnTo>
                    <a:pt x="4341" y="2791"/>
                  </a:lnTo>
                  <a:lnTo>
                    <a:pt x="4365" y="2770"/>
                  </a:lnTo>
                  <a:lnTo>
                    <a:pt x="4389" y="2756"/>
                  </a:lnTo>
                  <a:lnTo>
                    <a:pt x="4412" y="2749"/>
                  </a:lnTo>
                  <a:lnTo>
                    <a:pt x="4436" y="2735"/>
                  </a:lnTo>
                  <a:lnTo>
                    <a:pt x="4483" y="2687"/>
                  </a:lnTo>
                  <a:lnTo>
                    <a:pt x="4377" y="2639"/>
                  </a:lnTo>
                  <a:lnTo>
                    <a:pt x="4282" y="2611"/>
                  </a:lnTo>
                  <a:lnTo>
                    <a:pt x="4259" y="2597"/>
                  </a:lnTo>
                  <a:lnTo>
                    <a:pt x="4235" y="2583"/>
                  </a:lnTo>
                  <a:lnTo>
                    <a:pt x="4235" y="2570"/>
                  </a:lnTo>
                  <a:lnTo>
                    <a:pt x="4247" y="2563"/>
                  </a:lnTo>
                  <a:lnTo>
                    <a:pt x="4270" y="2563"/>
                  </a:lnTo>
                  <a:lnTo>
                    <a:pt x="4282" y="2570"/>
                  </a:lnTo>
                  <a:lnTo>
                    <a:pt x="4294" y="2563"/>
                  </a:lnTo>
                  <a:lnTo>
                    <a:pt x="4282" y="2556"/>
                  </a:lnTo>
                  <a:lnTo>
                    <a:pt x="4282" y="2549"/>
                  </a:lnTo>
                  <a:lnTo>
                    <a:pt x="4294" y="2528"/>
                  </a:lnTo>
                  <a:lnTo>
                    <a:pt x="4223" y="2501"/>
                  </a:lnTo>
                  <a:lnTo>
                    <a:pt x="4199" y="2466"/>
                  </a:lnTo>
                  <a:lnTo>
                    <a:pt x="4140" y="2459"/>
                  </a:lnTo>
                  <a:lnTo>
                    <a:pt x="4128" y="2445"/>
                  </a:lnTo>
                  <a:lnTo>
                    <a:pt x="4046" y="2335"/>
                  </a:lnTo>
                  <a:lnTo>
                    <a:pt x="4022" y="2321"/>
                  </a:lnTo>
                  <a:lnTo>
                    <a:pt x="3963" y="2307"/>
                  </a:lnTo>
                  <a:lnTo>
                    <a:pt x="3951" y="2286"/>
                  </a:lnTo>
                  <a:lnTo>
                    <a:pt x="3939" y="2273"/>
                  </a:lnTo>
                  <a:lnTo>
                    <a:pt x="3939" y="2245"/>
                  </a:lnTo>
                  <a:lnTo>
                    <a:pt x="3939" y="2238"/>
                  </a:lnTo>
                  <a:lnTo>
                    <a:pt x="3951" y="2231"/>
                  </a:lnTo>
                  <a:lnTo>
                    <a:pt x="3927" y="2224"/>
                  </a:lnTo>
                  <a:lnTo>
                    <a:pt x="3880" y="2238"/>
                  </a:lnTo>
                  <a:lnTo>
                    <a:pt x="3845" y="2238"/>
                  </a:lnTo>
                  <a:lnTo>
                    <a:pt x="3774" y="2238"/>
                  </a:lnTo>
                  <a:lnTo>
                    <a:pt x="3667" y="2266"/>
                  </a:lnTo>
                  <a:lnTo>
                    <a:pt x="3691" y="2321"/>
                  </a:lnTo>
                  <a:lnTo>
                    <a:pt x="3691" y="2362"/>
                  </a:lnTo>
                  <a:lnTo>
                    <a:pt x="3679" y="2549"/>
                  </a:lnTo>
                  <a:lnTo>
                    <a:pt x="3679" y="2570"/>
                  </a:lnTo>
                  <a:lnTo>
                    <a:pt x="3679" y="2590"/>
                  </a:lnTo>
                  <a:lnTo>
                    <a:pt x="3726" y="2604"/>
                  </a:lnTo>
                  <a:lnTo>
                    <a:pt x="3738" y="2618"/>
                  </a:lnTo>
                  <a:lnTo>
                    <a:pt x="3738" y="2639"/>
                  </a:lnTo>
                  <a:lnTo>
                    <a:pt x="3738" y="2652"/>
                  </a:lnTo>
                  <a:lnTo>
                    <a:pt x="3679" y="2680"/>
                  </a:lnTo>
                  <a:lnTo>
                    <a:pt x="3608" y="2680"/>
                  </a:lnTo>
                  <a:lnTo>
                    <a:pt x="3679" y="2825"/>
                  </a:lnTo>
                  <a:lnTo>
                    <a:pt x="3726" y="2839"/>
                  </a:lnTo>
                  <a:lnTo>
                    <a:pt x="3762" y="2853"/>
                  </a:lnTo>
                  <a:lnTo>
                    <a:pt x="3868" y="2963"/>
                  </a:lnTo>
                  <a:lnTo>
                    <a:pt x="3916" y="2998"/>
                  </a:lnTo>
                  <a:lnTo>
                    <a:pt x="3963" y="3046"/>
                  </a:lnTo>
                  <a:lnTo>
                    <a:pt x="4034" y="3081"/>
                  </a:lnTo>
                  <a:lnTo>
                    <a:pt x="4057" y="3101"/>
                  </a:lnTo>
                  <a:lnTo>
                    <a:pt x="4069" y="3129"/>
                  </a:lnTo>
                  <a:lnTo>
                    <a:pt x="4069" y="3184"/>
                  </a:lnTo>
                  <a:lnTo>
                    <a:pt x="4034" y="3246"/>
                  </a:lnTo>
                  <a:lnTo>
                    <a:pt x="4010" y="3260"/>
                  </a:lnTo>
                  <a:lnTo>
                    <a:pt x="4034" y="3329"/>
                  </a:lnTo>
                  <a:lnTo>
                    <a:pt x="4188" y="3474"/>
                  </a:lnTo>
                  <a:lnTo>
                    <a:pt x="4199" y="3502"/>
                  </a:lnTo>
                  <a:lnTo>
                    <a:pt x="4211" y="3536"/>
                  </a:lnTo>
                  <a:lnTo>
                    <a:pt x="4152" y="3626"/>
                  </a:lnTo>
                  <a:lnTo>
                    <a:pt x="4057" y="3688"/>
                  </a:lnTo>
                  <a:lnTo>
                    <a:pt x="4022" y="3730"/>
                  </a:lnTo>
                  <a:lnTo>
                    <a:pt x="3987" y="3778"/>
                  </a:lnTo>
                  <a:lnTo>
                    <a:pt x="3987" y="3799"/>
                  </a:lnTo>
                  <a:lnTo>
                    <a:pt x="4022" y="3827"/>
                  </a:lnTo>
                  <a:lnTo>
                    <a:pt x="4057" y="3847"/>
                  </a:lnTo>
                  <a:lnTo>
                    <a:pt x="4093" y="3861"/>
                  </a:lnTo>
                  <a:lnTo>
                    <a:pt x="4117" y="3875"/>
                  </a:lnTo>
                  <a:lnTo>
                    <a:pt x="4128" y="3896"/>
                  </a:lnTo>
                  <a:lnTo>
                    <a:pt x="4140" y="3965"/>
                  </a:lnTo>
                  <a:lnTo>
                    <a:pt x="4211" y="4075"/>
                  </a:lnTo>
                  <a:lnTo>
                    <a:pt x="4093" y="4082"/>
                  </a:lnTo>
                  <a:lnTo>
                    <a:pt x="3904" y="3972"/>
                  </a:lnTo>
                  <a:lnTo>
                    <a:pt x="3774" y="3923"/>
                  </a:lnTo>
                  <a:lnTo>
                    <a:pt x="3715" y="3882"/>
                  </a:lnTo>
                  <a:lnTo>
                    <a:pt x="3644" y="3861"/>
                  </a:lnTo>
                  <a:lnTo>
                    <a:pt x="3584" y="3854"/>
                  </a:lnTo>
                  <a:lnTo>
                    <a:pt x="3537" y="3854"/>
                  </a:lnTo>
                  <a:lnTo>
                    <a:pt x="3466" y="3840"/>
                  </a:lnTo>
                  <a:lnTo>
                    <a:pt x="3431" y="3820"/>
                  </a:lnTo>
                  <a:lnTo>
                    <a:pt x="3395" y="3771"/>
                  </a:lnTo>
                  <a:lnTo>
                    <a:pt x="3312" y="3751"/>
                  </a:lnTo>
                  <a:lnTo>
                    <a:pt x="3241" y="3737"/>
                  </a:lnTo>
                  <a:lnTo>
                    <a:pt x="2981" y="3675"/>
                  </a:lnTo>
                  <a:lnTo>
                    <a:pt x="2946" y="3654"/>
                  </a:lnTo>
                  <a:lnTo>
                    <a:pt x="2910" y="3633"/>
                  </a:lnTo>
                  <a:lnTo>
                    <a:pt x="2827" y="3633"/>
                  </a:lnTo>
                  <a:lnTo>
                    <a:pt x="2780" y="3640"/>
                  </a:lnTo>
                  <a:lnTo>
                    <a:pt x="2674" y="3640"/>
                  </a:lnTo>
                  <a:lnTo>
                    <a:pt x="2709" y="3564"/>
                  </a:lnTo>
                  <a:lnTo>
                    <a:pt x="2721" y="3543"/>
                  </a:lnTo>
                  <a:lnTo>
                    <a:pt x="2721" y="3509"/>
                  </a:lnTo>
                  <a:lnTo>
                    <a:pt x="2745" y="3474"/>
                  </a:lnTo>
                  <a:lnTo>
                    <a:pt x="2816" y="3433"/>
                  </a:lnTo>
                  <a:lnTo>
                    <a:pt x="2816" y="3412"/>
                  </a:lnTo>
                  <a:lnTo>
                    <a:pt x="2816" y="3391"/>
                  </a:lnTo>
                  <a:lnTo>
                    <a:pt x="2816" y="3350"/>
                  </a:lnTo>
                  <a:lnTo>
                    <a:pt x="2851" y="3226"/>
                  </a:lnTo>
                  <a:lnTo>
                    <a:pt x="2910" y="3198"/>
                  </a:lnTo>
                  <a:lnTo>
                    <a:pt x="2898" y="3150"/>
                  </a:lnTo>
                  <a:lnTo>
                    <a:pt x="2875" y="3129"/>
                  </a:lnTo>
                  <a:lnTo>
                    <a:pt x="2839" y="3101"/>
                  </a:lnTo>
                  <a:lnTo>
                    <a:pt x="2804" y="3088"/>
                  </a:lnTo>
                  <a:lnTo>
                    <a:pt x="2709" y="3060"/>
                  </a:lnTo>
                  <a:lnTo>
                    <a:pt x="2626" y="3032"/>
                  </a:lnTo>
                  <a:lnTo>
                    <a:pt x="2603" y="3005"/>
                  </a:lnTo>
                  <a:lnTo>
                    <a:pt x="2555" y="2956"/>
                  </a:lnTo>
                  <a:lnTo>
                    <a:pt x="2508" y="2936"/>
                  </a:lnTo>
                  <a:lnTo>
                    <a:pt x="2461" y="2929"/>
                  </a:lnTo>
                  <a:lnTo>
                    <a:pt x="2425" y="2936"/>
                  </a:lnTo>
                  <a:lnTo>
                    <a:pt x="2390" y="2949"/>
                  </a:lnTo>
                  <a:lnTo>
                    <a:pt x="2354" y="2963"/>
                  </a:lnTo>
                  <a:lnTo>
                    <a:pt x="2343" y="2977"/>
                  </a:lnTo>
                  <a:lnTo>
                    <a:pt x="2307" y="2998"/>
                  </a:lnTo>
                  <a:lnTo>
                    <a:pt x="2248" y="2998"/>
                  </a:lnTo>
                  <a:lnTo>
                    <a:pt x="2212" y="2998"/>
                  </a:lnTo>
                  <a:lnTo>
                    <a:pt x="2177" y="3012"/>
                  </a:lnTo>
                  <a:lnTo>
                    <a:pt x="2142" y="3053"/>
                  </a:lnTo>
                  <a:lnTo>
                    <a:pt x="2094" y="3088"/>
                  </a:lnTo>
                  <a:lnTo>
                    <a:pt x="2035" y="3129"/>
                  </a:lnTo>
                  <a:lnTo>
                    <a:pt x="2023" y="3150"/>
                  </a:lnTo>
                  <a:lnTo>
                    <a:pt x="2023" y="3177"/>
                  </a:lnTo>
                  <a:lnTo>
                    <a:pt x="2000" y="3239"/>
                  </a:lnTo>
                  <a:lnTo>
                    <a:pt x="1917" y="3350"/>
                  </a:lnTo>
                  <a:lnTo>
                    <a:pt x="1917" y="3378"/>
                  </a:lnTo>
                  <a:lnTo>
                    <a:pt x="1893" y="3391"/>
                  </a:lnTo>
                  <a:lnTo>
                    <a:pt x="1858" y="3405"/>
                  </a:lnTo>
                  <a:lnTo>
                    <a:pt x="1822" y="3419"/>
                  </a:lnTo>
                  <a:lnTo>
                    <a:pt x="1763" y="3433"/>
                  </a:lnTo>
                  <a:lnTo>
                    <a:pt x="1716" y="3447"/>
                  </a:lnTo>
                  <a:lnTo>
                    <a:pt x="1657" y="3454"/>
                  </a:lnTo>
                  <a:lnTo>
                    <a:pt x="1597" y="3447"/>
                  </a:lnTo>
                  <a:lnTo>
                    <a:pt x="1538" y="3433"/>
                  </a:lnTo>
                  <a:lnTo>
                    <a:pt x="1444" y="3385"/>
                  </a:lnTo>
                  <a:lnTo>
                    <a:pt x="1195" y="3371"/>
                  </a:lnTo>
                  <a:lnTo>
                    <a:pt x="734" y="3440"/>
                  </a:lnTo>
                  <a:lnTo>
                    <a:pt x="640" y="3460"/>
                  </a:lnTo>
                  <a:lnTo>
                    <a:pt x="604" y="3481"/>
                  </a:lnTo>
                  <a:lnTo>
                    <a:pt x="580" y="3509"/>
                  </a:lnTo>
                  <a:lnTo>
                    <a:pt x="557" y="3516"/>
                  </a:lnTo>
                  <a:lnTo>
                    <a:pt x="509" y="3530"/>
                  </a:lnTo>
                  <a:lnTo>
                    <a:pt x="415" y="3571"/>
                  </a:lnTo>
                  <a:lnTo>
                    <a:pt x="356" y="3585"/>
                  </a:lnTo>
                  <a:lnTo>
                    <a:pt x="332" y="3578"/>
                  </a:lnTo>
                  <a:lnTo>
                    <a:pt x="308" y="3557"/>
                  </a:lnTo>
                  <a:lnTo>
                    <a:pt x="297" y="3502"/>
                  </a:lnTo>
                  <a:lnTo>
                    <a:pt x="166" y="3018"/>
                  </a:lnTo>
                  <a:lnTo>
                    <a:pt x="36" y="2487"/>
                  </a:lnTo>
                  <a:lnTo>
                    <a:pt x="1" y="2445"/>
                  </a:lnTo>
                  <a:lnTo>
                    <a:pt x="60" y="2452"/>
                  </a:lnTo>
                  <a:close/>
                </a:path>
              </a:pathLst>
            </a:custGeom>
            <a:solidFill>
              <a:srgbClr val="83CBEB"/>
            </a:solidFill>
            <a:ln w="9525" cap="rnd"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League Spartan"/>
                <a:ea typeface="+mn-ea"/>
                <a:cs typeface="+mn-cs"/>
              </a:endParaRPr>
            </a:p>
          </p:txBody>
        </p:sp>
        <p:sp>
          <p:nvSpPr>
            <p:cNvPr id="37" name="Google Shape;1717;p44">
              <a:extLst>
                <a:ext uri="{FF2B5EF4-FFF2-40B4-BE49-F238E27FC236}">
                  <a16:creationId xmlns:a16="http://schemas.microsoft.com/office/drawing/2014/main" id="{6D7A5109-0976-B22A-E0E3-389C58835CE4}"/>
                </a:ext>
              </a:extLst>
            </p:cNvPr>
            <p:cNvSpPr/>
            <p:nvPr/>
          </p:nvSpPr>
          <p:spPr>
            <a:xfrm flipH="1">
              <a:off x="3743985" y="1811613"/>
              <a:ext cx="397469" cy="447802"/>
            </a:xfrm>
            <a:custGeom>
              <a:avLst/>
              <a:gdLst/>
              <a:ahLst/>
              <a:cxnLst/>
              <a:rect l="l" t="t" r="r" b="b"/>
              <a:pathLst>
                <a:path w="6529" h="4698" extrusionOk="0">
                  <a:moveTo>
                    <a:pt x="12" y="2674"/>
                  </a:moveTo>
                  <a:lnTo>
                    <a:pt x="24" y="2639"/>
                  </a:lnTo>
                  <a:lnTo>
                    <a:pt x="24" y="2508"/>
                  </a:lnTo>
                  <a:lnTo>
                    <a:pt x="48" y="2473"/>
                  </a:lnTo>
                  <a:lnTo>
                    <a:pt x="95" y="2446"/>
                  </a:lnTo>
                  <a:lnTo>
                    <a:pt x="142" y="2425"/>
                  </a:lnTo>
                  <a:lnTo>
                    <a:pt x="225" y="2377"/>
                  </a:lnTo>
                  <a:lnTo>
                    <a:pt x="331" y="2273"/>
                  </a:lnTo>
                  <a:lnTo>
                    <a:pt x="473" y="2211"/>
                  </a:lnTo>
                  <a:lnTo>
                    <a:pt x="556" y="2170"/>
                  </a:lnTo>
                  <a:lnTo>
                    <a:pt x="603" y="2170"/>
                  </a:lnTo>
                  <a:lnTo>
                    <a:pt x="698" y="2170"/>
                  </a:lnTo>
                  <a:lnTo>
                    <a:pt x="899" y="2218"/>
                  </a:lnTo>
                  <a:lnTo>
                    <a:pt x="1065" y="2246"/>
                  </a:lnTo>
                  <a:lnTo>
                    <a:pt x="1479" y="2363"/>
                  </a:lnTo>
                  <a:lnTo>
                    <a:pt x="1621" y="2273"/>
                  </a:lnTo>
                  <a:lnTo>
                    <a:pt x="1739" y="2225"/>
                  </a:lnTo>
                  <a:lnTo>
                    <a:pt x="1904" y="2183"/>
                  </a:lnTo>
                  <a:lnTo>
                    <a:pt x="1940" y="2163"/>
                  </a:lnTo>
                  <a:lnTo>
                    <a:pt x="1964" y="2128"/>
                  </a:lnTo>
                  <a:lnTo>
                    <a:pt x="1987" y="2094"/>
                  </a:lnTo>
                  <a:lnTo>
                    <a:pt x="2011" y="1976"/>
                  </a:lnTo>
                  <a:lnTo>
                    <a:pt x="2011" y="1879"/>
                  </a:lnTo>
                  <a:lnTo>
                    <a:pt x="2094" y="1734"/>
                  </a:lnTo>
                  <a:lnTo>
                    <a:pt x="2094" y="1686"/>
                  </a:lnTo>
                  <a:lnTo>
                    <a:pt x="2094" y="1652"/>
                  </a:lnTo>
                  <a:lnTo>
                    <a:pt x="2070" y="1596"/>
                  </a:lnTo>
                  <a:lnTo>
                    <a:pt x="2153" y="1458"/>
                  </a:lnTo>
                  <a:lnTo>
                    <a:pt x="2129" y="1368"/>
                  </a:lnTo>
                  <a:lnTo>
                    <a:pt x="2105" y="1348"/>
                  </a:lnTo>
                  <a:lnTo>
                    <a:pt x="2082" y="1327"/>
                  </a:lnTo>
                  <a:lnTo>
                    <a:pt x="2034" y="1313"/>
                  </a:lnTo>
                  <a:lnTo>
                    <a:pt x="1964" y="1265"/>
                  </a:lnTo>
                  <a:lnTo>
                    <a:pt x="1904" y="1244"/>
                  </a:lnTo>
                  <a:lnTo>
                    <a:pt x="1857" y="1237"/>
                  </a:lnTo>
                  <a:lnTo>
                    <a:pt x="1810" y="1230"/>
                  </a:lnTo>
                  <a:lnTo>
                    <a:pt x="1609" y="1203"/>
                  </a:lnTo>
                  <a:lnTo>
                    <a:pt x="1573" y="1182"/>
                  </a:lnTo>
                  <a:lnTo>
                    <a:pt x="1561" y="1071"/>
                  </a:lnTo>
                  <a:lnTo>
                    <a:pt x="1538" y="1065"/>
                  </a:lnTo>
                  <a:lnTo>
                    <a:pt x="1526" y="1051"/>
                  </a:lnTo>
                  <a:lnTo>
                    <a:pt x="1538" y="1037"/>
                  </a:lnTo>
                  <a:lnTo>
                    <a:pt x="1609" y="975"/>
                  </a:lnTo>
                  <a:lnTo>
                    <a:pt x="1621" y="961"/>
                  </a:lnTo>
                  <a:lnTo>
                    <a:pt x="1585" y="919"/>
                  </a:lnTo>
                  <a:lnTo>
                    <a:pt x="1751" y="850"/>
                  </a:lnTo>
                  <a:lnTo>
                    <a:pt x="2413" y="664"/>
                  </a:lnTo>
                  <a:lnTo>
                    <a:pt x="2519" y="567"/>
                  </a:lnTo>
                  <a:lnTo>
                    <a:pt x="2555" y="471"/>
                  </a:lnTo>
                  <a:lnTo>
                    <a:pt x="2614" y="450"/>
                  </a:lnTo>
                  <a:lnTo>
                    <a:pt x="2661" y="450"/>
                  </a:lnTo>
                  <a:lnTo>
                    <a:pt x="2697" y="450"/>
                  </a:lnTo>
                  <a:lnTo>
                    <a:pt x="2709" y="443"/>
                  </a:lnTo>
                  <a:lnTo>
                    <a:pt x="2720" y="422"/>
                  </a:lnTo>
                  <a:lnTo>
                    <a:pt x="2862" y="408"/>
                  </a:lnTo>
                  <a:lnTo>
                    <a:pt x="2933" y="360"/>
                  </a:lnTo>
                  <a:lnTo>
                    <a:pt x="2992" y="319"/>
                  </a:lnTo>
                  <a:lnTo>
                    <a:pt x="3194" y="263"/>
                  </a:lnTo>
                  <a:lnTo>
                    <a:pt x="3312" y="243"/>
                  </a:lnTo>
                  <a:lnTo>
                    <a:pt x="3347" y="229"/>
                  </a:lnTo>
                  <a:lnTo>
                    <a:pt x="3442" y="208"/>
                  </a:lnTo>
                  <a:lnTo>
                    <a:pt x="3442" y="77"/>
                  </a:lnTo>
                  <a:lnTo>
                    <a:pt x="3442" y="70"/>
                  </a:lnTo>
                  <a:lnTo>
                    <a:pt x="3513" y="56"/>
                  </a:lnTo>
                  <a:lnTo>
                    <a:pt x="3596" y="49"/>
                  </a:lnTo>
                  <a:lnTo>
                    <a:pt x="3678" y="56"/>
                  </a:lnTo>
                  <a:lnTo>
                    <a:pt x="3761" y="77"/>
                  </a:lnTo>
                  <a:lnTo>
                    <a:pt x="3879" y="125"/>
                  </a:lnTo>
                  <a:lnTo>
                    <a:pt x="3879" y="105"/>
                  </a:lnTo>
                  <a:lnTo>
                    <a:pt x="3891" y="98"/>
                  </a:lnTo>
                  <a:lnTo>
                    <a:pt x="3903" y="91"/>
                  </a:lnTo>
                  <a:lnTo>
                    <a:pt x="3927" y="77"/>
                  </a:lnTo>
                  <a:lnTo>
                    <a:pt x="3950" y="91"/>
                  </a:lnTo>
                  <a:lnTo>
                    <a:pt x="3974" y="98"/>
                  </a:lnTo>
                  <a:lnTo>
                    <a:pt x="3998" y="91"/>
                  </a:lnTo>
                  <a:lnTo>
                    <a:pt x="4033" y="77"/>
                  </a:lnTo>
                  <a:lnTo>
                    <a:pt x="3986" y="56"/>
                  </a:lnTo>
                  <a:lnTo>
                    <a:pt x="3927" y="49"/>
                  </a:lnTo>
                  <a:lnTo>
                    <a:pt x="3879" y="49"/>
                  </a:lnTo>
                  <a:lnTo>
                    <a:pt x="3820" y="63"/>
                  </a:lnTo>
                  <a:lnTo>
                    <a:pt x="3820" y="35"/>
                  </a:lnTo>
                  <a:lnTo>
                    <a:pt x="3844" y="22"/>
                  </a:lnTo>
                  <a:lnTo>
                    <a:pt x="3868" y="8"/>
                  </a:lnTo>
                  <a:lnTo>
                    <a:pt x="3903" y="1"/>
                  </a:lnTo>
                  <a:lnTo>
                    <a:pt x="3998" y="22"/>
                  </a:lnTo>
                  <a:lnTo>
                    <a:pt x="4128" y="42"/>
                  </a:lnTo>
                  <a:lnTo>
                    <a:pt x="4246" y="42"/>
                  </a:lnTo>
                  <a:lnTo>
                    <a:pt x="4293" y="22"/>
                  </a:lnTo>
                  <a:lnTo>
                    <a:pt x="4376" y="15"/>
                  </a:lnTo>
                  <a:lnTo>
                    <a:pt x="4400" y="49"/>
                  </a:lnTo>
                  <a:lnTo>
                    <a:pt x="4412" y="105"/>
                  </a:lnTo>
                  <a:lnTo>
                    <a:pt x="4506" y="146"/>
                  </a:lnTo>
                  <a:lnTo>
                    <a:pt x="4613" y="181"/>
                  </a:lnTo>
                  <a:lnTo>
                    <a:pt x="4731" y="208"/>
                  </a:lnTo>
                  <a:lnTo>
                    <a:pt x="4897" y="236"/>
                  </a:lnTo>
                  <a:lnTo>
                    <a:pt x="4920" y="243"/>
                  </a:lnTo>
                  <a:lnTo>
                    <a:pt x="4956" y="256"/>
                  </a:lnTo>
                  <a:lnTo>
                    <a:pt x="5003" y="284"/>
                  </a:lnTo>
                  <a:lnTo>
                    <a:pt x="5015" y="305"/>
                  </a:lnTo>
                  <a:lnTo>
                    <a:pt x="5027" y="346"/>
                  </a:lnTo>
                  <a:lnTo>
                    <a:pt x="5027" y="388"/>
                  </a:lnTo>
                  <a:lnTo>
                    <a:pt x="5039" y="408"/>
                  </a:lnTo>
                  <a:lnTo>
                    <a:pt x="5086" y="422"/>
                  </a:lnTo>
                  <a:lnTo>
                    <a:pt x="5109" y="429"/>
                  </a:lnTo>
                  <a:lnTo>
                    <a:pt x="5216" y="450"/>
                  </a:lnTo>
                  <a:lnTo>
                    <a:pt x="5240" y="450"/>
                  </a:lnTo>
                  <a:lnTo>
                    <a:pt x="5263" y="484"/>
                  </a:lnTo>
                  <a:lnTo>
                    <a:pt x="5311" y="671"/>
                  </a:lnTo>
                  <a:lnTo>
                    <a:pt x="5334" y="705"/>
                  </a:lnTo>
                  <a:lnTo>
                    <a:pt x="5370" y="733"/>
                  </a:lnTo>
                  <a:lnTo>
                    <a:pt x="5488" y="802"/>
                  </a:lnTo>
                  <a:lnTo>
                    <a:pt x="5571" y="850"/>
                  </a:lnTo>
                  <a:lnTo>
                    <a:pt x="5606" y="913"/>
                  </a:lnTo>
                  <a:lnTo>
                    <a:pt x="5571" y="995"/>
                  </a:lnTo>
                  <a:lnTo>
                    <a:pt x="5606" y="1016"/>
                  </a:lnTo>
                  <a:lnTo>
                    <a:pt x="5748" y="1078"/>
                  </a:lnTo>
                  <a:lnTo>
                    <a:pt x="5784" y="1106"/>
                  </a:lnTo>
                  <a:lnTo>
                    <a:pt x="5795" y="1127"/>
                  </a:lnTo>
                  <a:lnTo>
                    <a:pt x="5831" y="1140"/>
                  </a:lnTo>
                  <a:lnTo>
                    <a:pt x="5902" y="1147"/>
                  </a:lnTo>
                  <a:lnTo>
                    <a:pt x="5996" y="1182"/>
                  </a:lnTo>
                  <a:lnTo>
                    <a:pt x="6221" y="1210"/>
                  </a:lnTo>
                  <a:lnTo>
                    <a:pt x="6257" y="1230"/>
                  </a:lnTo>
                  <a:lnTo>
                    <a:pt x="6233" y="1258"/>
                  </a:lnTo>
                  <a:lnTo>
                    <a:pt x="6233" y="1272"/>
                  </a:lnTo>
                  <a:lnTo>
                    <a:pt x="6292" y="1306"/>
                  </a:lnTo>
                  <a:lnTo>
                    <a:pt x="6292" y="1306"/>
                  </a:lnTo>
                  <a:lnTo>
                    <a:pt x="6269" y="1313"/>
                  </a:lnTo>
                  <a:lnTo>
                    <a:pt x="6174" y="1375"/>
                  </a:lnTo>
                  <a:lnTo>
                    <a:pt x="6138" y="1417"/>
                  </a:lnTo>
                  <a:lnTo>
                    <a:pt x="6079" y="1603"/>
                  </a:lnTo>
                  <a:lnTo>
                    <a:pt x="5985" y="1679"/>
                  </a:lnTo>
                  <a:lnTo>
                    <a:pt x="5914" y="1748"/>
                  </a:lnTo>
                  <a:lnTo>
                    <a:pt x="5855" y="1776"/>
                  </a:lnTo>
                  <a:lnTo>
                    <a:pt x="5654" y="1817"/>
                  </a:lnTo>
                  <a:lnTo>
                    <a:pt x="5594" y="1852"/>
                  </a:lnTo>
                  <a:lnTo>
                    <a:pt x="5535" y="1907"/>
                  </a:lnTo>
                  <a:lnTo>
                    <a:pt x="5464" y="1962"/>
                  </a:lnTo>
                  <a:lnTo>
                    <a:pt x="5417" y="2149"/>
                  </a:lnTo>
                  <a:lnTo>
                    <a:pt x="5405" y="2246"/>
                  </a:lnTo>
                  <a:lnTo>
                    <a:pt x="5429" y="2342"/>
                  </a:lnTo>
                  <a:lnTo>
                    <a:pt x="5630" y="2480"/>
                  </a:lnTo>
                  <a:lnTo>
                    <a:pt x="5807" y="2632"/>
                  </a:lnTo>
                  <a:lnTo>
                    <a:pt x="6008" y="2867"/>
                  </a:lnTo>
                  <a:lnTo>
                    <a:pt x="6127" y="2971"/>
                  </a:lnTo>
                  <a:lnTo>
                    <a:pt x="6198" y="3047"/>
                  </a:lnTo>
                  <a:lnTo>
                    <a:pt x="6186" y="3254"/>
                  </a:lnTo>
                  <a:lnTo>
                    <a:pt x="6198" y="3316"/>
                  </a:lnTo>
                  <a:lnTo>
                    <a:pt x="6245" y="3420"/>
                  </a:lnTo>
                  <a:lnTo>
                    <a:pt x="6387" y="3551"/>
                  </a:lnTo>
                  <a:lnTo>
                    <a:pt x="6529" y="3848"/>
                  </a:lnTo>
                  <a:lnTo>
                    <a:pt x="6529" y="4069"/>
                  </a:lnTo>
                  <a:lnTo>
                    <a:pt x="6493" y="4165"/>
                  </a:lnTo>
                  <a:lnTo>
                    <a:pt x="6257" y="4469"/>
                  </a:lnTo>
                  <a:lnTo>
                    <a:pt x="6150" y="4663"/>
                  </a:lnTo>
                  <a:lnTo>
                    <a:pt x="4719" y="4683"/>
                  </a:lnTo>
                  <a:lnTo>
                    <a:pt x="4459" y="4690"/>
                  </a:lnTo>
                  <a:lnTo>
                    <a:pt x="4092" y="4697"/>
                  </a:lnTo>
                  <a:lnTo>
                    <a:pt x="4045" y="4690"/>
                  </a:lnTo>
                  <a:lnTo>
                    <a:pt x="3998" y="4677"/>
                  </a:lnTo>
                  <a:lnTo>
                    <a:pt x="3998" y="4656"/>
                  </a:lnTo>
                  <a:lnTo>
                    <a:pt x="3986" y="4614"/>
                  </a:lnTo>
                  <a:lnTo>
                    <a:pt x="3714" y="4393"/>
                  </a:lnTo>
                  <a:lnTo>
                    <a:pt x="3596" y="4345"/>
                  </a:lnTo>
                  <a:lnTo>
                    <a:pt x="3466" y="4324"/>
                  </a:lnTo>
                  <a:lnTo>
                    <a:pt x="3241" y="4297"/>
                  </a:lnTo>
                  <a:lnTo>
                    <a:pt x="3099" y="4262"/>
                  </a:lnTo>
                  <a:lnTo>
                    <a:pt x="3028" y="4235"/>
                  </a:lnTo>
                  <a:lnTo>
                    <a:pt x="2933" y="4152"/>
                  </a:lnTo>
                  <a:lnTo>
                    <a:pt x="2862" y="3965"/>
                  </a:lnTo>
                  <a:lnTo>
                    <a:pt x="2815" y="3931"/>
                  </a:lnTo>
                  <a:lnTo>
                    <a:pt x="2744" y="3889"/>
                  </a:lnTo>
                  <a:lnTo>
                    <a:pt x="2649" y="3855"/>
                  </a:lnTo>
                  <a:lnTo>
                    <a:pt x="2519" y="3703"/>
                  </a:lnTo>
                  <a:lnTo>
                    <a:pt x="2460" y="3661"/>
                  </a:lnTo>
                  <a:lnTo>
                    <a:pt x="2259" y="3585"/>
                  </a:lnTo>
                  <a:lnTo>
                    <a:pt x="2153" y="3530"/>
                  </a:lnTo>
                  <a:lnTo>
                    <a:pt x="2011" y="3420"/>
                  </a:lnTo>
                  <a:lnTo>
                    <a:pt x="1774" y="3275"/>
                  </a:lnTo>
                  <a:lnTo>
                    <a:pt x="1727" y="3233"/>
                  </a:lnTo>
                  <a:lnTo>
                    <a:pt x="1644" y="3164"/>
                  </a:lnTo>
                  <a:lnTo>
                    <a:pt x="1597" y="3150"/>
                  </a:lnTo>
                  <a:lnTo>
                    <a:pt x="1490" y="3130"/>
                  </a:lnTo>
                  <a:lnTo>
                    <a:pt x="1207" y="3116"/>
                  </a:lnTo>
                  <a:lnTo>
                    <a:pt x="1124" y="3116"/>
                  </a:lnTo>
                  <a:lnTo>
                    <a:pt x="1053" y="3130"/>
                  </a:lnTo>
                  <a:lnTo>
                    <a:pt x="1006" y="3136"/>
                  </a:lnTo>
                  <a:lnTo>
                    <a:pt x="958" y="3123"/>
                  </a:lnTo>
                  <a:lnTo>
                    <a:pt x="899" y="3109"/>
                  </a:lnTo>
                  <a:lnTo>
                    <a:pt x="840" y="3102"/>
                  </a:lnTo>
                  <a:lnTo>
                    <a:pt x="769" y="3095"/>
                  </a:lnTo>
                  <a:lnTo>
                    <a:pt x="556" y="3102"/>
                  </a:lnTo>
                  <a:lnTo>
                    <a:pt x="438" y="3012"/>
                  </a:lnTo>
                  <a:lnTo>
                    <a:pt x="343" y="2922"/>
                  </a:lnTo>
                  <a:lnTo>
                    <a:pt x="272" y="2881"/>
                  </a:lnTo>
                  <a:lnTo>
                    <a:pt x="213" y="2853"/>
                  </a:lnTo>
                  <a:lnTo>
                    <a:pt x="142" y="2839"/>
                  </a:lnTo>
                  <a:lnTo>
                    <a:pt x="119" y="2805"/>
                  </a:lnTo>
                  <a:lnTo>
                    <a:pt x="107" y="2777"/>
                  </a:lnTo>
                  <a:lnTo>
                    <a:pt x="95" y="2757"/>
                  </a:lnTo>
                  <a:lnTo>
                    <a:pt x="71" y="2736"/>
                  </a:lnTo>
                  <a:lnTo>
                    <a:pt x="12" y="2701"/>
                  </a:lnTo>
                  <a:lnTo>
                    <a:pt x="0" y="2688"/>
                  </a:lnTo>
                  <a:lnTo>
                    <a:pt x="12" y="2674"/>
                  </a:lnTo>
                  <a:close/>
                </a:path>
              </a:pathLst>
            </a:custGeom>
            <a:solidFill>
              <a:srgbClr val="FFC000">
                <a:alpha val="52000"/>
              </a:srgbClr>
            </a:solidFill>
            <a:ln w="9525" cap="rnd"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League Spartan"/>
                <a:ea typeface="+mn-ea"/>
                <a:cs typeface="+mn-cs"/>
              </a:endParaRPr>
            </a:p>
          </p:txBody>
        </p:sp>
        <p:sp>
          <p:nvSpPr>
            <p:cNvPr id="38" name="Google Shape;1718;p44">
              <a:extLst>
                <a:ext uri="{FF2B5EF4-FFF2-40B4-BE49-F238E27FC236}">
                  <a16:creationId xmlns:a16="http://schemas.microsoft.com/office/drawing/2014/main" id="{DF7E43BA-3162-E199-8E5B-2CDAB618CADA}"/>
                </a:ext>
              </a:extLst>
            </p:cNvPr>
            <p:cNvSpPr/>
            <p:nvPr/>
          </p:nvSpPr>
          <p:spPr>
            <a:xfrm flipH="1">
              <a:off x="3420705" y="1976894"/>
              <a:ext cx="431317" cy="1002645"/>
            </a:xfrm>
            <a:custGeom>
              <a:avLst/>
              <a:gdLst/>
              <a:ahLst/>
              <a:cxnLst/>
              <a:rect l="l" t="t" r="r" b="b"/>
              <a:pathLst>
                <a:path w="7085" h="10519" extrusionOk="0">
                  <a:moveTo>
                    <a:pt x="4755" y="10035"/>
                  </a:moveTo>
                  <a:lnTo>
                    <a:pt x="4755" y="10035"/>
                  </a:lnTo>
                  <a:lnTo>
                    <a:pt x="4802" y="10056"/>
                  </a:lnTo>
                  <a:lnTo>
                    <a:pt x="4862" y="10063"/>
                  </a:lnTo>
                  <a:lnTo>
                    <a:pt x="4885" y="10056"/>
                  </a:lnTo>
                  <a:lnTo>
                    <a:pt x="4944" y="10015"/>
                  </a:lnTo>
                  <a:lnTo>
                    <a:pt x="4992" y="10008"/>
                  </a:lnTo>
                  <a:lnTo>
                    <a:pt x="5039" y="10015"/>
                  </a:lnTo>
                  <a:lnTo>
                    <a:pt x="5074" y="10028"/>
                  </a:lnTo>
                  <a:lnTo>
                    <a:pt x="5086" y="10042"/>
                  </a:lnTo>
                  <a:lnTo>
                    <a:pt x="5098" y="10077"/>
                  </a:lnTo>
                  <a:lnTo>
                    <a:pt x="5145" y="10077"/>
                  </a:lnTo>
                  <a:lnTo>
                    <a:pt x="5193" y="10077"/>
                  </a:lnTo>
                  <a:lnTo>
                    <a:pt x="5240" y="10084"/>
                  </a:lnTo>
                  <a:lnTo>
                    <a:pt x="5287" y="10104"/>
                  </a:lnTo>
                  <a:lnTo>
                    <a:pt x="5311" y="10132"/>
                  </a:lnTo>
                  <a:lnTo>
                    <a:pt x="5323" y="10160"/>
                  </a:lnTo>
                  <a:lnTo>
                    <a:pt x="5323" y="10167"/>
                  </a:lnTo>
                  <a:lnTo>
                    <a:pt x="5323" y="10167"/>
                  </a:lnTo>
                  <a:lnTo>
                    <a:pt x="5169" y="10153"/>
                  </a:lnTo>
                  <a:lnTo>
                    <a:pt x="5003" y="10070"/>
                  </a:lnTo>
                  <a:lnTo>
                    <a:pt x="4956" y="10070"/>
                  </a:lnTo>
                  <a:lnTo>
                    <a:pt x="4909" y="10077"/>
                  </a:lnTo>
                  <a:lnTo>
                    <a:pt x="4873" y="10104"/>
                  </a:lnTo>
                  <a:lnTo>
                    <a:pt x="4850" y="10111"/>
                  </a:lnTo>
                  <a:lnTo>
                    <a:pt x="4826" y="10111"/>
                  </a:lnTo>
                  <a:lnTo>
                    <a:pt x="4802" y="10111"/>
                  </a:lnTo>
                  <a:lnTo>
                    <a:pt x="4779" y="10098"/>
                  </a:lnTo>
                  <a:lnTo>
                    <a:pt x="4755" y="10091"/>
                  </a:lnTo>
                  <a:lnTo>
                    <a:pt x="4743" y="10077"/>
                  </a:lnTo>
                  <a:lnTo>
                    <a:pt x="4743" y="10070"/>
                  </a:lnTo>
                  <a:lnTo>
                    <a:pt x="4743" y="10049"/>
                  </a:lnTo>
                  <a:lnTo>
                    <a:pt x="4755" y="10035"/>
                  </a:lnTo>
                  <a:close/>
                  <a:moveTo>
                    <a:pt x="4850" y="9932"/>
                  </a:moveTo>
                  <a:lnTo>
                    <a:pt x="4932" y="9939"/>
                  </a:lnTo>
                  <a:lnTo>
                    <a:pt x="5003" y="9918"/>
                  </a:lnTo>
                  <a:lnTo>
                    <a:pt x="5063" y="9870"/>
                  </a:lnTo>
                  <a:lnTo>
                    <a:pt x="5098" y="9835"/>
                  </a:lnTo>
                  <a:lnTo>
                    <a:pt x="5134" y="9807"/>
                  </a:lnTo>
                  <a:lnTo>
                    <a:pt x="5193" y="9773"/>
                  </a:lnTo>
                  <a:lnTo>
                    <a:pt x="5299" y="9745"/>
                  </a:lnTo>
                  <a:lnTo>
                    <a:pt x="5311" y="9759"/>
                  </a:lnTo>
                  <a:lnTo>
                    <a:pt x="5323" y="9766"/>
                  </a:lnTo>
                  <a:lnTo>
                    <a:pt x="5323" y="9773"/>
                  </a:lnTo>
                  <a:lnTo>
                    <a:pt x="5299" y="9780"/>
                  </a:lnTo>
                  <a:lnTo>
                    <a:pt x="5275" y="9780"/>
                  </a:lnTo>
                  <a:lnTo>
                    <a:pt x="5264" y="9787"/>
                  </a:lnTo>
                  <a:lnTo>
                    <a:pt x="5240" y="9794"/>
                  </a:lnTo>
                  <a:lnTo>
                    <a:pt x="5311" y="9807"/>
                  </a:lnTo>
                  <a:lnTo>
                    <a:pt x="5382" y="9835"/>
                  </a:lnTo>
                  <a:lnTo>
                    <a:pt x="5382" y="9856"/>
                  </a:lnTo>
                  <a:lnTo>
                    <a:pt x="5299" y="9870"/>
                  </a:lnTo>
                  <a:lnTo>
                    <a:pt x="5429" y="9870"/>
                  </a:lnTo>
                  <a:lnTo>
                    <a:pt x="5406" y="9890"/>
                  </a:lnTo>
                  <a:lnTo>
                    <a:pt x="5346" y="9911"/>
                  </a:lnTo>
                  <a:lnTo>
                    <a:pt x="5323" y="9932"/>
                  </a:lnTo>
                  <a:lnTo>
                    <a:pt x="5382" y="9932"/>
                  </a:lnTo>
                  <a:lnTo>
                    <a:pt x="5465" y="9918"/>
                  </a:lnTo>
                  <a:lnTo>
                    <a:pt x="5524" y="9918"/>
                  </a:lnTo>
                  <a:lnTo>
                    <a:pt x="5571" y="9925"/>
                  </a:lnTo>
                  <a:lnTo>
                    <a:pt x="5654" y="9966"/>
                  </a:lnTo>
                  <a:lnTo>
                    <a:pt x="5701" y="9980"/>
                  </a:lnTo>
                  <a:lnTo>
                    <a:pt x="5737" y="9987"/>
                  </a:lnTo>
                  <a:lnTo>
                    <a:pt x="5760" y="10022"/>
                  </a:lnTo>
                  <a:lnTo>
                    <a:pt x="5760" y="10049"/>
                  </a:lnTo>
                  <a:lnTo>
                    <a:pt x="5749" y="10070"/>
                  </a:lnTo>
                  <a:lnTo>
                    <a:pt x="5725" y="10063"/>
                  </a:lnTo>
                  <a:lnTo>
                    <a:pt x="5583" y="10035"/>
                  </a:lnTo>
                  <a:lnTo>
                    <a:pt x="5559" y="10022"/>
                  </a:lnTo>
                  <a:lnTo>
                    <a:pt x="5536" y="10001"/>
                  </a:lnTo>
                  <a:lnTo>
                    <a:pt x="5500" y="9987"/>
                  </a:lnTo>
                  <a:lnTo>
                    <a:pt x="5441" y="9980"/>
                  </a:lnTo>
                  <a:lnTo>
                    <a:pt x="5394" y="9980"/>
                  </a:lnTo>
                  <a:lnTo>
                    <a:pt x="5323" y="9987"/>
                  </a:lnTo>
                  <a:lnTo>
                    <a:pt x="5122" y="9987"/>
                  </a:lnTo>
                  <a:lnTo>
                    <a:pt x="5027" y="9980"/>
                  </a:lnTo>
                  <a:lnTo>
                    <a:pt x="4932" y="9959"/>
                  </a:lnTo>
                  <a:lnTo>
                    <a:pt x="4862" y="10008"/>
                  </a:lnTo>
                  <a:lnTo>
                    <a:pt x="4814" y="10022"/>
                  </a:lnTo>
                  <a:lnTo>
                    <a:pt x="4767" y="9994"/>
                  </a:lnTo>
                  <a:lnTo>
                    <a:pt x="4696" y="9932"/>
                  </a:lnTo>
                  <a:lnTo>
                    <a:pt x="4767" y="9925"/>
                  </a:lnTo>
                  <a:lnTo>
                    <a:pt x="4850" y="9932"/>
                  </a:lnTo>
                  <a:close/>
                  <a:moveTo>
                    <a:pt x="178" y="7957"/>
                  </a:moveTo>
                  <a:lnTo>
                    <a:pt x="214" y="7881"/>
                  </a:lnTo>
                  <a:lnTo>
                    <a:pt x="521" y="7577"/>
                  </a:lnTo>
                  <a:lnTo>
                    <a:pt x="533" y="7480"/>
                  </a:lnTo>
                  <a:lnTo>
                    <a:pt x="474" y="7356"/>
                  </a:lnTo>
                  <a:lnTo>
                    <a:pt x="391" y="7321"/>
                  </a:lnTo>
                  <a:lnTo>
                    <a:pt x="190" y="7252"/>
                  </a:lnTo>
                  <a:lnTo>
                    <a:pt x="154" y="7128"/>
                  </a:lnTo>
                  <a:lnTo>
                    <a:pt x="143" y="7066"/>
                  </a:lnTo>
                  <a:lnTo>
                    <a:pt x="1" y="6976"/>
                  </a:lnTo>
                  <a:lnTo>
                    <a:pt x="154" y="6886"/>
                  </a:lnTo>
                  <a:lnTo>
                    <a:pt x="178" y="6872"/>
                  </a:lnTo>
                  <a:lnTo>
                    <a:pt x="214" y="6831"/>
                  </a:lnTo>
                  <a:lnTo>
                    <a:pt x="202" y="6789"/>
                  </a:lnTo>
                  <a:lnTo>
                    <a:pt x="166" y="6700"/>
                  </a:lnTo>
                  <a:lnTo>
                    <a:pt x="178" y="6637"/>
                  </a:lnTo>
                  <a:lnTo>
                    <a:pt x="202" y="6610"/>
                  </a:lnTo>
                  <a:lnTo>
                    <a:pt x="308" y="6506"/>
                  </a:lnTo>
                  <a:lnTo>
                    <a:pt x="332" y="6451"/>
                  </a:lnTo>
                  <a:lnTo>
                    <a:pt x="355" y="6396"/>
                  </a:lnTo>
                  <a:lnTo>
                    <a:pt x="344" y="6340"/>
                  </a:lnTo>
                  <a:lnTo>
                    <a:pt x="237" y="6189"/>
                  </a:lnTo>
                  <a:lnTo>
                    <a:pt x="261" y="6085"/>
                  </a:lnTo>
                  <a:lnTo>
                    <a:pt x="367" y="6057"/>
                  </a:lnTo>
                  <a:lnTo>
                    <a:pt x="462" y="6057"/>
                  </a:lnTo>
                  <a:lnTo>
                    <a:pt x="557" y="6030"/>
                  </a:lnTo>
                  <a:lnTo>
                    <a:pt x="663" y="5954"/>
                  </a:lnTo>
                  <a:lnTo>
                    <a:pt x="758" y="5809"/>
                  </a:lnTo>
                  <a:lnTo>
                    <a:pt x="793" y="5677"/>
                  </a:lnTo>
                  <a:lnTo>
                    <a:pt x="829" y="5636"/>
                  </a:lnTo>
                  <a:lnTo>
                    <a:pt x="900" y="5608"/>
                  </a:lnTo>
                  <a:lnTo>
                    <a:pt x="1030" y="5595"/>
                  </a:lnTo>
                  <a:lnTo>
                    <a:pt x="1172" y="5595"/>
                  </a:lnTo>
                  <a:lnTo>
                    <a:pt x="1325" y="5608"/>
                  </a:lnTo>
                  <a:lnTo>
                    <a:pt x="1444" y="5622"/>
                  </a:lnTo>
                  <a:lnTo>
                    <a:pt x="1633" y="5636"/>
                  </a:lnTo>
                  <a:lnTo>
                    <a:pt x="1846" y="5643"/>
                  </a:lnTo>
                  <a:lnTo>
                    <a:pt x="2011" y="5664"/>
                  </a:lnTo>
                  <a:lnTo>
                    <a:pt x="2319" y="5671"/>
                  </a:lnTo>
                  <a:lnTo>
                    <a:pt x="2413" y="5664"/>
                  </a:lnTo>
                  <a:lnTo>
                    <a:pt x="2520" y="5650"/>
                  </a:lnTo>
                  <a:lnTo>
                    <a:pt x="2567" y="5629"/>
                  </a:lnTo>
                  <a:lnTo>
                    <a:pt x="2567" y="5622"/>
                  </a:lnTo>
                  <a:lnTo>
                    <a:pt x="2603" y="5601"/>
                  </a:lnTo>
                  <a:lnTo>
                    <a:pt x="2614" y="5553"/>
                  </a:lnTo>
                  <a:lnTo>
                    <a:pt x="2650" y="5512"/>
                  </a:lnTo>
                  <a:lnTo>
                    <a:pt x="2756" y="5450"/>
                  </a:lnTo>
                  <a:lnTo>
                    <a:pt x="2768" y="5436"/>
                  </a:lnTo>
                  <a:lnTo>
                    <a:pt x="2780" y="5387"/>
                  </a:lnTo>
                  <a:lnTo>
                    <a:pt x="2804" y="5380"/>
                  </a:lnTo>
                  <a:lnTo>
                    <a:pt x="2827" y="5374"/>
                  </a:lnTo>
                  <a:lnTo>
                    <a:pt x="2863" y="5367"/>
                  </a:lnTo>
                  <a:lnTo>
                    <a:pt x="2886" y="5353"/>
                  </a:lnTo>
                  <a:lnTo>
                    <a:pt x="2898" y="5318"/>
                  </a:lnTo>
                  <a:lnTo>
                    <a:pt x="2886" y="5277"/>
                  </a:lnTo>
                  <a:lnTo>
                    <a:pt x="2863" y="5235"/>
                  </a:lnTo>
                  <a:lnTo>
                    <a:pt x="2839" y="5215"/>
                  </a:lnTo>
                  <a:lnTo>
                    <a:pt x="2875" y="5201"/>
                  </a:lnTo>
                  <a:lnTo>
                    <a:pt x="2886" y="5201"/>
                  </a:lnTo>
                  <a:lnTo>
                    <a:pt x="2851" y="5166"/>
                  </a:lnTo>
                  <a:lnTo>
                    <a:pt x="2851" y="5139"/>
                  </a:lnTo>
                  <a:lnTo>
                    <a:pt x="2886" y="5118"/>
                  </a:lnTo>
                  <a:lnTo>
                    <a:pt x="2922" y="5077"/>
                  </a:lnTo>
                  <a:lnTo>
                    <a:pt x="2886" y="5077"/>
                  </a:lnTo>
                  <a:lnTo>
                    <a:pt x="2863" y="5070"/>
                  </a:lnTo>
                  <a:lnTo>
                    <a:pt x="2851" y="5063"/>
                  </a:lnTo>
                  <a:lnTo>
                    <a:pt x="2839" y="5049"/>
                  </a:lnTo>
                  <a:lnTo>
                    <a:pt x="2898" y="5035"/>
                  </a:lnTo>
                  <a:lnTo>
                    <a:pt x="2910" y="5014"/>
                  </a:lnTo>
                  <a:lnTo>
                    <a:pt x="2886" y="4987"/>
                  </a:lnTo>
                  <a:lnTo>
                    <a:pt x="2851" y="4959"/>
                  </a:lnTo>
                  <a:lnTo>
                    <a:pt x="2851" y="4945"/>
                  </a:lnTo>
                  <a:lnTo>
                    <a:pt x="2946" y="4876"/>
                  </a:lnTo>
                  <a:lnTo>
                    <a:pt x="2993" y="4890"/>
                  </a:lnTo>
                  <a:lnTo>
                    <a:pt x="3028" y="4869"/>
                  </a:lnTo>
                  <a:lnTo>
                    <a:pt x="3052" y="4842"/>
                  </a:lnTo>
                  <a:lnTo>
                    <a:pt x="3099" y="4814"/>
                  </a:lnTo>
                  <a:lnTo>
                    <a:pt x="3099" y="4780"/>
                  </a:lnTo>
                  <a:lnTo>
                    <a:pt x="3111" y="4745"/>
                  </a:lnTo>
                  <a:lnTo>
                    <a:pt x="3147" y="4724"/>
                  </a:lnTo>
                  <a:lnTo>
                    <a:pt x="3206" y="4711"/>
                  </a:lnTo>
                  <a:lnTo>
                    <a:pt x="3253" y="4724"/>
                  </a:lnTo>
                  <a:lnTo>
                    <a:pt x="3265" y="4697"/>
                  </a:lnTo>
                  <a:lnTo>
                    <a:pt x="3265" y="4648"/>
                  </a:lnTo>
                  <a:lnTo>
                    <a:pt x="3229" y="4614"/>
                  </a:lnTo>
                  <a:lnTo>
                    <a:pt x="3206" y="4614"/>
                  </a:lnTo>
                  <a:lnTo>
                    <a:pt x="3182" y="4628"/>
                  </a:lnTo>
                  <a:lnTo>
                    <a:pt x="3158" y="4628"/>
                  </a:lnTo>
                  <a:lnTo>
                    <a:pt x="3147" y="4593"/>
                  </a:lnTo>
                  <a:lnTo>
                    <a:pt x="3170" y="4579"/>
                  </a:lnTo>
                  <a:lnTo>
                    <a:pt x="3253" y="4572"/>
                  </a:lnTo>
                  <a:lnTo>
                    <a:pt x="3277" y="4572"/>
                  </a:lnTo>
                  <a:lnTo>
                    <a:pt x="3312" y="4545"/>
                  </a:lnTo>
                  <a:lnTo>
                    <a:pt x="3300" y="4524"/>
                  </a:lnTo>
                  <a:lnTo>
                    <a:pt x="3289" y="4503"/>
                  </a:lnTo>
                  <a:lnTo>
                    <a:pt x="3277" y="4483"/>
                  </a:lnTo>
                  <a:lnTo>
                    <a:pt x="3300" y="4469"/>
                  </a:lnTo>
                  <a:lnTo>
                    <a:pt x="3336" y="4490"/>
                  </a:lnTo>
                  <a:lnTo>
                    <a:pt x="3359" y="4510"/>
                  </a:lnTo>
                  <a:lnTo>
                    <a:pt x="3359" y="4524"/>
                  </a:lnTo>
                  <a:lnTo>
                    <a:pt x="3395" y="4517"/>
                  </a:lnTo>
                  <a:lnTo>
                    <a:pt x="3419" y="4510"/>
                  </a:lnTo>
                  <a:lnTo>
                    <a:pt x="3430" y="4496"/>
                  </a:lnTo>
                  <a:lnTo>
                    <a:pt x="3442" y="4469"/>
                  </a:lnTo>
                  <a:lnTo>
                    <a:pt x="3454" y="4455"/>
                  </a:lnTo>
                  <a:lnTo>
                    <a:pt x="3478" y="4448"/>
                  </a:lnTo>
                  <a:lnTo>
                    <a:pt x="3513" y="4448"/>
                  </a:lnTo>
                  <a:lnTo>
                    <a:pt x="3549" y="4448"/>
                  </a:lnTo>
                  <a:lnTo>
                    <a:pt x="3478" y="4400"/>
                  </a:lnTo>
                  <a:lnTo>
                    <a:pt x="3466" y="4386"/>
                  </a:lnTo>
                  <a:lnTo>
                    <a:pt x="3478" y="4365"/>
                  </a:lnTo>
                  <a:lnTo>
                    <a:pt x="3537" y="4338"/>
                  </a:lnTo>
                  <a:lnTo>
                    <a:pt x="3549" y="4317"/>
                  </a:lnTo>
                  <a:lnTo>
                    <a:pt x="3549" y="4234"/>
                  </a:lnTo>
                  <a:lnTo>
                    <a:pt x="3561" y="4206"/>
                  </a:lnTo>
                  <a:lnTo>
                    <a:pt x="3501" y="4199"/>
                  </a:lnTo>
                  <a:lnTo>
                    <a:pt x="3383" y="4179"/>
                  </a:lnTo>
                  <a:lnTo>
                    <a:pt x="3336" y="4172"/>
                  </a:lnTo>
                  <a:lnTo>
                    <a:pt x="3218" y="4130"/>
                  </a:lnTo>
                  <a:lnTo>
                    <a:pt x="3028" y="4144"/>
                  </a:lnTo>
                  <a:lnTo>
                    <a:pt x="2993" y="4130"/>
                  </a:lnTo>
                  <a:lnTo>
                    <a:pt x="2981" y="4117"/>
                  </a:lnTo>
                  <a:lnTo>
                    <a:pt x="2934" y="4089"/>
                  </a:lnTo>
                  <a:lnTo>
                    <a:pt x="2898" y="4068"/>
                  </a:lnTo>
                  <a:lnTo>
                    <a:pt x="2886" y="4034"/>
                  </a:lnTo>
                  <a:lnTo>
                    <a:pt x="2898" y="3951"/>
                  </a:lnTo>
                  <a:lnTo>
                    <a:pt x="2922" y="3909"/>
                  </a:lnTo>
                  <a:lnTo>
                    <a:pt x="2946" y="3889"/>
                  </a:lnTo>
                  <a:lnTo>
                    <a:pt x="2969" y="3875"/>
                  </a:lnTo>
                  <a:lnTo>
                    <a:pt x="2993" y="3868"/>
                  </a:lnTo>
                  <a:lnTo>
                    <a:pt x="3005" y="3861"/>
                  </a:lnTo>
                  <a:lnTo>
                    <a:pt x="3017" y="3833"/>
                  </a:lnTo>
                  <a:lnTo>
                    <a:pt x="3028" y="3813"/>
                  </a:lnTo>
                  <a:lnTo>
                    <a:pt x="3017" y="3785"/>
                  </a:lnTo>
                  <a:lnTo>
                    <a:pt x="2957" y="3764"/>
                  </a:lnTo>
                  <a:lnTo>
                    <a:pt x="2886" y="3751"/>
                  </a:lnTo>
                  <a:lnTo>
                    <a:pt x="2780" y="3737"/>
                  </a:lnTo>
                  <a:lnTo>
                    <a:pt x="2532" y="3723"/>
                  </a:lnTo>
                  <a:lnTo>
                    <a:pt x="2449" y="3723"/>
                  </a:lnTo>
                  <a:lnTo>
                    <a:pt x="2130" y="3771"/>
                  </a:lnTo>
                  <a:lnTo>
                    <a:pt x="2070" y="3785"/>
                  </a:lnTo>
                  <a:lnTo>
                    <a:pt x="2011" y="3799"/>
                  </a:lnTo>
                  <a:lnTo>
                    <a:pt x="1928" y="3806"/>
                  </a:lnTo>
                  <a:lnTo>
                    <a:pt x="1798" y="3682"/>
                  </a:lnTo>
                  <a:lnTo>
                    <a:pt x="1787" y="3661"/>
                  </a:lnTo>
                  <a:lnTo>
                    <a:pt x="1775" y="3619"/>
                  </a:lnTo>
                  <a:lnTo>
                    <a:pt x="1787" y="3364"/>
                  </a:lnTo>
                  <a:lnTo>
                    <a:pt x="1857" y="3226"/>
                  </a:lnTo>
                  <a:lnTo>
                    <a:pt x="1917" y="3184"/>
                  </a:lnTo>
                  <a:lnTo>
                    <a:pt x="2082" y="3101"/>
                  </a:lnTo>
                  <a:lnTo>
                    <a:pt x="2118" y="3081"/>
                  </a:lnTo>
                  <a:lnTo>
                    <a:pt x="2177" y="3067"/>
                  </a:lnTo>
                  <a:lnTo>
                    <a:pt x="2307" y="3060"/>
                  </a:lnTo>
                  <a:lnTo>
                    <a:pt x="2413" y="3019"/>
                  </a:lnTo>
                  <a:lnTo>
                    <a:pt x="2484" y="2984"/>
                  </a:lnTo>
                  <a:lnTo>
                    <a:pt x="2792" y="2763"/>
                  </a:lnTo>
                  <a:lnTo>
                    <a:pt x="3194" y="2514"/>
                  </a:lnTo>
                  <a:lnTo>
                    <a:pt x="3584" y="2349"/>
                  </a:lnTo>
                  <a:lnTo>
                    <a:pt x="4081" y="2086"/>
                  </a:lnTo>
                  <a:lnTo>
                    <a:pt x="4116" y="2059"/>
                  </a:lnTo>
                  <a:lnTo>
                    <a:pt x="4140" y="2024"/>
                  </a:lnTo>
                  <a:lnTo>
                    <a:pt x="4128" y="2017"/>
                  </a:lnTo>
                  <a:lnTo>
                    <a:pt x="4116" y="2010"/>
                  </a:lnTo>
                  <a:lnTo>
                    <a:pt x="4105" y="2010"/>
                  </a:lnTo>
                  <a:lnTo>
                    <a:pt x="4093" y="2010"/>
                  </a:lnTo>
                  <a:lnTo>
                    <a:pt x="4093" y="1996"/>
                  </a:lnTo>
                  <a:lnTo>
                    <a:pt x="4105" y="1989"/>
                  </a:lnTo>
                  <a:lnTo>
                    <a:pt x="4116" y="1976"/>
                  </a:lnTo>
                  <a:lnTo>
                    <a:pt x="4116" y="1983"/>
                  </a:lnTo>
                  <a:lnTo>
                    <a:pt x="4116" y="1886"/>
                  </a:lnTo>
                  <a:lnTo>
                    <a:pt x="4022" y="1900"/>
                  </a:lnTo>
                  <a:lnTo>
                    <a:pt x="3927" y="1865"/>
                  </a:lnTo>
                  <a:lnTo>
                    <a:pt x="3856" y="1817"/>
                  </a:lnTo>
                  <a:lnTo>
                    <a:pt x="3797" y="1796"/>
                  </a:lnTo>
                  <a:lnTo>
                    <a:pt x="3738" y="1762"/>
                  </a:lnTo>
                  <a:lnTo>
                    <a:pt x="3667" y="1534"/>
                  </a:lnTo>
                  <a:lnTo>
                    <a:pt x="3643" y="1499"/>
                  </a:lnTo>
                  <a:lnTo>
                    <a:pt x="3620" y="1478"/>
                  </a:lnTo>
                  <a:lnTo>
                    <a:pt x="3549" y="1451"/>
                  </a:lnTo>
                  <a:lnTo>
                    <a:pt x="3537" y="1409"/>
                  </a:lnTo>
                  <a:lnTo>
                    <a:pt x="3501" y="1389"/>
                  </a:lnTo>
                  <a:lnTo>
                    <a:pt x="3478" y="1340"/>
                  </a:lnTo>
                  <a:lnTo>
                    <a:pt x="3513" y="1154"/>
                  </a:lnTo>
                  <a:lnTo>
                    <a:pt x="3525" y="1105"/>
                  </a:lnTo>
                  <a:lnTo>
                    <a:pt x="3561" y="1071"/>
                  </a:lnTo>
                  <a:lnTo>
                    <a:pt x="3596" y="960"/>
                  </a:lnTo>
                  <a:lnTo>
                    <a:pt x="3608" y="954"/>
                  </a:lnTo>
                  <a:lnTo>
                    <a:pt x="3620" y="954"/>
                  </a:lnTo>
                  <a:lnTo>
                    <a:pt x="3726" y="954"/>
                  </a:lnTo>
                  <a:lnTo>
                    <a:pt x="3785" y="947"/>
                  </a:lnTo>
                  <a:lnTo>
                    <a:pt x="3856" y="912"/>
                  </a:lnTo>
                  <a:lnTo>
                    <a:pt x="4176" y="615"/>
                  </a:lnTo>
                  <a:lnTo>
                    <a:pt x="4211" y="581"/>
                  </a:lnTo>
                  <a:lnTo>
                    <a:pt x="4270" y="560"/>
                  </a:lnTo>
                  <a:lnTo>
                    <a:pt x="4459" y="512"/>
                  </a:lnTo>
                  <a:lnTo>
                    <a:pt x="4708" y="415"/>
                  </a:lnTo>
                  <a:lnTo>
                    <a:pt x="4743" y="366"/>
                  </a:lnTo>
                  <a:lnTo>
                    <a:pt x="4779" y="284"/>
                  </a:lnTo>
                  <a:lnTo>
                    <a:pt x="4802" y="235"/>
                  </a:lnTo>
                  <a:lnTo>
                    <a:pt x="4838" y="208"/>
                  </a:lnTo>
                  <a:lnTo>
                    <a:pt x="4873" y="180"/>
                  </a:lnTo>
                  <a:lnTo>
                    <a:pt x="4921" y="152"/>
                  </a:lnTo>
                  <a:lnTo>
                    <a:pt x="4968" y="104"/>
                  </a:lnTo>
                  <a:lnTo>
                    <a:pt x="5003" y="21"/>
                  </a:lnTo>
                  <a:lnTo>
                    <a:pt x="5063" y="0"/>
                  </a:lnTo>
                  <a:lnTo>
                    <a:pt x="5074" y="14"/>
                  </a:lnTo>
                  <a:lnTo>
                    <a:pt x="5074" y="14"/>
                  </a:lnTo>
                  <a:lnTo>
                    <a:pt x="5086" y="21"/>
                  </a:lnTo>
                  <a:lnTo>
                    <a:pt x="5086" y="35"/>
                  </a:lnTo>
                  <a:lnTo>
                    <a:pt x="5098" y="63"/>
                  </a:lnTo>
                  <a:lnTo>
                    <a:pt x="5134" y="83"/>
                  </a:lnTo>
                  <a:lnTo>
                    <a:pt x="5193" y="83"/>
                  </a:lnTo>
                  <a:lnTo>
                    <a:pt x="5252" y="90"/>
                  </a:lnTo>
                  <a:lnTo>
                    <a:pt x="5323" y="118"/>
                  </a:lnTo>
                  <a:lnTo>
                    <a:pt x="5323" y="132"/>
                  </a:lnTo>
                  <a:lnTo>
                    <a:pt x="5299" y="159"/>
                  </a:lnTo>
                  <a:lnTo>
                    <a:pt x="5299" y="194"/>
                  </a:lnTo>
                  <a:lnTo>
                    <a:pt x="5346" y="256"/>
                  </a:lnTo>
                  <a:lnTo>
                    <a:pt x="5453" y="318"/>
                  </a:lnTo>
                  <a:lnTo>
                    <a:pt x="5500" y="346"/>
                  </a:lnTo>
                  <a:lnTo>
                    <a:pt x="5524" y="415"/>
                  </a:lnTo>
                  <a:lnTo>
                    <a:pt x="5524" y="463"/>
                  </a:lnTo>
                  <a:lnTo>
                    <a:pt x="5488" y="477"/>
                  </a:lnTo>
                  <a:lnTo>
                    <a:pt x="5382" y="470"/>
                  </a:lnTo>
                  <a:lnTo>
                    <a:pt x="5311" y="484"/>
                  </a:lnTo>
                  <a:lnTo>
                    <a:pt x="5275" y="505"/>
                  </a:lnTo>
                  <a:lnTo>
                    <a:pt x="5204" y="567"/>
                  </a:lnTo>
                  <a:lnTo>
                    <a:pt x="5157" y="643"/>
                  </a:lnTo>
                  <a:lnTo>
                    <a:pt x="5122" y="802"/>
                  </a:lnTo>
                  <a:lnTo>
                    <a:pt x="5086" y="878"/>
                  </a:lnTo>
                  <a:lnTo>
                    <a:pt x="5051" y="919"/>
                  </a:lnTo>
                  <a:lnTo>
                    <a:pt x="5003" y="933"/>
                  </a:lnTo>
                  <a:lnTo>
                    <a:pt x="4944" y="933"/>
                  </a:lnTo>
                  <a:lnTo>
                    <a:pt x="4897" y="947"/>
                  </a:lnTo>
                  <a:lnTo>
                    <a:pt x="4873" y="967"/>
                  </a:lnTo>
                  <a:lnTo>
                    <a:pt x="4791" y="1071"/>
                  </a:lnTo>
                  <a:lnTo>
                    <a:pt x="4684" y="1154"/>
                  </a:lnTo>
                  <a:lnTo>
                    <a:pt x="4649" y="1188"/>
                  </a:lnTo>
                  <a:lnTo>
                    <a:pt x="4542" y="1313"/>
                  </a:lnTo>
                  <a:lnTo>
                    <a:pt x="4459" y="1485"/>
                  </a:lnTo>
                  <a:lnTo>
                    <a:pt x="4448" y="1541"/>
                  </a:lnTo>
                  <a:lnTo>
                    <a:pt x="4424" y="1575"/>
                  </a:lnTo>
                  <a:lnTo>
                    <a:pt x="4388" y="1596"/>
                  </a:lnTo>
                  <a:lnTo>
                    <a:pt x="4353" y="1610"/>
                  </a:lnTo>
                  <a:lnTo>
                    <a:pt x="4317" y="1637"/>
                  </a:lnTo>
                  <a:lnTo>
                    <a:pt x="4282" y="1672"/>
                  </a:lnTo>
                  <a:lnTo>
                    <a:pt x="4306" y="1679"/>
                  </a:lnTo>
                  <a:lnTo>
                    <a:pt x="4448" y="1679"/>
                  </a:lnTo>
                  <a:lnTo>
                    <a:pt x="4566" y="1692"/>
                  </a:lnTo>
                  <a:lnTo>
                    <a:pt x="4696" y="1720"/>
                  </a:lnTo>
                  <a:lnTo>
                    <a:pt x="4802" y="1755"/>
                  </a:lnTo>
                  <a:lnTo>
                    <a:pt x="4885" y="1803"/>
                  </a:lnTo>
                  <a:lnTo>
                    <a:pt x="4992" y="1927"/>
                  </a:lnTo>
                  <a:lnTo>
                    <a:pt x="5098" y="2010"/>
                  </a:lnTo>
                  <a:lnTo>
                    <a:pt x="5110" y="2038"/>
                  </a:lnTo>
                  <a:lnTo>
                    <a:pt x="5063" y="2107"/>
                  </a:lnTo>
                  <a:lnTo>
                    <a:pt x="4980" y="2148"/>
                  </a:lnTo>
                  <a:lnTo>
                    <a:pt x="4956" y="2190"/>
                  </a:lnTo>
                  <a:lnTo>
                    <a:pt x="5074" y="2252"/>
                  </a:lnTo>
                  <a:lnTo>
                    <a:pt x="5607" y="2445"/>
                  </a:lnTo>
                  <a:lnTo>
                    <a:pt x="5784" y="2549"/>
                  </a:lnTo>
                  <a:lnTo>
                    <a:pt x="5879" y="2597"/>
                  </a:lnTo>
                  <a:lnTo>
                    <a:pt x="5961" y="2597"/>
                  </a:lnTo>
                  <a:lnTo>
                    <a:pt x="6009" y="2576"/>
                  </a:lnTo>
                  <a:lnTo>
                    <a:pt x="6044" y="2459"/>
                  </a:lnTo>
                  <a:lnTo>
                    <a:pt x="6080" y="2431"/>
                  </a:lnTo>
                  <a:lnTo>
                    <a:pt x="6186" y="2349"/>
                  </a:lnTo>
                  <a:lnTo>
                    <a:pt x="6198" y="2342"/>
                  </a:lnTo>
                  <a:lnTo>
                    <a:pt x="6222" y="2342"/>
                  </a:lnTo>
                  <a:lnTo>
                    <a:pt x="6233" y="2335"/>
                  </a:lnTo>
                  <a:lnTo>
                    <a:pt x="6233" y="2328"/>
                  </a:lnTo>
                  <a:lnTo>
                    <a:pt x="6222" y="2307"/>
                  </a:lnTo>
                  <a:lnTo>
                    <a:pt x="6222" y="2300"/>
                  </a:lnTo>
                  <a:lnTo>
                    <a:pt x="6257" y="2273"/>
                  </a:lnTo>
                  <a:lnTo>
                    <a:pt x="6446" y="2176"/>
                  </a:lnTo>
                  <a:lnTo>
                    <a:pt x="6494" y="2169"/>
                  </a:lnTo>
                  <a:lnTo>
                    <a:pt x="6576" y="2197"/>
                  </a:lnTo>
                  <a:lnTo>
                    <a:pt x="6600" y="2280"/>
                  </a:lnTo>
                  <a:lnTo>
                    <a:pt x="6588" y="2376"/>
                  </a:lnTo>
                  <a:lnTo>
                    <a:pt x="6553" y="2445"/>
                  </a:lnTo>
                  <a:lnTo>
                    <a:pt x="6470" y="2542"/>
                  </a:lnTo>
                  <a:lnTo>
                    <a:pt x="6458" y="2590"/>
                  </a:lnTo>
                  <a:lnTo>
                    <a:pt x="6494" y="2646"/>
                  </a:lnTo>
                  <a:lnTo>
                    <a:pt x="6541" y="2687"/>
                  </a:lnTo>
                  <a:lnTo>
                    <a:pt x="6612" y="2715"/>
                  </a:lnTo>
                  <a:lnTo>
                    <a:pt x="6707" y="2722"/>
                  </a:lnTo>
                  <a:lnTo>
                    <a:pt x="6789" y="2715"/>
                  </a:lnTo>
                  <a:lnTo>
                    <a:pt x="6931" y="2963"/>
                  </a:lnTo>
                  <a:lnTo>
                    <a:pt x="7085" y="3253"/>
                  </a:lnTo>
                  <a:lnTo>
                    <a:pt x="7085" y="3253"/>
                  </a:lnTo>
                  <a:lnTo>
                    <a:pt x="7049" y="3260"/>
                  </a:lnTo>
                  <a:lnTo>
                    <a:pt x="6990" y="3309"/>
                  </a:lnTo>
                  <a:lnTo>
                    <a:pt x="6943" y="3329"/>
                  </a:lnTo>
                  <a:lnTo>
                    <a:pt x="6896" y="3336"/>
                  </a:lnTo>
                  <a:lnTo>
                    <a:pt x="6919" y="3350"/>
                  </a:lnTo>
                  <a:lnTo>
                    <a:pt x="6872" y="3364"/>
                  </a:lnTo>
                  <a:lnTo>
                    <a:pt x="6837" y="3391"/>
                  </a:lnTo>
                  <a:lnTo>
                    <a:pt x="6813" y="3419"/>
                  </a:lnTo>
                  <a:lnTo>
                    <a:pt x="6777" y="3433"/>
                  </a:lnTo>
                  <a:lnTo>
                    <a:pt x="6707" y="3433"/>
                  </a:lnTo>
                  <a:lnTo>
                    <a:pt x="6671" y="3447"/>
                  </a:lnTo>
                  <a:lnTo>
                    <a:pt x="6387" y="3626"/>
                  </a:lnTo>
                  <a:lnTo>
                    <a:pt x="6316" y="3675"/>
                  </a:lnTo>
                  <a:lnTo>
                    <a:pt x="6293" y="3675"/>
                  </a:lnTo>
                  <a:lnTo>
                    <a:pt x="6293" y="3661"/>
                  </a:lnTo>
                  <a:lnTo>
                    <a:pt x="6304" y="3654"/>
                  </a:lnTo>
                  <a:lnTo>
                    <a:pt x="6316" y="3640"/>
                  </a:lnTo>
                  <a:lnTo>
                    <a:pt x="6352" y="3612"/>
                  </a:lnTo>
                  <a:lnTo>
                    <a:pt x="6316" y="3612"/>
                  </a:lnTo>
                  <a:lnTo>
                    <a:pt x="6198" y="3751"/>
                  </a:lnTo>
                  <a:lnTo>
                    <a:pt x="6151" y="3833"/>
                  </a:lnTo>
                  <a:lnTo>
                    <a:pt x="6198" y="3875"/>
                  </a:lnTo>
                  <a:lnTo>
                    <a:pt x="6304" y="3903"/>
                  </a:lnTo>
                  <a:lnTo>
                    <a:pt x="6340" y="3965"/>
                  </a:lnTo>
                  <a:lnTo>
                    <a:pt x="6316" y="4124"/>
                  </a:lnTo>
                  <a:lnTo>
                    <a:pt x="6281" y="4110"/>
                  </a:lnTo>
                  <a:lnTo>
                    <a:pt x="6281" y="4096"/>
                  </a:lnTo>
                  <a:lnTo>
                    <a:pt x="6281" y="4075"/>
                  </a:lnTo>
                  <a:lnTo>
                    <a:pt x="6269" y="4061"/>
                  </a:lnTo>
                  <a:lnTo>
                    <a:pt x="6222" y="4054"/>
                  </a:lnTo>
                  <a:lnTo>
                    <a:pt x="6210" y="4061"/>
                  </a:lnTo>
                  <a:lnTo>
                    <a:pt x="6186" y="4068"/>
                  </a:lnTo>
                  <a:lnTo>
                    <a:pt x="6092" y="4089"/>
                  </a:lnTo>
                  <a:lnTo>
                    <a:pt x="6032" y="4110"/>
                  </a:lnTo>
                  <a:lnTo>
                    <a:pt x="5926" y="4172"/>
                  </a:lnTo>
                  <a:lnTo>
                    <a:pt x="5855" y="4227"/>
                  </a:lnTo>
                  <a:lnTo>
                    <a:pt x="5689" y="4427"/>
                  </a:lnTo>
                  <a:lnTo>
                    <a:pt x="5713" y="4455"/>
                  </a:lnTo>
                  <a:lnTo>
                    <a:pt x="5713" y="4483"/>
                  </a:lnTo>
                  <a:lnTo>
                    <a:pt x="5713" y="4538"/>
                  </a:lnTo>
                  <a:lnTo>
                    <a:pt x="5689" y="4538"/>
                  </a:lnTo>
                  <a:lnTo>
                    <a:pt x="5666" y="4531"/>
                  </a:lnTo>
                  <a:lnTo>
                    <a:pt x="5642" y="4524"/>
                  </a:lnTo>
                  <a:lnTo>
                    <a:pt x="5607" y="4524"/>
                  </a:lnTo>
                  <a:lnTo>
                    <a:pt x="5618" y="4510"/>
                  </a:lnTo>
                  <a:lnTo>
                    <a:pt x="5642" y="4490"/>
                  </a:lnTo>
                  <a:lnTo>
                    <a:pt x="5595" y="4455"/>
                  </a:lnTo>
                  <a:lnTo>
                    <a:pt x="5512" y="4420"/>
                  </a:lnTo>
                  <a:lnTo>
                    <a:pt x="5429" y="4414"/>
                  </a:lnTo>
                  <a:lnTo>
                    <a:pt x="5299" y="4455"/>
                  </a:lnTo>
                  <a:lnTo>
                    <a:pt x="5264" y="4462"/>
                  </a:lnTo>
                  <a:lnTo>
                    <a:pt x="5228" y="4469"/>
                  </a:lnTo>
                  <a:lnTo>
                    <a:pt x="5216" y="4503"/>
                  </a:lnTo>
                  <a:lnTo>
                    <a:pt x="5228" y="4531"/>
                  </a:lnTo>
                  <a:lnTo>
                    <a:pt x="5240" y="4572"/>
                  </a:lnTo>
                  <a:lnTo>
                    <a:pt x="5240" y="4600"/>
                  </a:lnTo>
                  <a:lnTo>
                    <a:pt x="5204" y="4614"/>
                  </a:lnTo>
                  <a:lnTo>
                    <a:pt x="5181" y="4628"/>
                  </a:lnTo>
                  <a:lnTo>
                    <a:pt x="5169" y="4641"/>
                  </a:lnTo>
                  <a:lnTo>
                    <a:pt x="5134" y="4662"/>
                  </a:lnTo>
                  <a:lnTo>
                    <a:pt x="5003" y="4724"/>
                  </a:lnTo>
                  <a:lnTo>
                    <a:pt x="4980" y="4759"/>
                  </a:lnTo>
                  <a:lnTo>
                    <a:pt x="4968" y="4807"/>
                  </a:lnTo>
                  <a:lnTo>
                    <a:pt x="4992" y="4856"/>
                  </a:lnTo>
                  <a:lnTo>
                    <a:pt x="5039" y="4890"/>
                  </a:lnTo>
                  <a:lnTo>
                    <a:pt x="5039" y="4938"/>
                  </a:lnTo>
                  <a:lnTo>
                    <a:pt x="5063" y="4973"/>
                  </a:lnTo>
                  <a:lnTo>
                    <a:pt x="5110" y="5028"/>
                  </a:lnTo>
                  <a:lnTo>
                    <a:pt x="5110" y="5049"/>
                  </a:lnTo>
                  <a:lnTo>
                    <a:pt x="5074" y="5063"/>
                  </a:lnTo>
                  <a:lnTo>
                    <a:pt x="5039" y="5090"/>
                  </a:lnTo>
                  <a:lnTo>
                    <a:pt x="5015" y="5118"/>
                  </a:lnTo>
                  <a:lnTo>
                    <a:pt x="5039" y="5153"/>
                  </a:lnTo>
                  <a:lnTo>
                    <a:pt x="5051" y="5146"/>
                  </a:lnTo>
                  <a:lnTo>
                    <a:pt x="5063" y="5139"/>
                  </a:lnTo>
                  <a:lnTo>
                    <a:pt x="5074" y="5139"/>
                  </a:lnTo>
                  <a:lnTo>
                    <a:pt x="5086" y="5125"/>
                  </a:lnTo>
                  <a:lnTo>
                    <a:pt x="5169" y="5139"/>
                  </a:lnTo>
                  <a:lnTo>
                    <a:pt x="5181" y="5159"/>
                  </a:lnTo>
                  <a:lnTo>
                    <a:pt x="5110" y="5215"/>
                  </a:lnTo>
                  <a:lnTo>
                    <a:pt x="5098" y="5242"/>
                  </a:lnTo>
                  <a:lnTo>
                    <a:pt x="5098" y="5270"/>
                  </a:lnTo>
                  <a:lnTo>
                    <a:pt x="5098" y="5311"/>
                  </a:lnTo>
                  <a:lnTo>
                    <a:pt x="5110" y="5353"/>
                  </a:lnTo>
                  <a:lnTo>
                    <a:pt x="5169" y="5436"/>
                  </a:lnTo>
                  <a:lnTo>
                    <a:pt x="5204" y="5477"/>
                  </a:lnTo>
                  <a:lnTo>
                    <a:pt x="5240" y="5491"/>
                  </a:lnTo>
                  <a:lnTo>
                    <a:pt x="5335" y="5422"/>
                  </a:lnTo>
                  <a:lnTo>
                    <a:pt x="5477" y="5353"/>
                  </a:lnTo>
                  <a:lnTo>
                    <a:pt x="5512" y="5367"/>
                  </a:lnTo>
                  <a:lnTo>
                    <a:pt x="5477" y="5394"/>
                  </a:lnTo>
                  <a:lnTo>
                    <a:pt x="5477" y="5436"/>
                  </a:lnTo>
                  <a:lnTo>
                    <a:pt x="5512" y="5519"/>
                  </a:lnTo>
                  <a:lnTo>
                    <a:pt x="5512" y="5608"/>
                  </a:lnTo>
                  <a:lnTo>
                    <a:pt x="5500" y="5636"/>
                  </a:lnTo>
                  <a:lnTo>
                    <a:pt x="5453" y="5677"/>
                  </a:lnTo>
                  <a:lnTo>
                    <a:pt x="5216" y="5843"/>
                  </a:lnTo>
                  <a:lnTo>
                    <a:pt x="5122" y="5933"/>
                  </a:lnTo>
                  <a:lnTo>
                    <a:pt x="5063" y="6030"/>
                  </a:lnTo>
                  <a:lnTo>
                    <a:pt x="5039" y="6030"/>
                  </a:lnTo>
                  <a:lnTo>
                    <a:pt x="5039" y="5968"/>
                  </a:lnTo>
                  <a:lnTo>
                    <a:pt x="5003" y="5968"/>
                  </a:lnTo>
                  <a:lnTo>
                    <a:pt x="4862" y="6209"/>
                  </a:lnTo>
                  <a:lnTo>
                    <a:pt x="4850" y="6264"/>
                  </a:lnTo>
                  <a:lnTo>
                    <a:pt x="4826" y="6271"/>
                  </a:lnTo>
                  <a:lnTo>
                    <a:pt x="4814" y="6278"/>
                  </a:lnTo>
                  <a:lnTo>
                    <a:pt x="4660" y="6430"/>
                  </a:lnTo>
                  <a:lnTo>
                    <a:pt x="4601" y="6506"/>
                  </a:lnTo>
                  <a:lnTo>
                    <a:pt x="4589" y="6596"/>
                  </a:lnTo>
                  <a:lnTo>
                    <a:pt x="4601" y="6624"/>
                  </a:lnTo>
                  <a:lnTo>
                    <a:pt x="4613" y="6651"/>
                  </a:lnTo>
                  <a:lnTo>
                    <a:pt x="4637" y="6679"/>
                  </a:lnTo>
                  <a:lnTo>
                    <a:pt x="4660" y="6700"/>
                  </a:lnTo>
                  <a:lnTo>
                    <a:pt x="4696" y="6713"/>
                  </a:lnTo>
                  <a:lnTo>
                    <a:pt x="4743" y="6734"/>
                  </a:lnTo>
                  <a:lnTo>
                    <a:pt x="4779" y="6755"/>
                  </a:lnTo>
                  <a:lnTo>
                    <a:pt x="4802" y="6776"/>
                  </a:lnTo>
                  <a:lnTo>
                    <a:pt x="4814" y="6782"/>
                  </a:lnTo>
                  <a:lnTo>
                    <a:pt x="4838" y="6782"/>
                  </a:lnTo>
                  <a:lnTo>
                    <a:pt x="4862" y="6782"/>
                  </a:lnTo>
                  <a:lnTo>
                    <a:pt x="4873" y="6782"/>
                  </a:lnTo>
                  <a:lnTo>
                    <a:pt x="4885" y="6796"/>
                  </a:lnTo>
                  <a:lnTo>
                    <a:pt x="4873" y="6817"/>
                  </a:lnTo>
                  <a:lnTo>
                    <a:pt x="4873" y="6831"/>
                  </a:lnTo>
                  <a:lnTo>
                    <a:pt x="4897" y="6852"/>
                  </a:lnTo>
                  <a:lnTo>
                    <a:pt x="4897" y="6865"/>
                  </a:lnTo>
                  <a:lnTo>
                    <a:pt x="4909" y="6879"/>
                  </a:lnTo>
                  <a:lnTo>
                    <a:pt x="4932" y="6893"/>
                  </a:lnTo>
                  <a:lnTo>
                    <a:pt x="5015" y="6907"/>
                  </a:lnTo>
                  <a:lnTo>
                    <a:pt x="5086" y="6893"/>
                  </a:lnTo>
                  <a:lnTo>
                    <a:pt x="5134" y="6872"/>
                  </a:lnTo>
                  <a:lnTo>
                    <a:pt x="5204" y="6865"/>
                  </a:lnTo>
                  <a:lnTo>
                    <a:pt x="5264" y="6865"/>
                  </a:lnTo>
                  <a:lnTo>
                    <a:pt x="5299" y="6886"/>
                  </a:lnTo>
                  <a:lnTo>
                    <a:pt x="5335" y="6900"/>
                  </a:lnTo>
                  <a:lnTo>
                    <a:pt x="5382" y="6921"/>
                  </a:lnTo>
                  <a:lnTo>
                    <a:pt x="5417" y="6927"/>
                  </a:lnTo>
                  <a:lnTo>
                    <a:pt x="5500" y="6934"/>
                  </a:lnTo>
                  <a:lnTo>
                    <a:pt x="5536" y="6934"/>
                  </a:lnTo>
                  <a:lnTo>
                    <a:pt x="5583" y="6976"/>
                  </a:lnTo>
                  <a:lnTo>
                    <a:pt x="5666" y="7079"/>
                  </a:lnTo>
                  <a:lnTo>
                    <a:pt x="5701" y="7107"/>
                  </a:lnTo>
                  <a:lnTo>
                    <a:pt x="5749" y="7114"/>
                  </a:lnTo>
                  <a:lnTo>
                    <a:pt x="5784" y="7121"/>
                  </a:lnTo>
                  <a:lnTo>
                    <a:pt x="5796" y="7142"/>
                  </a:lnTo>
                  <a:lnTo>
                    <a:pt x="5772" y="7169"/>
                  </a:lnTo>
                  <a:lnTo>
                    <a:pt x="5737" y="7169"/>
                  </a:lnTo>
                  <a:lnTo>
                    <a:pt x="5701" y="7162"/>
                  </a:lnTo>
                  <a:lnTo>
                    <a:pt x="5654" y="7162"/>
                  </a:lnTo>
                  <a:lnTo>
                    <a:pt x="5607" y="7183"/>
                  </a:lnTo>
                  <a:lnTo>
                    <a:pt x="5595" y="7162"/>
                  </a:lnTo>
                  <a:lnTo>
                    <a:pt x="5571" y="7142"/>
                  </a:lnTo>
                  <a:lnTo>
                    <a:pt x="5536" y="7135"/>
                  </a:lnTo>
                  <a:lnTo>
                    <a:pt x="5477" y="7135"/>
                  </a:lnTo>
                  <a:lnTo>
                    <a:pt x="5429" y="7148"/>
                  </a:lnTo>
                  <a:lnTo>
                    <a:pt x="5394" y="7169"/>
                  </a:lnTo>
                  <a:lnTo>
                    <a:pt x="5370" y="7190"/>
                  </a:lnTo>
                  <a:lnTo>
                    <a:pt x="5323" y="7218"/>
                  </a:lnTo>
                  <a:lnTo>
                    <a:pt x="5299" y="7218"/>
                  </a:lnTo>
                  <a:lnTo>
                    <a:pt x="5240" y="7224"/>
                  </a:lnTo>
                  <a:lnTo>
                    <a:pt x="5216" y="7231"/>
                  </a:lnTo>
                  <a:lnTo>
                    <a:pt x="5193" y="7245"/>
                  </a:lnTo>
                  <a:lnTo>
                    <a:pt x="5193" y="7252"/>
                  </a:lnTo>
                  <a:lnTo>
                    <a:pt x="5193" y="7266"/>
                  </a:lnTo>
                  <a:lnTo>
                    <a:pt x="5169" y="7335"/>
                  </a:lnTo>
                  <a:lnTo>
                    <a:pt x="5157" y="7356"/>
                  </a:lnTo>
                  <a:lnTo>
                    <a:pt x="5110" y="7369"/>
                  </a:lnTo>
                  <a:lnTo>
                    <a:pt x="5145" y="7383"/>
                  </a:lnTo>
                  <a:lnTo>
                    <a:pt x="5157" y="7383"/>
                  </a:lnTo>
                  <a:lnTo>
                    <a:pt x="5181" y="7376"/>
                  </a:lnTo>
                  <a:lnTo>
                    <a:pt x="5193" y="7369"/>
                  </a:lnTo>
                  <a:lnTo>
                    <a:pt x="5216" y="7369"/>
                  </a:lnTo>
                  <a:lnTo>
                    <a:pt x="5216" y="7404"/>
                  </a:lnTo>
                  <a:lnTo>
                    <a:pt x="5204" y="7432"/>
                  </a:lnTo>
                  <a:lnTo>
                    <a:pt x="5169" y="7439"/>
                  </a:lnTo>
                  <a:lnTo>
                    <a:pt x="5110" y="7432"/>
                  </a:lnTo>
                  <a:lnTo>
                    <a:pt x="5110" y="7521"/>
                  </a:lnTo>
                  <a:lnTo>
                    <a:pt x="5086" y="7563"/>
                  </a:lnTo>
                  <a:lnTo>
                    <a:pt x="5051" y="7584"/>
                  </a:lnTo>
                  <a:lnTo>
                    <a:pt x="5027" y="7604"/>
                  </a:lnTo>
                  <a:lnTo>
                    <a:pt x="5039" y="7653"/>
                  </a:lnTo>
                  <a:lnTo>
                    <a:pt x="5039" y="7701"/>
                  </a:lnTo>
                  <a:lnTo>
                    <a:pt x="4980" y="7722"/>
                  </a:lnTo>
                  <a:lnTo>
                    <a:pt x="5027" y="7784"/>
                  </a:lnTo>
                  <a:lnTo>
                    <a:pt x="5063" y="7860"/>
                  </a:lnTo>
                  <a:lnTo>
                    <a:pt x="5086" y="7936"/>
                  </a:lnTo>
                  <a:lnTo>
                    <a:pt x="5063" y="8274"/>
                  </a:lnTo>
                  <a:lnTo>
                    <a:pt x="5039" y="8309"/>
                  </a:lnTo>
                  <a:lnTo>
                    <a:pt x="4992" y="8599"/>
                  </a:lnTo>
                  <a:lnTo>
                    <a:pt x="4956" y="8689"/>
                  </a:lnTo>
                  <a:lnTo>
                    <a:pt x="4944" y="8682"/>
                  </a:lnTo>
                  <a:lnTo>
                    <a:pt x="4897" y="8675"/>
                  </a:lnTo>
                  <a:lnTo>
                    <a:pt x="4873" y="8675"/>
                  </a:lnTo>
                  <a:lnTo>
                    <a:pt x="4850" y="8744"/>
                  </a:lnTo>
                  <a:lnTo>
                    <a:pt x="4696" y="8861"/>
                  </a:lnTo>
                  <a:lnTo>
                    <a:pt x="4649" y="8930"/>
                  </a:lnTo>
                  <a:lnTo>
                    <a:pt x="4672" y="8930"/>
                  </a:lnTo>
                  <a:lnTo>
                    <a:pt x="4708" y="8896"/>
                  </a:lnTo>
                  <a:lnTo>
                    <a:pt x="4755" y="8861"/>
                  </a:lnTo>
                  <a:lnTo>
                    <a:pt x="4814" y="8834"/>
                  </a:lnTo>
                  <a:lnTo>
                    <a:pt x="4909" y="8827"/>
                  </a:lnTo>
                  <a:lnTo>
                    <a:pt x="4897" y="8854"/>
                  </a:lnTo>
                  <a:lnTo>
                    <a:pt x="4885" y="8889"/>
                  </a:lnTo>
                  <a:lnTo>
                    <a:pt x="4873" y="8923"/>
                  </a:lnTo>
                  <a:lnTo>
                    <a:pt x="4791" y="8951"/>
                  </a:lnTo>
                  <a:lnTo>
                    <a:pt x="4779" y="8986"/>
                  </a:lnTo>
                  <a:lnTo>
                    <a:pt x="4779" y="9020"/>
                  </a:lnTo>
                  <a:lnTo>
                    <a:pt x="4802" y="9041"/>
                  </a:lnTo>
                  <a:lnTo>
                    <a:pt x="4826" y="9027"/>
                  </a:lnTo>
                  <a:lnTo>
                    <a:pt x="4850" y="9013"/>
                  </a:lnTo>
                  <a:lnTo>
                    <a:pt x="4862" y="8999"/>
                  </a:lnTo>
                  <a:lnTo>
                    <a:pt x="4873" y="8979"/>
                  </a:lnTo>
                  <a:lnTo>
                    <a:pt x="4885" y="9283"/>
                  </a:lnTo>
                  <a:lnTo>
                    <a:pt x="4921" y="9393"/>
                  </a:lnTo>
                  <a:lnTo>
                    <a:pt x="4932" y="9455"/>
                  </a:lnTo>
                  <a:lnTo>
                    <a:pt x="4850" y="9441"/>
                  </a:lnTo>
                  <a:lnTo>
                    <a:pt x="4850" y="9455"/>
                  </a:lnTo>
                  <a:lnTo>
                    <a:pt x="4944" y="9476"/>
                  </a:lnTo>
                  <a:lnTo>
                    <a:pt x="4980" y="9510"/>
                  </a:lnTo>
                  <a:lnTo>
                    <a:pt x="5003" y="9607"/>
                  </a:lnTo>
                  <a:lnTo>
                    <a:pt x="5027" y="9642"/>
                  </a:lnTo>
                  <a:lnTo>
                    <a:pt x="5134" y="9731"/>
                  </a:lnTo>
                  <a:lnTo>
                    <a:pt x="5003" y="9870"/>
                  </a:lnTo>
                  <a:lnTo>
                    <a:pt x="4944" y="9904"/>
                  </a:lnTo>
                  <a:lnTo>
                    <a:pt x="4885" y="9911"/>
                  </a:lnTo>
                  <a:lnTo>
                    <a:pt x="4566" y="9918"/>
                  </a:lnTo>
                  <a:lnTo>
                    <a:pt x="4637" y="9966"/>
                  </a:lnTo>
                  <a:lnTo>
                    <a:pt x="4637" y="9966"/>
                  </a:lnTo>
                  <a:lnTo>
                    <a:pt x="4625" y="9966"/>
                  </a:lnTo>
                  <a:lnTo>
                    <a:pt x="4601" y="10001"/>
                  </a:lnTo>
                  <a:lnTo>
                    <a:pt x="4601" y="10063"/>
                  </a:lnTo>
                  <a:lnTo>
                    <a:pt x="4589" y="10084"/>
                  </a:lnTo>
                  <a:lnTo>
                    <a:pt x="4578" y="10098"/>
                  </a:lnTo>
                  <a:lnTo>
                    <a:pt x="4542" y="10118"/>
                  </a:lnTo>
                  <a:lnTo>
                    <a:pt x="4507" y="10132"/>
                  </a:lnTo>
                  <a:lnTo>
                    <a:pt x="4483" y="10139"/>
                  </a:lnTo>
                  <a:lnTo>
                    <a:pt x="4448" y="10125"/>
                  </a:lnTo>
                  <a:lnTo>
                    <a:pt x="4436" y="10118"/>
                  </a:lnTo>
                  <a:lnTo>
                    <a:pt x="4412" y="10111"/>
                  </a:lnTo>
                  <a:lnTo>
                    <a:pt x="4329" y="10098"/>
                  </a:lnTo>
                  <a:lnTo>
                    <a:pt x="4294" y="10098"/>
                  </a:lnTo>
                  <a:lnTo>
                    <a:pt x="4258" y="10098"/>
                  </a:lnTo>
                  <a:lnTo>
                    <a:pt x="4187" y="10132"/>
                  </a:lnTo>
                  <a:lnTo>
                    <a:pt x="4140" y="10139"/>
                  </a:lnTo>
                  <a:lnTo>
                    <a:pt x="3974" y="10236"/>
                  </a:lnTo>
                  <a:lnTo>
                    <a:pt x="3927" y="10270"/>
                  </a:lnTo>
                  <a:lnTo>
                    <a:pt x="3915" y="10277"/>
                  </a:lnTo>
                  <a:lnTo>
                    <a:pt x="3844" y="10277"/>
                  </a:lnTo>
                  <a:lnTo>
                    <a:pt x="3762" y="10284"/>
                  </a:lnTo>
                  <a:lnTo>
                    <a:pt x="3726" y="10284"/>
                  </a:lnTo>
                  <a:lnTo>
                    <a:pt x="3691" y="10277"/>
                  </a:lnTo>
                  <a:lnTo>
                    <a:pt x="3667" y="10263"/>
                  </a:lnTo>
                  <a:lnTo>
                    <a:pt x="3632" y="10236"/>
                  </a:lnTo>
                  <a:lnTo>
                    <a:pt x="3608" y="10229"/>
                  </a:lnTo>
                  <a:lnTo>
                    <a:pt x="3584" y="10229"/>
                  </a:lnTo>
                  <a:lnTo>
                    <a:pt x="3537" y="10236"/>
                  </a:lnTo>
                  <a:lnTo>
                    <a:pt x="3490" y="10236"/>
                  </a:lnTo>
                  <a:lnTo>
                    <a:pt x="3454" y="10249"/>
                  </a:lnTo>
                  <a:lnTo>
                    <a:pt x="3407" y="10270"/>
                  </a:lnTo>
                  <a:lnTo>
                    <a:pt x="3253" y="10415"/>
                  </a:lnTo>
                  <a:lnTo>
                    <a:pt x="3158" y="10443"/>
                  </a:lnTo>
                  <a:lnTo>
                    <a:pt x="3028" y="10436"/>
                  </a:lnTo>
                  <a:lnTo>
                    <a:pt x="2981" y="10443"/>
                  </a:lnTo>
                  <a:lnTo>
                    <a:pt x="2981" y="10450"/>
                  </a:lnTo>
                  <a:lnTo>
                    <a:pt x="2969" y="10457"/>
                  </a:lnTo>
                  <a:lnTo>
                    <a:pt x="2957" y="10464"/>
                  </a:lnTo>
                  <a:lnTo>
                    <a:pt x="2922" y="10477"/>
                  </a:lnTo>
                  <a:lnTo>
                    <a:pt x="2875" y="10484"/>
                  </a:lnTo>
                  <a:lnTo>
                    <a:pt x="2744" y="10519"/>
                  </a:lnTo>
                  <a:lnTo>
                    <a:pt x="2674" y="10519"/>
                  </a:lnTo>
                  <a:lnTo>
                    <a:pt x="2626" y="10512"/>
                  </a:lnTo>
                  <a:lnTo>
                    <a:pt x="2508" y="10443"/>
                  </a:lnTo>
                  <a:lnTo>
                    <a:pt x="2437" y="10408"/>
                  </a:lnTo>
                  <a:lnTo>
                    <a:pt x="2378" y="10381"/>
                  </a:lnTo>
                  <a:lnTo>
                    <a:pt x="2342" y="10367"/>
                  </a:lnTo>
                  <a:lnTo>
                    <a:pt x="2295" y="10367"/>
                  </a:lnTo>
                  <a:lnTo>
                    <a:pt x="2106" y="10394"/>
                  </a:lnTo>
                  <a:lnTo>
                    <a:pt x="2059" y="10394"/>
                  </a:lnTo>
                  <a:lnTo>
                    <a:pt x="2035" y="10381"/>
                  </a:lnTo>
                  <a:lnTo>
                    <a:pt x="2035" y="10374"/>
                  </a:lnTo>
                  <a:lnTo>
                    <a:pt x="2023" y="10353"/>
                  </a:lnTo>
                  <a:lnTo>
                    <a:pt x="2011" y="10332"/>
                  </a:lnTo>
                  <a:lnTo>
                    <a:pt x="1928" y="10263"/>
                  </a:lnTo>
                  <a:lnTo>
                    <a:pt x="1834" y="10201"/>
                  </a:lnTo>
                  <a:lnTo>
                    <a:pt x="1739" y="10173"/>
                  </a:lnTo>
                  <a:lnTo>
                    <a:pt x="1645" y="10160"/>
                  </a:lnTo>
                  <a:lnTo>
                    <a:pt x="1538" y="10104"/>
                  </a:lnTo>
                  <a:lnTo>
                    <a:pt x="1538" y="10091"/>
                  </a:lnTo>
                  <a:lnTo>
                    <a:pt x="1515" y="10063"/>
                  </a:lnTo>
                  <a:lnTo>
                    <a:pt x="1574" y="10022"/>
                  </a:lnTo>
                  <a:lnTo>
                    <a:pt x="1739" y="9980"/>
                  </a:lnTo>
                  <a:lnTo>
                    <a:pt x="1751" y="9918"/>
                  </a:lnTo>
                  <a:lnTo>
                    <a:pt x="1727" y="9814"/>
                  </a:lnTo>
                  <a:lnTo>
                    <a:pt x="1739" y="9794"/>
                  </a:lnTo>
                  <a:lnTo>
                    <a:pt x="1751" y="9780"/>
                  </a:lnTo>
                  <a:lnTo>
                    <a:pt x="1787" y="9766"/>
                  </a:lnTo>
                  <a:lnTo>
                    <a:pt x="1822" y="9745"/>
                  </a:lnTo>
                  <a:lnTo>
                    <a:pt x="1857" y="9718"/>
                  </a:lnTo>
                  <a:lnTo>
                    <a:pt x="1928" y="9649"/>
                  </a:lnTo>
                  <a:lnTo>
                    <a:pt x="1928" y="9635"/>
                  </a:lnTo>
                  <a:lnTo>
                    <a:pt x="1928" y="9628"/>
                  </a:lnTo>
                  <a:lnTo>
                    <a:pt x="1905" y="9628"/>
                  </a:lnTo>
                  <a:lnTo>
                    <a:pt x="1869" y="9635"/>
                  </a:lnTo>
                  <a:lnTo>
                    <a:pt x="1834" y="9628"/>
                  </a:lnTo>
                  <a:lnTo>
                    <a:pt x="1763" y="9621"/>
                  </a:lnTo>
                  <a:lnTo>
                    <a:pt x="1727" y="9614"/>
                  </a:lnTo>
                  <a:lnTo>
                    <a:pt x="1692" y="9607"/>
                  </a:lnTo>
                  <a:lnTo>
                    <a:pt x="1656" y="9600"/>
                  </a:lnTo>
                  <a:lnTo>
                    <a:pt x="1633" y="9593"/>
                  </a:lnTo>
                  <a:lnTo>
                    <a:pt x="1585" y="9566"/>
                  </a:lnTo>
                  <a:lnTo>
                    <a:pt x="1526" y="9462"/>
                  </a:lnTo>
                  <a:lnTo>
                    <a:pt x="1538" y="9421"/>
                  </a:lnTo>
                  <a:lnTo>
                    <a:pt x="1562" y="9386"/>
                  </a:lnTo>
                  <a:lnTo>
                    <a:pt x="1562" y="9359"/>
                  </a:lnTo>
                  <a:lnTo>
                    <a:pt x="1503" y="9241"/>
                  </a:lnTo>
                  <a:lnTo>
                    <a:pt x="1467" y="9207"/>
                  </a:lnTo>
                  <a:lnTo>
                    <a:pt x="1266" y="9103"/>
                  </a:lnTo>
                  <a:lnTo>
                    <a:pt x="1172" y="9062"/>
                  </a:lnTo>
                  <a:lnTo>
                    <a:pt x="1053" y="8992"/>
                  </a:lnTo>
                  <a:lnTo>
                    <a:pt x="994" y="8944"/>
                  </a:lnTo>
                  <a:lnTo>
                    <a:pt x="1006" y="8910"/>
                  </a:lnTo>
                  <a:lnTo>
                    <a:pt x="1030" y="8882"/>
                  </a:lnTo>
                  <a:lnTo>
                    <a:pt x="1030" y="8861"/>
                  </a:lnTo>
                  <a:lnTo>
                    <a:pt x="1006" y="8827"/>
                  </a:lnTo>
                  <a:lnTo>
                    <a:pt x="982" y="8799"/>
                  </a:lnTo>
                  <a:lnTo>
                    <a:pt x="947" y="8778"/>
                  </a:lnTo>
                  <a:lnTo>
                    <a:pt x="639" y="8620"/>
                  </a:lnTo>
                  <a:lnTo>
                    <a:pt x="486" y="8516"/>
                  </a:lnTo>
                  <a:lnTo>
                    <a:pt x="474" y="8502"/>
                  </a:lnTo>
                  <a:lnTo>
                    <a:pt x="379" y="8336"/>
                  </a:lnTo>
                  <a:lnTo>
                    <a:pt x="344" y="8309"/>
                  </a:lnTo>
                  <a:lnTo>
                    <a:pt x="285" y="8267"/>
                  </a:lnTo>
                  <a:lnTo>
                    <a:pt x="237" y="8254"/>
                  </a:lnTo>
                  <a:lnTo>
                    <a:pt x="131" y="8191"/>
                  </a:lnTo>
                  <a:lnTo>
                    <a:pt x="131" y="8081"/>
                  </a:lnTo>
                  <a:lnTo>
                    <a:pt x="178" y="8026"/>
                  </a:lnTo>
                  <a:lnTo>
                    <a:pt x="178" y="7957"/>
                  </a:lnTo>
                  <a:close/>
                </a:path>
              </a:pathLst>
            </a:custGeom>
            <a:grpFill/>
            <a:ln w="9525" cap="rnd"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League Spartan"/>
                <a:ea typeface="+mn-ea"/>
                <a:cs typeface="+mn-cs"/>
              </a:endParaRPr>
            </a:p>
          </p:txBody>
        </p:sp>
        <p:sp>
          <p:nvSpPr>
            <p:cNvPr id="39" name="Google Shape;1719;p44">
              <a:extLst>
                <a:ext uri="{FF2B5EF4-FFF2-40B4-BE49-F238E27FC236}">
                  <a16:creationId xmlns:a16="http://schemas.microsoft.com/office/drawing/2014/main" id="{B8E5A83A-3F9A-D256-5AC5-DE777227287C}"/>
                </a:ext>
              </a:extLst>
            </p:cNvPr>
            <p:cNvSpPr/>
            <p:nvPr/>
          </p:nvSpPr>
          <p:spPr>
            <a:xfrm flipH="1">
              <a:off x="4295487" y="1504881"/>
              <a:ext cx="283750" cy="687334"/>
            </a:xfrm>
            <a:custGeom>
              <a:avLst/>
              <a:gdLst/>
              <a:ahLst/>
              <a:cxnLst/>
              <a:rect l="l" t="t" r="r" b="b"/>
              <a:pathLst>
                <a:path w="4661" h="7211" extrusionOk="0">
                  <a:moveTo>
                    <a:pt x="0" y="995"/>
                  </a:moveTo>
                  <a:lnTo>
                    <a:pt x="0" y="995"/>
                  </a:lnTo>
                  <a:lnTo>
                    <a:pt x="95" y="1009"/>
                  </a:lnTo>
                  <a:lnTo>
                    <a:pt x="237" y="1043"/>
                  </a:lnTo>
                  <a:lnTo>
                    <a:pt x="296" y="1050"/>
                  </a:lnTo>
                  <a:lnTo>
                    <a:pt x="367" y="1057"/>
                  </a:lnTo>
                  <a:lnTo>
                    <a:pt x="438" y="1057"/>
                  </a:lnTo>
                  <a:lnTo>
                    <a:pt x="497" y="1050"/>
                  </a:lnTo>
                  <a:lnTo>
                    <a:pt x="556" y="1037"/>
                  </a:lnTo>
                  <a:lnTo>
                    <a:pt x="615" y="1023"/>
                  </a:lnTo>
                  <a:lnTo>
                    <a:pt x="698" y="1030"/>
                  </a:lnTo>
                  <a:lnTo>
                    <a:pt x="757" y="1050"/>
                  </a:lnTo>
                  <a:lnTo>
                    <a:pt x="817" y="1057"/>
                  </a:lnTo>
                  <a:lnTo>
                    <a:pt x="852" y="1050"/>
                  </a:lnTo>
                  <a:lnTo>
                    <a:pt x="876" y="1009"/>
                  </a:lnTo>
                  <a:lnTo>
                    <a:pt x="899" y="974"/>
                  </a:lnTo>
                  <a:lnTo>
                    <a:pt x="947" y="947"/>
                  </a:lnTo>
                  <a:lnTo>
                    <a:pt x="1018" y="933"/>
                  </a:lnTo>
                  <a:lnTo>
                    <a:pt x="994" y="905"/>
                  </a:lnTo>
                  <a:lnTo>
                    <a:pt x="970" y="885"/>
                  </a:lnTo>
                  <a:lnTo>
                    <a:pt x="923" y="871"/>
                  </a:lnTo>
                  <a:lnTo>
                    <a:pt x="852" y="788"/>
                  </a:lnTo>
                  <a:lnTo>
                    <a:pt x="805" y="774"/>
                  </a:lnTo>
                  <a:lnTo>
                    <a:pt x="757" y="691"/>
                  </a:lnTo>
                  <a:lnTo>
                    <a:pt x="698" y="657"/>
                  </a:lnTo>
                  <a:lnTo>
                    <a:pt x="675" y="601"/>
                  </a:lnTo>
                  <a:lnTo>
                    <a:pt x="651" y="574"/>
                  </a:lnTo>
                  <a:lnTo>
                    <a:pt x="604" y="539"/>
                  </a:lnTo>
                  <a:lnTo>
                    <a:pt x="651" y="505"/>
                  </a:lnTo>
                  <a:lnTo>
                    <a:pt x="793" y="429"/>
                  </a:lnTo>
                  <a:lnTo>
                    <a:pt x="947" y="374"/>
                  </a:lnTo>
                  <a:lnTo>
                    <a:pt x="1065" y="360"/>
                  </a:lnTo>
                  <a:lnTo>
                    <a:pt x="1171" y="325"/>
                  </a:lnTo>
                  <a:lnTo>
                    <a:pt x="1278" y="304"/>
                  </a:lnTo>
                  <a:lnTo>
                    <a:pt x="1301" y="270"/>
                  </a:lnTo>
                  <a:lnTo>
                    <a:pt x="1301" y="242"/>
                  </a:lnTo>
                  <a:lnTo>
                    <a:pt x="1278" y="215"/>
                  </a:lnTo>
                  <a:lnTo>
                    <a:pt x="1278" y="187"/>
                  </a:lnTo>
                  <a:lnTo>
                    <a:pt x="1290" y="132"/>
                  </a:lnTo>
                  <a:lnTo>
                    <a:pt x="1313" y="90"/>
                  </a:lnTo>
                  <a:lnTo>
                    <a:pt x="1361" y="56"/>
                  </a:lnTo>
                  <a:lnTo>
                    <a:pt x="1408" y="35"/>
                  </a:lnTo>
                  <a:lnTo>
                    <a:pt x="1479" y="35"/>
                  </a:lnTo>
                  <a:lnTo>
                    <a:pt x="1609" y="21"/>
                  </a:lnTo>
                  <a:lnTo>
                    <a:pt x="1715" y="14"/>
                  </a:lnTo>
                  <a:lnTo>
                    <a:pt x="1798" y="7"/>
                  </a:lnTo>
                  <a:lnTo>
                    <a:pt x="2047" y="1"/>
                  </a:lnTo>
                  <a:lnTo>
                    <a:pt x="2638" y="49"/>
                  </a:lnTo>
                  <a:lnTo>
                    <a:pt x="2638" y="70"/>
                  </a:lnTo>
                  <a:lnTo>
                    <a:pt x="2768" y="180"/>
                  </a:lnTo>
                  <a:lnTo>
                    <a:pt x="2792" y="215"/>
                  </a:lnTo>
                  <a:lnTo>
                    <a:pt x="2756" y="228"/>
                  </a:lnTo>
                  <a:lnTo>
                    <a:pt x="2697" y="222"/>
                  </a:lnTo>
                  <a:lnTo>
                    <a:pt x="2638" y="228"/>
                  </a:lnTo>
                  <a:lnTo>
                    <a:pt x="2579" y="235"/>
                  </a:lnTo>
                  <a:lnTo>
                    <a:pt x="2520" y="249"/>
                  </a:lnTo>
                  <a:lnTo>
                    <a:pt x="2472" y="277"/>
                  </a:lnTo>
                  <a:lnTo>
                    <a:pt x="2472" y="311"/>
                  </a:lnTo>
                  <a:lnTo>
                    <a:pt x="2520" y="353"/>
                  </a:lnTo>
                  <a:lnTo>
                    <a:pt x="2567" y="380"/>
                  </a:lnTo>
                  <a:lnTo>
                    <a:pt x="2673" y="491"/>
                  </a:lnTo>
                  <a:lnTo>
                    <a:pt x="2638" y="532"/>
                  </a:lnTo>
                  <a:lnTo>
                    <a:pt x="2614" y="567"/>
                  </a:lnTo>
                  <a:lnTo>
                    <a:pt x="2591" y="650"/>
                  </a:lnTo>
                  <a:lnTo>
                    <a:pt x="2591" y="684"/>
                  </a:lnTo>
                  <a:lnTo>
                    <a:pt x="2602" y="719"/>
                  </a:lnTo>
                  <a:lnTo>
                    <a:pt x="2591" y="740"/>
                  </a:lnTo>
                  <a:lnTo>
                    <a:pt x="2567" y="753"/>
                  </a:lnTo>
                  <a:lnTo>
                    <a:pt x="2531" y="767"/>
                  </a:lnTo>
                  <a:lnTo>
                    <a:pt x="2508" y="781"/>
                  </a:lnTo>
                  <a:lnTo>
                    <a:pt x="2508" y="802"/>
                  </a:lnTo>
                  <a:lnTo>
                    <a:pt x="2531" y="822"/>
                  </a:lnTo>
                  <a:lnTo>
                    <a:pt x="2614" y="850"/>
                  </a:lnTo>
                  <a:lnTo>
                    <a:pt x="2732" y="871"/>
                  </a:lnTo>
                  <a:lnTo>
                    <a:pt x="2756" y="878"/>
                  </a:lnTo>
                  <a:lnTo>
                    <a:pt x="2768" y="892"/>
                  </a:lnTo>
                  <a:lnTo>
                    <a:pt x="2792" y="933"/>
                  </a:lnTo>
                  <a:lnTo>
                    <a:pt x="2827" y="947"/>
                  </a:lnTo>
                  <a:lnTo>
                    <a:pt x="2874" y="954"/>
                  </a:lnTo>
                  <a:lnTo>
                    <a:pt x="2922" y="954"/>
                  </a:lnTo>
                  <a:lnTo>
                    <a:pt x="2969" y="961"/>
                  </a:lnTo>
                  <a:lnTo>
                    <a:pt x="3016" y="995"/>
                  </a:lnTo>
                  <a:lnTo>
                    <a:pt x="3075" y="1016"/>
                  </a:lnTo>
                  <a:lnTo>
                    <a:pt x="3123" y="1023"/>
                  </a:lnTo>
                  <a:lnTo>
                    <a:pt x="3265" y="1078"/>
                  </a:lnTo>
                  <a:lnTo>
                    <a:pt x="3407" y="1106"/>
                  </a:lnTo>
                  <a:lnTo>
                    <a:pt x="3454" y="1106"/>
                  </a:lnTo>
                  <a:lnTo>
                    <a:pt x="3478" y="1099"/>
                  </a:lnTo>
                  <a:lnTo>
                    <a:pt x="3513" y="1099"/>
                  </a:lnTo>
                  <a:lnTo>
                    <a:pt x="3549" y="1099"/>
                  </a:lnTo>
                  <a:lnTo>
                    <a:pt x="3596" y="1106"/>
                  </a:lnTo>
                  <a:lnTo>
                    <a:pt x="3738" y="1119"/>
                  </a:lnTo>
                  <a:lnTo>
                    <a:pt x="3785" y="1133"/>
                  </a:lnTo>
                  <a:lnTo>
                    <a:pt x="3832" y="1154"/>
                  </a:lnTo>
                  <a:lnTo>
                    <a:pt x="3915" y="1202"/>
                  </a:lnTo>
                  <a:lnTo>
                    <a:pt x="3939" y="1244"/>
                  </a:lnTo>
                  <a:lnTo>
                    <a:pt x="3974" y="1299"/>
                  </a:lnTo>
                  <a:lnTo>
                    <a:pt x="4010" y="1334"/>
                  </a:lnTo>
                  <a:lnTo>
                    <a:pt x="4128" y="1403"/>
                  </a:lnTo>
                  <a:lnTo>
                    <a:pt x="4187" y="1458"/>
                  </a:lnTo>
                  <a:lnTo>
                    <a:pt x="4235" y="1479"/>
                  </a:lnTo>
                  <a:lnTo>
                    <a:pt x="4270" y="1527"/>
                  </a:lnTo>
                  <a:lnTo>
                    <a:pt x="4341" y="1582"/>
                  </a:lnTo>
                  <a:lnTo>
                    <a:pt x="4365" y="1693"/>
                  </a:lnTo>
                  <a:lnTo>
                    <a:pt x="4388" y="1762"/>
                  </a:lnTo>
                  <a:lnTo>
                    <a:pt x="4412" y="1789"/>
                  </a:lnTo>
                  <a:lnTo>
                    <a:pt x="4400" y="1817"/>
                  </a:lnTo>
                  <a:lnTo>
                    <a:pt x="4400" y="1845"/>
                  </a:lnTo>
                  <a:lnTo>
                    <a:pt x="4270" y="1969"/>
                  </a:lnTo>
                  <a:lnTo>
                    <a:pt x="4175" y="2059"/>
                  </a:lnTo>
                  <a:lnTo>
                    <a:pt x="4128" y="2086"/>
                  </a:lnTo>
                  <a:lnTo>
                    <a:pt x="4081" y="2107"/>
                  </a:lnTo>
                  <a:lnTo>
                    <a:pt x="4022" y="2128"/>
                  </a:lnTo>
                  <a:lnTo>
                    <a:pt x="3962" y="2155"/>
                  </a:lnTo>
                  <a:lnTo>
                    <a:pt x="3738" y="2335"/>
                  </a:lnTo>
                  <a:lnTo>
                    <a:pt x="3702" y="2349"/>
                  </a:lnTo>
                  <a:lnTo>
                    <a:pt x="3537" y="2445"/>
                  </a:lnTo>
                  <a:lnTo>
                    <a:pt x="3525" y="2501"/>
                  </a:lnTo>
                  <a:lnTo>
                    <a:pt x="3513" y="2521"/>
                  </a:lnTo>
                  <a:lnTo>
                    <a:pt x="3537" y="2556"/>
                  </a:lnTo>
                  <a:lnTo>
                    <a:pt x="3442" y="2660"/>
                  </a:lnTo>
                  <a:lnTo>
                    <a:pt x="3312" y="2881"/>
                  </a:lnTo>
                  <a:lnTo>
                    <a:pt x="3383" y="2922"/>
                  </a:lnTo>
                  <a:lnTo>
                    <a:pt x="3407" y="2908"/>
                  </a:lnTo>
                  <a:lnTo>
                    <a:pt x="3407" y="2894"/>
                  </a:lnTo>
                  <a:lnTo>
                    <a:pt x="3430" y="2881"/>
                  </a:lnTo>
                  <a:lnTo>
                    <a:pt x="3454" y="2874"/>
                  </a:lnTo>
                  <a:lnTo>
                    <a:pt x="3478" y="2881"/>
                  </a:lnTo>
                  <a:lnTo>
                    <a:pt x="3631" y="2936"/>
                  </a:lnTo>
                  <a:lnTo>
                    <a:pt x="3667" y="2943"/>
                  </a:lnTo>
                  <a:lnTo>
                    <a:pt x="3714" y="2943"/>
                  </a:lnTo>
                  <a:lnTo>
                    <a:pt x="3738" y="2936"/>
                  </a:lnTo>
                  <a:lnTo>
                    <a:pt x="3880" y="2936"/>
                  </a:lnTo>
                  <a:lnTo>
                    <a:pt x="3915" y="2929"/>
                  </a:lnTo>
                  <a:lnTo>
                    <a:pt x="3962" y="2908"/>
                  </a:lnTo>
                  <a:lnTo>
                    <a:pt x="3998" y="2901"/>
                  </a:lnTo>
                  <a:lnTo>
                    <a:pt x="4057" y="2901"/>
                  </a:lnTo>
                  <a:lnTo>
                    <a:pt x="4104" y="2894"/>
                  </a:lnTo>
                  <a:lnTo>
                    <a:pt x="4128" y="2887"/>
                  </a:lnTo>
                  <a:lnTo>
                    <a:pt x="4164" y="2887"/>
                  </a:lnTo>
                  <a:lnTo>
                    <a:pt x="4246" y="2894"/>
                  </a:lnTo>
                  <a:lnTo>
                    <a:pt x="4305" y="2908"/>
                  </a:lnTo>
                  <a:lnTo>
                    <a:pt x="4365" y="2929"/>
                  </a:lnTo>
                  <a:lnTo>
                    <a:pt x="4554" y="3053"/>
                  </a:lnTo>
                  <a:lnTo>
                    <a:pt x="4660" y="3102"/>
                  </a:lnTo>
                  <a:lnTo>
                    <a:pt x="4459" y="3171"/>
                  </a:lnTo>
                  <a:lnTo>
                    <a:pt x="4294" y="3267"/>
                  </a:lnTo>
                  <a:lnTo>
                    <a:pt x="4211" y="3288"/>
                  </a:lnTo>
                  <a:lnTo>
                    <a:pt x="4152" y="3329"/>
                  </a:lnTo>
                  <a:lnTo>
                    <a:pt x="4116" y="3454"/>
                  </a:lnTo>
                  <a:lnTo>
                    <a:pt x="4081" y="3502"/>
                  </a:lnTo>
                  <a:lnTo>
                    <a:pt x="4045" y="3516"/>
                  </a:lnTo>
                  <a:lnTo>
                    <a:pt x="4010" y="3530"/>
                  </a:lnTo>
                  <a:lnTo>
                    <a:pt x="3986" y="3544"/>
                  </a:lnTo>
                  <a:lnTo>
                    <a:pt x="3974" y="3564"/>
                  </a:lnTo>
                  <a:lnTo>
                    <a:pt x="3962" y="3640"/>
                  </a:lnTo>
                  <a:lnTo>
                    <a:pt x="3962" y="3661"/>
                  </a:lnTo>
                  <a:lnTo>
                    <a:pt x="3951" y="3682"/>
                  </a:lnTo>
                  <a:lnTo>
                    <a:pt x="3962" y="3689"/>
                  </a:lnTo>
                  <a:lnTo>
                    <a:pt x="3962" y="3702"/>
                  </a:lnTo>
                  <a:lnTo>
                    <a:pt x="3986" y="3709"/>
                  </a:lnTo>
                  <a:lnTo>
                    <a:pt x="3998" y="3723"/>
                  </a:lnTo>
                  <a:lnTo>
                    <a:pt x="3998" y="3730"/>
                  </a:lnTo>
                  <a:lnTo>
                    <a:pt x="3998" y="3744"/>
                  </a:lnTo>
                  <a:lnTo>
                    <a:pt x="3998" y="3758"/>
                  </a:lnTo>
                  <a:lnTo>
                    <a:pt x="3986" y="3771"/>
                  </a:lnTo>
                  <a:lnTo>
                    <a:pt x="3962" y="3785"/>
                  </a:lnTo>
                  <a:lnTo>
                    <a:pt x="3915" y="3799"/>
                  </a:lnTo>
                  <a:lnTo>
                    <a:pt x="3773" y="3820"/>
                  </a:lnTo>
                  <a:lnTo>
                    <a:pt x="3738" y="3813"/>
                  </a:lnTo>
                  <a:lnTo>
                    <a:pt x="3702" y="3813"/>
                  </a:lnTo>
                  <a:lnTo>
                    <a:pt x="3679" y="3813"/>
                  </a:lnTo>
                  <a:lnTo>
                    <a:pt x="3655" y="3827"/>
                  </a:lnTo>
                  <a:lnTo>
                    <a:pt x="3655" y="3868"/>
                  </a:lnTo>
                  <a:lnTo>
                    <a:pt x="3631" y="3916"/>
                  </a:lnTo>
                  <a:lnTo>
                    <a:pt x="3584" y="3965"/>
                  </a:lnTo>
                  <a:lnTo>
                    <a:pt x="3478" y="4027"/>
                  </a:lnTo>
                  <a:lnTo>
                    <a:pt x="3383" y="4103"/>
                  </a:lnTo>
                  <a:lnTo>
                    <a:pt x="3466" y="4193"/>
                  </a:lnTo>
                  <a:lnTo>
                    <a:pt x="3513" y="4255"/>
                  </a:lnTo>
                  <a:lnTo>
                    <a:pt x="3549" y="4296"/>
                  </a:lnTo>
                  <a:lnTo>
                    <a:pt x="3643" y="4483"/>
                  </a:lnTo>
                  <a:lnTo>
                    <a:pt x="3584" y="4531"/>
                  </a:lnTo>
                  <a:lnTo>
                    <a:pt x="3454" y="4600"/>
                  </a:lnTo>
                  <a:lnTo>
                    <a:pt x="3407" y="4642"/>
                  </a:lnTo>
                  <a:lnTo>
                    <a:pt x="3395" y="4704"/>
                  </a:lnTo>
                  <a:lnTo>
                    <a:pt x="3407" y="4759"/>
                  </a:lnTo>
                  <a:lnTo>
                    <a:pt x="3478" y="4842"/>
                  </a:lnTo>
                  <a:lnTo>
                    <a:pt x="3501" y="4883"/>
                  </a:lnTo>
                  <a:lnTo>
                    <a:pt x="3489" y="5035"/>
                  </a:lnTo>
                  <a:lnTo>
                    <a:pt x="3466" y="5077"/>
                  </a:lnTo>
                  <a:lnTo>
                    <a:pt x="3442" y="5104"/>
                  </a:lnTo>
                  <a:lnTo>
                    <a:pt x="3383" y="5153"/>
                  </a:lnTo>
                  <a:lnTo>
                    <a:pt x="3359" y="5180"/>
                  </a:lnTo>
                  <a:lnTo>
                    <a:pt x="3359" y="5256"/>
                  </a:lnTo>
                  <a:lnTo>
                    <a:pt x="3347" y="5305"/>
                  </a:lnTo>
                  <a:lnTo>
                    <a:pt x="3265" y="5394"/>
                  </a:lnTo>
                  <a:lnTo>
                    <a:pt x="3229" y="5450"/>
                  </a:lnTo>
                  <a:lnTo>
                    <a:pt x="3206" y="5609"/>
                  </a:lnTo>
                  <a:lnTo>
                    <a:pt x="3217" y="5643"/>
                  </a:lnTo>
                  <a:lnTo>
                    <a:pt x="3253" y="5678"/>
                  </a:lnTo>
                  <a:lnTo>
                    <a:pt x="3241" y="5698"/>
                  </a:lnTo>
                  <a:lnTo>
                    <a:pt x="3217" y="5719"/>
                  </a:lnTo>
                  <a:lnTo>
                    <a:pt x="3206" y="5747"/>
                  </a:lnTo>
                  <a:lnTo>
                    <a:pt x="3217" y="5760"/>
                  </a:lnTo>
                  <a:lnTo>
                    <a:pt x="3253" y="5788"/>
                  </a:lnTo>
                  <a:lnTo>
                    <a:pt x="3265" y="5809"/>
                  </a:lnTo>
                  <a:lnTo>
                    <a:pt x="3265" y="5816"/>
                  </a:lnTo>
                  <a:lnTo>
                    <a:pt x="3265" y="5871"/>
                  </a:lnTo>
                  <a:lnTo>
                    <a:pt x="3265" y="5899"/>
                  </a:lnTo>
                  <a:lnTo>
                    <a:pt x="3300" y="5940"/>
                  </a:lnTo>
                  <a:lnTo>
                    <a:pt x="3312" y="5968"/>
                  </a:lnTo>
                  <a:lnTo>
                    <a:pt x="3324" y="5975"/>
                  </a:lnTo>
                  <a:lnTo>
                    <a:pt x="3359" y="5995"/>
                  </a:lnTo>
                  <a:lnTo>
                    <a:pt x="3359" y="6002"/>
                  </a:lnTo>
                  <a:lnTo>
                    <a:pt x="3359" y="6016"/>
                  </a:lnTo>
                  <a:lnTo>
                    <a:pt x="3347" y="6037"/>
                  </a:lnTo>
                  <a:lnTo>
                    <a:pt x="3336" y="6078"/>
                  </a:lnTo>
                  <a:lnTo>
                    <a:pt x="3324" y="6099"/>
                  </a:lnTo>
                  <a:lnTo>
                    <a:pt x="3324" y="6120"/>
                  </a:lnTo>
                  <a:lnTo>
                    <a:pt x="3300" y="6230"/>
                  </a:lnTo>
                  <a:lnTo>
                    <a:pt x="3300" y="6265"/>
                  </a:lnTo>
                  <a:lnTo>
                    <a:pt x="3265" y="6313"/>
                  </a:lnTo>
                  <a:lnTo>
                    <a:pt x="3111" y="6472"/>
                  </a:lnTo>
                  <a:lnTo>
                    <a:pt x="3111" y="6513"/>
                  </a:lnTo>
                  <a:lnTo>
                    <a:pt x="3087" y="6527"/>
                  </a:lnTo>
                  <a:lnTo>
                    <a:pt x="3075" y="6534"/>
                  </a:lnTo>
                  <a:lnTo>
                    <a:pt x="3052" y="6541"/>
                  </a:lnTo>
                  <a:lnTo>
                    <a:pt x="3028" y="6541"/>
                  </a:lnTo>
                  <a:lnTo>
                    <a:pt x="3005" y="6548"/>
                  </a:lnTo>
                  <a:lnTo>
                    <a:pt x="3005" y="6548"/>
                  </a:lnTo>
                  <a:lnTo>
                    <a:pt x="2969" y="6569"/>
                  </a:lnTo>
                  <a:lnTo>
                    <a:pt x="2957" y="6575"/>
                  </a:lnTo>
                  <a:lnTo>
                    <a:pt x="2934" y="6589"/>
                  </a:lnTo>
                  <a:lnTo>
                    <a:pt x="2922" y="6596"/>
                  </a:lnTo>
                  <a:lnTo>
                    <a:pt x="2910" y="6603"/>
                  </a:lnTo>
                  <a:lnTo>
                    <a:pt x="2886" y="6644"/>
                  </a:lnTo>
                  <a:lnTo>
                    <a:pt x="2886" y="6686"/>
                  </a:lnTo>
                  <a:lnTo>
                    <a:pt x="2910" y="6727"/>
                  </a:lnTo>
                  <a:lnTo>
                    <a:pt x="3016" y="6776"/>
                  </a:lnTo>
                  <a:lnTo>
                    <a:pt x="3064" y="6796"/>
                  </a:lnTo>
                  <a:lnTo>
                    <a:pt x="3087" y="6803"/>
                  </a:lnTo>
                  <a:lnTo>
                    <a:pt x="3146" y="6845"/>
                  </a:lnTo>
                  <a:lnTo>
                    <a:pt x="3170" y="6865"/>
                  </a:lnTo>
                  <a:lnTo>
                    <a:pt x="3170" y="6886"/>
                  </a:lnTo>
                  <a:lnTo>
                    <a:pt x="3158" y="6921"/>
                  </a:lnTo>
                  <a:lnTo>
                    <a:pt x="3146" y="6941"/>
                  </a:lnTo>
                  <a:lnTo>
                    <a:pt x="3146" y="6962"/>
                  </a:lnTo>
                  <a:lnTo>
                    <a:pt x="3170" y="6990"/>
                  </a:lnTo>
                  <a:lnTo>
                    <a:pt x="3194" y="7004"/>
                  </a:lnTo>
                  <a:lnTo>
                    <a:pt x="3194" y="7066"/>
                  </a:lnTo>
                  <a:lnTo>
                    <a:pt x="2709" y="7080"/>
                  </a:lnTo>
                  <a:lnTo>
                    <a:pt x="2768" y="7059"/>
                  </a:lnTo>
                  <a:lnTo>
                    <a:pt x="2756" y="7059"/>
                  </a:lnTo>
                  <a:lnTo>
                    <a:pt x="2602" y="7080"/>
                  </a:lnTo>
                  <a:lnTo>
                    <a:pt x="2567" y="7086"/>
                  </a:lnTo>
                  <a:lnTo>
                    <a:pt x="2543" y="7100"/>
                  </a:lnTo>
                  <a:lnTo>
                    <a:pt x="2496" y="7128"/>
                  </a:lnTo>
                  <a:lnTo>
                    <a:pt x="2460" y="7142"/>
                  </a:lnTo>
                  <a:lnTo>
                    <a:pt x="2425" y="7149"/>
                  </a:lnTo>
                  <a:lnTo>
                    <a:pt x="2390" y="7156"/>
                  </a:lnTo>
                  <a:lnTo>
                    <a:pt x="2366" y="7162"/>
                  </a:lnTo>
                  <a:lnTo>
                    <a:pt x="2295" y="7197"/>
                  </a:lnTo>
                  <a:lnTo>
                    <a:pt x="2248" y="7204"/>
                  </a:lnTo>
                  <a:lnTo>
                    <a:pt x="2212" y="7211"/>
                  </a:lnTo>
                  <a:lnTo>
                    <a:pt x="2165" y="7204"/>
                  </a:lnTo>
                  <a:lnTo>
                    <a:pt x="2047" y="7169"/>
                  </a:lnTo>
                  <a:lnTo>
                    <a:pt x="1976" y="7142"/>
                  </a:lnTo>
                  <a:lnTo>
                    <a:pt x="1916" y="7107"/>
                  </a:lnTo>
                  <a:lnTo>
                    <a:pt x="1881" y="7080"/>
                  </a:lnTo>
                  <a:lnTo>
                    <a:pt x="1834" y="7052"/>
                  </a:lnTo>
                  <a:lnTo>
                    <a:pt x="1798" y="7017"/>
                  </a:lnTo>
                  <a:lnTo>
                    <a:pt x="1715" y="6955"/>
                  </a:lnTo>
                  <a:lnTo>
                    <a:pt x="1704" y="6935"/>
                  </a:lnTo>
                  <a:lnTo>
                    <a:pt x="1692" y="6914"/>
                  </a:lnTo>
                  <a:lnTo>
                    <a:pt x="1680" y="6865"/>
                  </a:lnTo>
                  <a:lnTo>
                    <a:pt x="1692" y="6783"/>
                  </a:lnTo>
                  <a:lnTo>
                    <a:pt x="1680" y="6741"/>
                  </a:lnTo>
                  <a:lnTo>
                    <a:pt x="1656" y="6720"/>
                  </a:lnTo>
                  <a:lnTo>
                    <a:pt x="1633" y="6707"/>
                  </a:lnTo>
                  <a:lnTo>
                    <a:pt x="1562" y="6686"/>
                  </a:lnTo>
                  <a:lnTo>
                    <a:pt x="1514" y="6665"/>
                  </a:lnTo>
                  <a:lnTo>
                    <a:pt x="1479" y="6644"/>
                  </a:lnTo>
                  <a:lnTo>
                    <a:pt x="1432" y="6610"/>
                  </a:lnTo>
                  <a:lnTo>
                    <a:pt x="1420" y="6575"/>
                  </a:lnTo>
                  <a:lnTo>
                    <a:pt x="1408" y="6548"/>
                  </a:lnTo>
                  <a:lnTo>
                    <a:pt x="1420" y="6527"/>
                  </a:lnTo>
                  <a:lnTo>
                    <a:pt x="1432" y="6520"/>
                  </a:lnTo>
                  <a:lnTo>
                    <a:pt x="1443" y="6513"/>
                  </a:lnTo>
                  <a:lnTo>
                    <a:pt x="1455" y="6506"/>
                  </a:lnTo>
                  <a:lnTo>
                    <a:pt x="1491" y="6499"/>
                  </a:lnTo>
                  <a:lnTo>
                    <a:pt x="1538" y="6458"/>
                  </a:lnTo>
                  <a:lnTo>
                    <a:pt x="1704" y="6451"/>
                  </a:lnTo>
                  <a:lnTo>
                    <a:pt x="1751" y="6417"/>
                  </a:lnTo>
                  <a:lnTo>
                    <a:pt x="1775" y="6382"/>
                  </a:lnTo>
                  <a:lnTo>
                    <a:pt x="1763" y="6327"/>
                  </a:lnTo>
                  <a:lnTo>
                    <a:pt x="1775" y="6313"/>
                  </a:lnTo>
                  <a:lnTo>
                    <a:pt x="1775" y="6292"/>
                  </a:lnTo>
                  <a:lnTo>
                    <a:pt x="1834" y="6216"/>
                  </a:lnTo>
                  <a:lnTo>
                    <a:pt x="1881" y="6196"/>
                  </a:lnTo>
                  <a:lnTo>
                    <a:pt x="1905" y="6023"/>
                  </a:lnTo>
                  <a:lnTo>
                    <a:pt x="1881" y="5975"/>
                  </a:lnTo>
                  <a:lnTo>
                    <a:pt x="1857" y="5926"/>
                  </a:lnTo>
                  <a:lnTo>
                    <a:pt x="1810" y="5878"/>
                  </a:lnTo>
                  <a:lnTo>
                    <a:pt x="1786" y="5816"/>
                  </a:lnTo>
                  <a:lnTo>
                    <a:pt x="1727" y="5733"/>
                  </a:lnTo>
                  <a:lnTo>
                    <a:pt x="1668" y="5595"/>
                  </a:lnTo>
                  <a:lnTo>
                    <a:pt x="1680" y="5498"/>
                  </a:lnTo>
                  <a:lnTo>
                    <a:pt x="1704" y="5477"/>
                  </a:lnTo>
                  <a:lnTo>
                    <a:pt x="1751" y="5464"/>
                  </a:lnTo>
                  <a:lnTo>
                    <a:pt x="1834" y="5457"/>
                  </a:lnTo>
                  <a:lnTo>
                    <a:pt x="1893" y="5457"/>
                  </a:lnTo>
                  <a:lnTo>
                    <a:pt x="1928" y="5457"/>
                  </a:lnTo>
                  <a:lnTo>
                    <a:pt x="1940" y="5470"/>
                  </a:lnTo>
                  <a:lnTo>
                    <a:pt x="1952" y="5484"/>
                  </a:lnTo>
                  <a:lnTo>
                    <a:pt x="1928" y="5519"/>
                  </a:lnTo>
                  <a:lnTo>
                    <a:pt x="1905" y="5546"/>
                  </a:lnTo>
                  <a:lnTo>
                    <a:pt x="1893" y="5560"/>
                  </a:lnTo>
                  <a:lnTo>
                    <a:pt x="1869" y="5643"/>
                  </a:lnTo>
                  <a:lnTo>
                    <a:pt x="1987" y="5698"/>
                  </a:lnTo>
                  <a:lnTo>
                    <a:pt x="2011" y="5712"/>
                  </a:lnTo>
                  <a:lnTo>
                    <a:pt x="2047" y="5747"/>
                  </a:lnTo>
                  <a:lnTo>
                    <a:pt x="2058" y="5754"/>
                  </a:lnTo>
                  <a:lnTo>
                    <a:pt x="2082" y="5747"/>
                  </a:lnTo>
                  <a:lnTo>
                    <a:pt x="2106" y="5733"/>
                  </a:lnTo>
                  <a:lnTo>
                    <a:pt x="2117" y="5678"/>
                  </a:lnTo>
                  <a:lnTo>
                    <a:pt x="2177" y="5657"/>
                  </a:lnTo>
                  <a:lnTo>
                    <a:pt x="2188" y="5643"/>
                  </a:lnTo>
                  <a:lnTo>
                    <a:pt x="2224" y="5636"/>
                  </a:lnTo>
                  <a:lnTo>
                    <a:pt x="2248" y="5629"/>
                  </a:lnTo>
                  <a:lnTo>
                    <a:pt x="2307" y="5629"/>
                  </a:lnTo>
                  <a:lnTo>
                    <a:pt x="2330" y="5629"/>
                  </a:lnTo>
                  <a:lnTo>
                    <a:pt x="2342" y="5615"/>
                  </a:lnTo>
                  <a:lnTo>
                    <a:pt x="2342" y="5602"/>
                  </a:lnTo>
                  <a:lnTo>
                    <a:pt x="2248" y="5539"/>
                  </a:lnTo>
                  <a:lnTo>
                    <a:pt x="2200" y="5443"/>
                  </a:lnTo>
                  <a:lnTo>
                    <a:pt x="2224" y="5415"/>
                  </a:lnTo>
                  <a:lnTo>
                    <a:pt x="2248" y="5408"/>
                  </a:lnTo>
                  <a:lnTo>
                    <a:pt x="2330" y="5305"/>
                  </a:lnTo>
                  <a:lnTo>
                    <a:pt x="2437" y="5215"/>
                  </a:lnTo>
                  <a:lnTo>
                    <a:pt x="2472" y="5160"/>
                  </a:lnTo>
                  <a:lnTo>
                    <a:pt x="2472" y="5139"/>
                  </a:lnTo>
                  <a:lnTo>
                    <a:pt x="2472" y="5111"/>
                  </a:lnTo>
                  <a:lnTo>
                    <a:pt x="2460" y="5084"/>
                  </a:lnTo>
                  <a:lnTo>
                    <a:pt x="2437" y="5056"/>
                  </a:lnTo>
                  <a:lnTo>
                    <a:pt x="2413" y="5028"/>
                  </a:lnTo>
                  <a:lnTo>
                    <a:pt x="2390" y="5008"/>
                  </a:lnTo>
                  <a:lnTo>
                    <a:pt x="2330" y="4980"/>
                  </a:lnTo>
                  <a:lnTo>
                    <a:pt x="2188" y="4918"/>
                  </a:lnTo>
                  <a:lnTo>
                    <a:pt x="2153" y="4890"/>
                  </a:lnTo>
                  <a:lnTo>
                    <a:pt x="2141" y="4876"/>
                  </a:lnTo>
                  <a:lnTo>
                    <a:pt x="2141" y="4863"/>
                  </a:lnTo>
                  <a:lnTo>
                    <a:pt x="2153" y="4842"/>
                  </a:lnTo>
                  <a:lnTo>
                    <a:pt x="2141" y="4821"/>
                  </a:lnTo>
                  <a:lnTo>
                    <a:pt x="2117" y="4807"/>
                  </a:lnTo>
                  <a:lnTo>
                    <a:pt x="2023" y="4773"/>
                  </a:lnTo>
                  <a:lnTo>
                    <a:pt x="1964" y="4745"/>
                  </a:lnTo>
                  <a:lnTo>
                    <a:pt x="1952" y="4725"/>
                  </a:lnTo>
                  <a:lnTo>
                    <a:pt x="1952" y="4697"/>
                  </a:lnTo>
                  <a:lnTo>
                    <a:pt x="1987" y="4642"/>
                  </a:lnTo>
                  <a:lnTo>
                    <a:pt x="2035" y="4531"/>
                  </a:lnTo>
                  <a:lnTo>
                    <a:pt x="2011" y="4469"/>
                  </a:lnTo>
                  <a:lnTo>
                    <a:pt x="2011" y="4455"/>
                  </a:lnTo>
                  <a:lnTo>
                    <a:pt x="2023" y="4358"/>
                  </a:lnTo>
                  <a:lnTo>
                    <a:pt x="1976" y="4055"/>
                  </a:lnTo>
                  <a:lnTo>
                    <a:pt x="1987" y="3965"/>
                  </a:lnTo>
                  <a:lnTo>
                    <a:pt x="1916" y="3889"/>
                  </a:lnTo>
                  <a:lnTo>
                    <a:pt x="1881" y="3882"/>
                  </a:lnTo>
                  <a:lnTo>
                    <a:pt x="1715" y="3854"/>
                  </a:lnTo>
                  <a:lnTo>
                    <a:pt x="1763" y="3854"/>
                  </a:lnTo>
                  <a:lnTo>
                    <a:pt x="1822" y="3841"/>
                  </a:lnTo>
                  <a:lnTo>
                    <a:pt x="1810" y="3792"/>
                  </a:lnTo>
                  <a:lnTo>
                    <a:pt x="1775" y="3744"/>
                  </a:lnTo>
                  <a:lnTo>
                    <a:pt x="1633" y="3689"/>
                  </a:lnTo>
                  <a:lnTo>
                    <a:pt x="1562" y="3647"/>
                  </a:lnTo>
                  <a:lnTo>
                    <a:pt x="1514" y="3606"/>
                  </a:lnTo>
                  <a:lnTo>
                    <a:pt x="1384" y="3412"/>
                  </a:lnTo>
                  <a:lnTo>
                    <a:pt x="1077" y="3150"/>
                  </a:lnTo>
                  <a:lnTo>
                    <a:pt x="1006" y="3046"/>
                  </a:lnTo>
                  <a:lnTo>
                    <a:pt x="947" y="3019"/>
                  </a:lnTo>
                  <a:lnTo>
                    <a:pt x="793" y="2963"/>
                  </a:lnTo>
                  <a:lnTo>
                    <a:pt x="734" y="2922"/>
                  </a:lnTo>
                  <a:lnTo>
                    <a:pt x="698" y="2881"/>
                  </a:lnTo>
                  <a:lnTo>
                    <a:pt x="592" y="2729"/>
                  </a:lnTo>
                  <a:lnTo>
                    <a:pt x="391" y="2535"/>
                  </a:lnTo>
                  <a:lnTo>
                    <a:pt x="261" y="2390"/>
                  </a:lnTo>
                  <a:lnTo>
                    <a:pt x="237" y="2335"/>
                  </a:lnTo>
                  <a:lnTo>
                    <a:pt x="249" y="2293"/>
                  </a:lnTo>
                  <a:lnTo>
                    <a:pt x="284" y="2252"/>
                  </a:lnTo>
                  <a:lnTo>
                    <a:pt x="308" y="2190"/>
                  </a:lnTo>
                  <a:lnTo>
                    <a:pt x="308" y="2142"/>
                  </a:lnTo>
                  <a:lnTo>
                    <a:pt x="272" y="2059"/>
                  </a:lnTo>
                  <a:lnTo>
                    <a:pt x="272" y="1969"/>
                  </a:lnTo>
                  <a:lnTo>
                    <a:pt x="71" y="1568"/>
                  </a:lnTo>
                  <a:lnTo>
                    <a:pt x="0" y="1071"/>
                  </a:lnTo>
                  <a:lnTo>
                    <a:pt x="0" y="1030"/>
                  </a:lnTo>
                  <a:lnTo>
                    <a:pt x="0" y="995"/>
                  </a:lnTo>
                  <a:close/>
                </a:path>
              </a:pathLst>
            </a:custGeom>
            <a:grpFill/>
            <a:ln w="9525" cap="rnd"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League Spartan"/>
                <a:ea typeface="+mn-ea"/>
                <a:cs typeface="+mn-cs"/>
              </a:endParaRPr>
            </a:p>
          </p:txBody>
        </p:sp>
        <p:sp>
          <p:nvSpPr>
            <p:cNvPr id="40" name="Google Shape;1720;p44">
              <a:extLst>
                <a:ext uri="{FF2B5EF4-FFF2-40B4-BE49-F238E27FC236}">
                  <a16:creationId xmlns:a16="http://schemas.microsoft.com/office/drawing/2014/main" id="{54097D7B-B64F-E656-8880-FBA36701C896}"/>
                </a:ext>
              </a:extLst>
            </p:cNvPr>
            <p:cNvSpPr/>
            <p:nvPr/>
          </p:nvSpPr>
          <p:spPr>
            <a:xfrm flipH="1">
              <a:off x="3345109" y="3123662"/>
              <a:ext cx="567378" cy="499750"/>
            </a:xfrm>
            <a:custGeom>
              <a:avLst/>
              <a:gdLst/>
              <a:ahLst/>
              <a:cxnLst/>
              <a:rect l="l" t="t" r="r" b="b"/>
              <a:pathLst>
                <a:path w="9320" h="5243" extrusionOk="0">
                  <a:moveTo>
                    <a:pt x="8090" y="1499"/>
                  </a:moveTo>
                  <a:lnTo>
                    <a:pt x="8019" y="1506"/>
                  </a:lnTo>
                  <a:lnTo>
                    <a:pt x="7972" y="1520"/>
                  </a:lnTo>
                  <a:lnTo>
                    <a:pt x="7972" y="1547"/>
                  </a:lnTo>
                  <a:lnTo>
                    <a:pt x="8042" y="1589"/>
                  </a:lnTo>
                  <a:lnTo>
                    <a:pt x="8019" y="1609"/>
                  </a:lnTo>
                  <a:lnTo>
                    <a:pt x="8042" y="1623"/>
                  </a:lnTo>
                  <a:lnTo>
                    <a:pt x="7972" y="1644"/>
                  </a:lnTo>
                  <a:lnTo>
                    <a:pt x="7865" y="1658"/>
                  </a:lnTo>
                  <a:lnTo>
                    <a:pt x="7747" y="1651"/>
                  </a:lnTo>
                  <a:lnTo>
                    <a:pt x="7652" y="1623"/>
                  </a:lnTo>
                  <a:lnTo>
                    <a:pt x="7711" y="1589"/>
                  </a:lnTo>
                  <a:lnTo>
                    <a:pt x="7841" y="1547"/>
                  </a:lnTo>
                  <a:lnTo>
                    <a:pt x="7901" y="1520"/>
                  </a:lnTo>
                  <a:lnTo>
                    <a:pt x="8042" y="1409"/>
                  </a:lnTo>
                  <a:lnTo>
                    <a:pt x="8102" y="1388"/>
                  </a:lnTo>
                  <a:lnTo>
                    <a:pt x="8149" y="1388"/>
                  </a:lnTo>
                  <a:lnTo>
                    <a:pt x="8173" y="1430"/>
                  </a:lnTo>
                  <a:lnTo>
                    <a:pt x="8149" y="1478"/>
                  </a:lnTo>
                  <a:lnTo>
                    <a:pt x="8090" y="1499"/>
                  </a:lnTo>
                  <a:close/>
                  <a:moveTo>
                    <a:pt x="8019" y="1388"/>
                  </a:moveTo>
                  <a:lnTo>
                    <a:pt x="7995" y="1416"/>
                  </a:lnTo>
                  <a:lnTo>
                    <a:pt x="7889" y="1499"/>
                  </a:lnTo>
                  <a:lnTo>
                    <a:pt x="7711" y="1575"/>
                  </a:lnTo>
                  <a:lnTo>
                    <a:pt x="7617" y="1603"/>
                  </a:lnTo>
                  <a:lnTo>
                    <a:pt x="7558" y="1603"/>
                  </a:lnTo>
                  <a:lnTo>
                    <a:pt x="7534" y="1568"/>
                  </a:lnTo>
                  <a:lnTo>
                    <a:pt x="7581" y="1533"/>
                  </a:lnTo>
                  <a:lnTo>
                    <a:pt x="7735" y="1464"/>
                  </a:lnTo>
                  <a:lnTo>
                    <a:pt x="7747" y="1451"/>
                  </a:lnTo>
                  <a:lnTo>
                    <a:pt x="7770" y="1409"/>
                  </a:lnTo>
                  <a:lnTo>
                    <a:pt x="7782" y="1388"/>
                  </a:lnTo>
                  <a:lnTo>
                    <a:pt x="7889" y="1326"/>
                  </a:lnTo>
                  <a:lnTo>
                    <a:pt x="7901" y="1333"/>
                  </a:lnTo>
                  <a:lnTo>
                    <a:pt x="7912" y="1340"/>
                  </a:lnTo>
                  <a:lnTo>
                    <a:pt x="7924" y="1347"/>
                  </a:lnTo>
                  <a:lnTo>
                    <a:pt x="7936" y="1361"/>
                  </a:lnTo>
                  <a:lnTo>
                    <a:pt x="7983" y="1354"/>
                  </a:lnTo>
                  <a:lnTo>
                    <a:pt x="7995" y="1347"/>
                  </a:lnTo>
                  <a:lnTo>
                    <a:pt x="8019" y="1326"/>
                  </a:lnTo>
                  <a:lnTo>
                    <a:pt x="8031" y="1340"/>
                  </a:lnTo>
                  <a:lnTo>
                    <a:pt x="8031" y="1368"/>
                  </a:lnTo>
                  <a:lnTo>
                    <a:pt x="8019" y="1388"/>
                  </a:lnTo>
                  <a:close/>
                  <a:moveTo>
                    <a:pt x="9190" y="732"/>
                  </a:moveTo>
                  <a:lnTo>
                    <a:pt x="9213" y="760"/>
                  </a:lnTo>
                  <a:lnTo>
                    <a:pt x="9237" y="801"/>
                  </a:lnTo>
                  <a:lnTo>
                    <a:pt x="9249" y="836"/>
                  </a:lnTo>
                  <a:lnTo>
                    <a:pt x="9320" y="836"/>
                  </a:lnTo>
                  <a:lnTo>
                    <a:pt x="9320" y="864"/>
                  </a:lnTo>
                  <a:lnTo>
                    <a:pt x="9272" y="870"/>
                  </a:lnTo>
                  <a:lnTo>
                    <a:pt x="9213" y="864"/>
                  </a:lnTo>
                  <a:lnTo>
                    <a:pt x="9166" y="843"/>
                  </a:lnTo>
                  <a:lnTo>
                    <a:pt x="9107" y="801"/>
                  </a:lnTo>
                  <a:lnTo>
                    <a:pt x="9107" y="774"/>
                  </a:lnTo>
                  <a:lnTo>
                    <a:pt x="9107" y="739"/>
                  </a:lnTo>
                  <a:lnTo>
                    <a:pt x="9095" y="712"/>
                  </a:lnTo>
                  <a:lnTo>
                    <a:pt x="9131" y="705"/>
                  </a:lnTo>
                  <a:lnTo>
                    <a:pt x="9190" y="732"/>
                  </a:lnTo>
                  <a:close/>
                  <a:moveTo>
                    <a:pt x="154" y="1699"/>
                  </a:moveTo>
                  <a:lnTo>
                    <a:pt x="71" y="1609"/>
                  </a:lnTo>
                  <a:lnTo>
                    <a:pt x="0" y="1451"/>
                  </a:lnTo>
                  <a:lnTo>
                    <a:pt x="48" y="1402"/>
                  </a:lnTo>
                  <a:lnTo>
                    <a:pt x="95" y="1340"/>
                  </a:lnTo>
                  <a:lnTo>
                    <a:pt x="142" y="1306"/>
                  </a:lnTo>
                  <a:lnTo>
                    <a:pt x="213" y="1278"/>
                  </a:lnTo>
                  <a:lnTo>
                    <a:pt x="272" y="1264"/>
                  </a:lnTo>
                  <a:lnTo>
                    <a:pt x="320" y="1237"/>
                  </a:lnTo>
                  <a:lnTo>
                    <a:pt x="426" y="1167"/>
                  </a:lnTo>
                  <a:lnTo>
                    <a:pt x="521" y="1112"/>
                  </a:lnTo>
                  <a:lnTo>
                    <a:pt x="923" y="912"/>
                  </a:lnTo>
                  <a:lnTo>
                    <a:pt x="946" y="870"/>
                  </a:lnTo>
                  <a:lnTo>
                    <a:pt x="946" y="725"/>
                  </a:lnTo>
                  <a:lnTo>
                    <a:pt x="1005" y="636"/>
                  </a:lnTo>
                  <a:lnTo>
                    <a:pt x="1088" y="594"/>
                  </a:lnTo>
                  <a:lnTo>
                    <a:pt x="1136" y="546"/>
                  </a:lnTo>
                  <a:lnTo>
                    <a:pt x="1195" y="539"/>
                  </a:lnTo>
                  <a:lnTo>
                    <a:pt x="1266" y="498"/>
                  </a:lnTo>
                  <a:lnTo>
                    <a:pt x="1266" y="477"/>
                  </a:lnTo>
                  <a:lnTo>
                    <a:pt x="1254" y="449"/>
                  </a:lnTo>
                  <a:lnTo>
                    <a:pt x="1242" y="428"/>
                  </a:lnTo>
                  <a:lnTo>
                    <a:pt x="1207" y="408"/>
                  </a:lnTo>
                  <a:lnTo>
                    <a:pt x="1183" y="346"/>
                  </a:lnTo>
                  <a:lnTo>
                    <a:pt x="1195" y="311"/>
                  </a:lnTo>
                  <a:lnTo>
                    <a:pt x="1183" y="256"/>
                  </a:lnTo>
                  <a:lnTo>
                    <a:pt x="1124" y="235"/>
                  </a:lnTo>
                  <a:lnTo>
                    <a:pt x="1266" y="207"/>
                  </a:lnTo>
                  <a:lnTo>
                    <a:pt x="1502" y="173"/>
                  </a:lnTo>
                  <a:lnTo>
                    <a:pt x="1561" y="159"/>
                  </a:lnTo>
                  <a:lnTo>
                    <a:pt x="1703" y="97"/>
                  </a:lnTo>
                  <a:lnTo>
                    <a:pt x="1810" y="83"/>
                  </a:lnTo>
                  <a:lnTo>
                    <a:pt x="2188" y="62"/>
                  </a:lnTo>
                  <a:lnTo>
                    <a:pt x="2354" y="42"/>
                  </a:lnTo>
                  <a:lnTo>
                    <a:pt x="2425" y="28"/>
                  </a:lnTo>
                  <a:lnTo>
                    <a:pt x="2496" y="0"/>
                  </a:lnTo>
                  <a:lnTo>
                    <a:pt x="2590" y="62"/>
                  </a:lnTo>
                  <a:lnTo>
                    <a:pt x="2602" y="76"/>
                  </a:lnTo>
                  <a:lnTo>
                    <a:pt x="2590" y="97"/>
                  </a:lnTo>
                  <a:lnTo>
                    <a:pt x="2531" y="125"/>
                  </a:lnTo>
                  <a:lnTo>
                    <a:pt x="2519" y="145"/>
                  </a:lnTo>
                  <a:lnTo>
                    <a:pt x="2531" y="221"/>
                  </a:lnTo>
                  <a:lnTo>
                    <a:pt x="2543" y="256"/>
                  </a:lnTo>
                  <a:lnTo>
                    <a:pt x="2578" y="290"/>
                  </a:lnTo>
                  <a:lnTo>
                    <a:pt x="2614" y="311"/>
                  </a:lnTo>
                  <a:lnTo>
                    <a:pt x="2661" y="325"/>
                  </a:lnTo>
                  <a:lnTo>
                    <a:pt x="2756" y="339"/>
                  </a:lnTo>
                  <a:lnTo>
                    <a:pt x="2803" y="346"/>
                  </a:lnTo>
                  <a:lnTo>
                    <a:pt x="2827" y="366"/>
                  </a:lnTo>
                  <a:lnTo>
                    <a:pt x="2862" y="415"/>
                  </a:lnTo>
                  <a:lnTo>
                    <a:pt x="2886" y="435"/>
                  </a:lnTo>
                  <a:lnTo>
                    <a:pt x="2945" y="470"/>
                  </a:lnTo>
                  <a:lnTo>
                    <a:pt x="2992" y="449"/>
                  </a:lnTo>
                  <a:lnTo>
                    <a:pt x="3016" y="442"/>
                  </a:lnTo>
                  <a:lnTo>
                    <a:pt x="3040" y="435"/>
                  </a:lnTo>
                  <a:lnTo>
                    <a:pt x="3063" y="442"/>
                  </a:lnTo>
                  <a:lnTo>
                    <a:pt x="3087" y="449"/>
                  </a:lnTo>
                  <a:lnTo>
                    <a:pt x="3099" y="456"/>
                  </a:lnTo>
                  <a:lnTo>
                    <a:pt x="3111" y="463"/>
                  </a:lnTo>
                  <a:lnTo>
                    <a:pt x="3111" y="470"/>
                  </a:lnTo>
                  <a:lnTo>
                    <a:pt x="3123" y="470"/>
                  </a:lnTo>
                  <a:lnTo>
                    <a:pt x="3123" y="484"/>
                  </a:lnTo>
                  <a:lnTo>
                    <a:pt x="3134" y="491"/>
                  </a:lnTo>
                  <a:lnTo>
                    <a:pt x="3158" y="491"/>
                  </a:lnTo>
                  <a:lnTo>
                    <a:pt x="3193" y="491"/>
                  </a:lnTo>
                  <a:lnTo>
                    <a:pt x="3217" y="463"/>
                  </a:lnTo>
                  <a:lnTo>
                    <a:pt x="3253" y="435"/>
                  </a:lnTo>
                  <a:lnTo>
                    <a:pt x="3276" y="435"/>
                  </a:lnTo>
                  <a:lnTo>
                    <a:pt x="3288" y="442"/>
                  </a:lnTo>
                  <a:lnTo>
                    <a:pt x="3300" y="456"/>
                  </a:lnTo>
                  <a:lnTo>
                    <a:pt x="3324" y="470"/>
                  </a:lnTo>
                  <a:lnTo>
                    <a:pt x="3347" y="477"/>
                  </a:lnTo>
                  <a:lnTo>
                    <a:pt x="3406" y="470"/>
                  </a:lnTo>
                  <a:lnTo>
                    <a:pt x="3477" y="449"/>
                  </a:lnTo>
                  <a:lnTo>
                    <a:pt x="3560" y="408"/>
                  </a:lnTo>
                  <a:lnTo>
                    <a:pt x="3761" y="332"/>
                  </a:lnTo>
                  <a:lnTo>
                    <a:pt x="3808" y="304"/>
                  </a:lnTo>
                  <a:lnTo>
                    <a:pt x="3927" y="435"/>
                  </a:lnTo>
                  <a:lnTo>
                    <a:pt x="3998" y="477"/>
                  </a:lnTo>
                  <a:lnTo>
                    <a:pt x="4033" y="491"/>
                  </a:lnTo>
                  <a:lnTo>
                    <a:pt x="4057" y="491"/>
                  </a:lnTo>
                  <a:lnTo>
                    <a:pt x="4092" y="498"/>
                  </a:lnTo>
                  <a:lnTo>
                    <a:pt x="4151" y="504"/>
                  </a:lnTo>
                  <a:lnTo>
                    <a:pt x="4222" y="498"/>
                  </a:lnTo>
                  <a:lnTo>
                    <a:pt x="4329" y="477"/>
                  </a:lnTo>
                  <a:lnTo>
                    <a:pt x="4554" y="408"/>
                  </a:lnTo>
                  <a:lnTo>
                    <a:pt x="4601" y="401"/>
                  </a:lnTo>
                  <a:lnTo>
                    <a:pt x="4601" y="394"/>
                  </a:lnTo>
                  <a:lnTo>
                    <a:pt x="4613" y="387"/>
                  </a:lnTo>
                  <a:lnTo>
                    <a:pt x="4625" y="380"/>
                  </a:lnTo>
                  <a:lnTo>
                    <a:pt x="4684" y="346"/>
                  </a:lnTo>
                  <a:lnTo>
                    <a:pt x="4707" y="339"/>
                  </a:lnTo>
                  <a:lnTo>
                    <a:pt x="4897" y="304"/>
                  </a:lnTo>
                  <a:lnTo>
                    <a:pt x="5074" y="283"/>
                  </a:lnTo>
                  <a:lnTo>
                    <a:pt x="5145" y="290"/>
                  </a:lnTo>
                  <a:lnTo>
                    <a:pt x="5216" y="311"/>
                  </a:lnTo>
                  <a:lnTo>
                    <a:pt x="5287" y="332"/>
                  </a:lnTo>
                  <a:lnTo>
                    <a:pt x="5310" y="339"/>
                  </a:lnTo>
                  <a:lnTo>
                    <a:pt x="5334" y="332"/>
                  </a:lnTo>
                  <a:lnTo>
                    <a:pt x="5358" y="332"/>
                  </a:lnTo>
                  <a:lnTo>
                    <a:pt x="5393" y="352"/>
                  </a:lnTo>
                  <a:lnTo>
                    <a:pt x="5405" y="359"/>
                  </a:lnTo>
                  <a:lnTo>
                    <a:pt x="5441" y="380"/>
                  </a:lnTo>
                  <a:lnTo>
                    <a:pt x="5476" y="401"/>
                  </a:lnTo>
                  <a:lnTo>
                    <a:pt x="5500" y="408"/>
                  </a:lnTo>
                  <a:lnTo>
                    <a:pt x="5523" y="422"/>
                  </a:lnTo>
                  <a:lnTo>
                    <a:pt x="5547" y="435"/>
                  </a:lnTo>
                  <a:lnTo>
                    <a:pt x="5582" y="442"/>
                  </a:lnTo>
                  <a:lnTo>
                    <a:pt x="5618" y="435"/>
                  </a:lnTo>
                  <a:lnTo>
                    <a:pt x="5630" y="422"/>
                  </a:lnTo>
                  <a:lnTo>
                    <a:pt x="5642" y="422"/>
                  </a:lnTo>
                  <a:lnTo>
                    <a:pt x="5653" y="435"/>
                  </a:lnTo>
                  <a:lnTo>
                    <a:pt x="5713" y="394"/>
                  </a:lnTo>
                  <a:lnTo>
                    <a:pt x="5736" y="387"/>
                  </a:lnTo>
                  <a:lnTo>
                    <a:pt x="5760" y="394"/>
                  </a:lnTo>
                  <a:lnTo>
                    <a:pt x="5784" y="380"/>
                  </a:lnTo>
                  <a:lnTo>
                    <a:pt x="5784" y="373"/>
                  </a:lnTo>
                  <a:lnTo>
                    <a:pt x="5784" y="366"/>
                  </a:lnTo>
                  <a:lnTo>
                    <a:pt x="5772" y="359"/>
                  </a:lnTo>
                  <a:lnTo>
                    <a:pt x="5784" y="346"/>
                  </a:lnTo>
                  <a:lnTo>
                    <a:pt x="5878" y="318"/>
                  </a:lnTo>
                  <a:lnTo>
                    <a:pt x="5902" y="318"/>
                  </a:lnTo>
                  <a:lnTo>
                    <a:pt x="5914" y="325"/>
                  </a:lnTo>
                  <a:lnTo>
                    <a:pt x="5937" y="325"/>
                  </a:lnTo>
                  <a:lnTo>
                    <a:pt x="5961" y="332"/>
                  </a:lnTo>
                  <a:lnTo>
                    <a:pt x="5985" y="339"/>
                  </a:lnTo>
                  <a:lnTo>
                    <a:pt x="6044" y="346"/>
                  </a:lnTo>
                  <a:lnTo>
                    <a:pt x="6079" y="332"/>
                  </a:lnTo>
                  <a:lnTo>
                    <a:pt x="6127" y="290"/>
                  </a:lnTo>
                  <a:lnTo>
                    <a:pt x="6138" y="270"/>
                  </a:lnTo>
                  <a:lnTo>
                    <a:pt x="6138" y="256"/>
                  </a:lnTo>
                  <a:lnTo>
                    <a:pt x="6138" y="242"/>
                  </a:lnTo>
                  <a:lnTo>
                    <a:pt x="6162" y="221"/>
                  </a:lnTo>
                  <a:lnTo>
                    <a:pt x="6197" y="194"/>
                  </a:lnTo>
                  <a:lnTo>
                    <a:pt x="6257" y="131"/>
                  </a:lnTo>
                  <a:lnTo>
                    <a:pt x="6268" y="125"/>
                  </a:lnTo>
                  <a:lnTo>
                    <a:pt x="6434" y="42"/>
                  </a:lnTo>
                  <a:lnTo>
                    <a:pt x="6517" y="56"/>
                  </a:lnTo>
                  <a:lnTo>
                    <a:pt x="6588" y="83"/>
                  </a:lnTo>
                  <a:lnTo>
                    <a:pt x="6671" y="131"/>
                  </a:lnTo>
                  <a:lnTo>
                    <a:pt x="6718" y="166"/>
                  </a:lnTo>
                  <a:lnTo>
                    <a:pt x="6706" y="180"/>
                  </a:lnTo>
                  <a:lnTo>
                    <a:pt x="6623" y="180"/>
                  </a:lnTo>
                  <a:lnTo>
                    <a:pt x="6564" y="166"/>
                  </a:lnTo>
                  <a:lnTo>
                    <a:pt x="6505" y="180"/>
                  </a:lnTo>
                  <a:lnTo>
                    <a:pt x="6481" y="207"/>
                  </a:lnTo>
                  <a:lnTo>
                    <a:pt x="6505" y="221"/>
                  </a:lnTo>
                  <a:lnTo>
                    <a:pt x="6540" y="214"/>
                  </a:lnTo>
                  <a:lnTo>
                    <a:pt x="6564" y="214"/>
                  </a:lnTo>
                  <a:lnTo>
                    <a:pt x="6576" y="235"/>
                  </a:lnTo>
                  <a:lnTo>
                    <a:pt x="6588" y="256"/>
                  </a:lnTo>
                  <a:lnTo>
                    <a:pt x="6600" y="277"/>
                  </a:lnTo>
                  <a:lnTo>
                    <a:pt x="6659" y="263"/>
                  </a:lnTo>
                  <a:lnTo>
                    <a:pt x="6718" y="270"/>
                  </a:lnTo>
                  <a:lnTo>
                    <a:pt x="6765" y="318"/>
                  </a:lnTo>
                  <a:lnTo>
                    <a:pt x="6836" y="401"/>
                  </a:lnTo>
                  <a:lnTo>
                    <a:pt x="7132" y="546"/>
                  </a:lnTo>
                  <a:lnTo>
                    <a:pt x="7179" y="580"/>
                  </a:lnTo>
                  <a:lnTo>
                    <a:pt x="7274" y="656"/>
                  </a:lnTo>
                  <a:lnTo>
                    <a:pt x="7416" y="753"/>
                  </a:lnTo>
                  <a:lnTo>
                    <a:pt x="7416" y="781"/>
                  </a:lnTo>
                  <a:lnTo>
                    <a:pt x="7380" y="767"/>
                  </a:lnTo>
                  <a:lnTo>
                    <a:pt x="7286" y="719"/>
                  </a:lnTo>
                  <a:lnTo>
                    <a:pt x="7274" y="746"/>
                  </a:lnTo>
                  <a:lnTo>
                    <a:pt x="7238" y="753"/>
                  </a:lnTo>
                  <a:lnTo>
                    <a:pt x="7191" y="746"/>
                  </a:lnTo>
                  <a:lnTo>
                    <a:pt x="7155" y="732"/>
                  </a:lnTo>
                  <a:lnTo>
                    <a:pt x="7167" y="725"/>
                  </a:lnTo>
                  <a:lnTo>
                    <a:pt x="7167" y="725"/>
                  </a:lnTo>
                  <a:lnTo>
                    <a:pt x="7155" y="719"/>
                  </a:lnTo>
                  <a:lnTo>
                    <a:pt x="7155" y="705"/>
                  </a:lnTo>
                  <a:lnTo>
                    <a:pt x="7132" y="725"/>
                  </a:lnTo>
                  <a:lnTo>
                    <a:pt x="7108" y="725"/>
                  </a:lnTo>
                  <a:lnTo>
                    <a:pt x="7073" y="725"/>
                  </a:lnTo>
                  <a:lnTo>
                    <a:pt x="7049" y="732"/>
                  </a:lnTo>
                  <a:lnTo>
                    <a:pt x="7037" y="753"/>
                  </a:lnTo>
                  <a:lnTo>
                    <a:pt x="7049" y="760"/>
                  </a:lnTo>
                  <a:lnTo>
                    <a:pt x="7061" y="760"/>
                  </a:lnTo>
                  <a:lnTo>
                    <a:pt x="7085" y="795"/>
                  </a:lnTo>
                  <a:lnTo>
                    <a:pt x="7108" y="801"/>
                  </a:lnTo>
                  <a:lnTo>
                    <a:pt x="7108" y="808"/>
                  </a:lnTo>
                  <a:lnTo>
                    <a:pt x="7085" y="822"/>
                  </a:lnTo>
                  <a:lnTo>
                    <a:pt x="7037" y="829"/>
                  </a:lnTo>
                  <a:lnTo>
                    <a:pt x="7025" y="843"/>
                  </a:lnTo>
                  <a:lnTo>
                    <a:pt x="7025" y="864"/>
                  </a:lnTo>
                  <a:lnTo>
                    <a:pt x="7025" y="877"/>
                  </a:lnTo>
                  <a:lnTo>
                    <a:pt x="7037" y="884"/>
                  </a:lnTo>
                  <a:lnTo>
                    <a:pt x="7073" y="905"/>
                  </a:lnTo>
                  <a:lnTo>
                    <a:pt x="7096" y="926"/>
                  </a:lnTo>
                  <a:lnTo>
                    <a:pt x="7096" y="933"/>
                  </a:lnTo>
                  <a:lnTo>
                    <a:pt x="7108" y="940"/>
                  </a:lnTo>
                  <a:lnTo>
                    <a:pt x="7155" y="933"/>
                  </a:lnTo>
                  <a:lnTo>
                    <a:pt x="7191" y="919"/>
                  </a:lnTo>
                  <a:lnTo>
                    <a:pt x="7226" y="891"/>
                  </a:lnTo>
                  <a:lnTo>
                    <a:pt x="7262" y="877"/>
                  </a:lnTo>
                  <a:lnTo>
                    <a:pt x="7309" y="870"/>
                  </a:lnTo>
                  <a:lnTo>
                    <a:pt x="7368" y="898"/>
                  </a:lnTo>
                  <a:lnTo>
                    <a:pt x="7392" y="940"/>
                  </a:lnTo>
                  <a:lnTo>
                    <a:pt x="7380" y="988"/>
                  </a:lnTo>
                  <a:lnTo>
                    <a:pt x="7368" y="1022"/>
                  </a:lnTo>
                  <a:lnTo>
                    <a:pt x="7286" y="995"/>
                  </a:lnTo>
                  <a:lnTo>
                    <a:pt x="7167" y="988"/>
                  </a:lnTo>
                  <a:lnTo>
                    <a:pt x="7085" y="1002"/>
                  </a:lnTo>
                  <a:lnTo>
                    <a:pt x="7108" y="1057"/>
                  </a:lnTo>
                  <a:lnTo>
                    <a:pt x="7120" y="1036"/>
                  </a:lnTo>
                  <a:lnTo>
                    <a:pt x="7144" y="1029"/>
                  </a:lnTo>
                  <a:lnTo>
                    <a:pt x="7167" y="1016"/>
                  </a:lnTo>
                  <a:lnTo>
                    <a:pt x="7203" y="1009"/>
                  </a:lnTo>
                  <a:lnTo>
                    <a:pt x="7250" y="1036"/>
                  </a:lnTo>
                  <a:lnTo>
                    <a:pt x="7297" y="1050"/>
                  </a:lnTo>
                  <a:lnTo>
                    <a:pt x="7357" y="1050"/>
                  </a:lnTo>
                  <a:lnTo>
                    <a:pt x="7416" y="1071"/>
                  </a:lnTo>
                  <a:lnTo>
                    <a:pt x="7463" y="1112"/>
                  </a:lnTo>
                  <a:lnTo>
                    <a:pt x="7321" y="1133"/>
                  </a:lnTo>
                  <a:lnTo>
                    <a:pt x="7286" y="1181"/>
                  </a:lnTo>
                  <a:lnTo>
                    <a:pt x="7309" y="1181"/>
                  </a:lnTo>
                  <a:lnTo>
                    <a:pt x="7321" y="1167"/>
                  </a:lnTo>
                  <a:lnTo>
                    <a:pt x="7345" y="1147"/>
                  </a:lnTo>
                  <a:lnTo>
                    <a:pt x="7368" y="1133"/>
                  </a:lnTo>
                  <a:lnTo>
                    <a:pt x="7416" y="1140"/>
                  </a:lnTo>
                  <a:lnTo>
                    <a:pt x="7487" y="1140"/>
                  </a:lnTo>
                  <a:lnTo>
                    <a:pt x="7546" y="1133"/>
                  </a:lnTo>
                  <a:lnTo>
                    <a:pt x="7569" y="1126"/>
                  </a:lnTo>
                  <a:lnTo>
                    <a:pt x="7593" y="1140"/>
                  </a:lnTo>
                  <a:lnTo>
                    <a:pt x="7640" y="1154"/>
                  </a:lnTo>
                  <a:lnTo>
                    <a:pt x="7652" y="1174"/>
                  </a:lnTo>
                  <a:lnTo>
                    <a:pt x="7593" y="1195"/>
                  </a:lnTo>
                  <a:lnTo>
                    <a:pt x="7569" y="1195"/>
                  </a:lnTo>
                  <a:lnTo>
                    <a:pt x="7498" y="1174"/>
                  </a:lnTo>
                  <a:lnTo>
                    <a:pt x="7475" y="1181"/>
                  </a:lnTo>
                  <a:lnTo>
                    <a:pt x="7451" y="1188"/>
                  </a:lnTo>
                  <a:lnTo>
                    <a:pt x="7475" y="1202"/>
                  </a:lnTo>
                  <a:lnTo>
                    <a:pt x="7510" y="1202"/>
                  </a:lnTo>
                  <a:lnTo>
                    <a:pt x="7534" y="1209"/>
                  </a:lnTo>
                  <a:lnTo>
                    <a:pt x="7593" y="1216"/>
                  </a:lnTo>
                  <a:lnTo>
                    <a:pt x="7640" y="1243"/>
                  </a:lnTo>
                  <a:lnTo>
                    <a:pt x="7688" y="1257"/>
                  </a:lnTo>
                  <a:lnTo>
                    <a:pt x="7759" y="1237"/>
                  </a:lnTo>
                  <a:lnTo>
                    <a:pt x="7759" y="1264"/>
                  </a:lnTo>
                  <a:lnTo>
                    <a:pt x="7759" y="1278"/>
                  </a:lnTo>
                  <a:lnTo>
                    <a:pt x="7735" y="1278"/>
                  </a:lnTo>
                  <a:lnTo>
                    <a:pt x="7700" y="1285"/>
                  </a:lnTo>
                  <a:lnTo>
                    <a:pt x="7723" y="1306"/>
                  </a:lnTo>
                  <a:lnTo>
                    <a:pt x="7735" y="1326"/>
                  </a:lnTo>
                  <a:lnTo>
                    <a:pt x="7723" y="1340"/>
                  </a:lnTo>
                  <a:lnTo>
                    <a:pt x="7676" y="1347"/>
                  </a:lnTo>
                  <a:lnTo>
                    <a:pt x="7700" y="1368"/>
                  </a:lnTo>
                  <a:lnTo>
                    <a:pt x="7700" y="1388"/>
                  </a:lnTo>
                  <a:lnTo>
                    <a:pt x="7676" y="1402"/>
                  </a:lnTo>
                  <a:lnTo>
                    <a:pt x="7629" y="1409"/>
                  </a:lnTo>
                  <a:lnTo>
                    <a:pt x="7629" y="1423"/>
                  </a:lnTo>
                  <a:lnTo>
                    <a:pt x="7700" y="1423"/>
                  </a:lnTo>
                  <a:lnTo>
                    <a:pt x="7700" y="1437"/>
                  </a:lnTo>
                  <a:lnTo>
                    <a:pt x="7640" y="1444"/>
                  </a:lnTo>
                  <a:lnTo>
                    <a:pt x="7593" y="1478"/>
                  </a:lnTo>
                  <a:lnTo>
                    <a:pt x="7546" y="1520"/>
                  </a:lnTo>
                  <a:lnTo>
                    <a:pt x="7522" y="1547"/>
                  </a:lnTo>
                  <a:lnTo>
                    <a:pt x="7522" y="1582"/>
                  </a:lnTo>
                  <a:lnTo>
                    <a:pt x="7558" y="1623"/>
                  </a:lnTo>
                  <a:lnTo>
                    <a:pt x="7629" y="1658"/>
                  </a:lnTo>
                  <a:lnTo>
                    <a:pt x="7723" y="1672"/>
                  </a:lnTo>
                  <a:lnTo>
                    <a:pt x="7759" y="1672"/>
                  </a:lnTo>
                  <a:lnTo>
                    <a:pt x="7865" y="1685"/>
                  </a:lnTo>
                  <a:lnTo>
                    <a:pt x="7912" y="1685"/>
                  </a:lnTo>
                  <a:lnTo>
                    <a:pt x="7983" y="1672"/>
                  </a:lnTo>
                  <a:lnTo>
                    <a:pt x="8031" y="1672"/>
                  </a:lnTo>
                  <a:lnTo>
                    <a:pt x="8113" y="1651"/>
                  </a:lnTo>
                  <a:lnTo>
                    <a:pt x="8113" y="1609"/>
                  </a:lnTo>
                  <a:lnTo>
                    <a:pt x="8078" y="1561"/>
                  </a:lnTo>
                  <a:lnTo>
                    <a:pt x="8042" y="1527"/>
                  </a:lnTo>
                  <a:lnTo>
                    <a:pt x="8113" y="1540"/>
                  </a:lnTo>
                  <a:lnTo>
                    <a:pt x="8161" y="1533"/>
                  </a:lnTo>
                  <a:lnTo>
                    <a:pt x="8184" y="1513"/>
                  </a:lnTo>
                  <a:lnTo>
                    <a:pt x="8232" y="1464"/>
                  </a:lnTo>
                  <a:lnTo>
                    <a:pt x="8279" y="1437"/>
                  </a:lnTo>
                  <a:lnTo>
                    <a:pt x="8362" y="1437"/>
                  </a:lnTo>
                  <a:lnTo>
                    <a:pt x="8445" y="1464"/>
                  </a:lnTo>
                  <a:lnTo>
                    <a:pt x="8492" y="1485"/>
                  </a:lnTo>
                  <a:lnTo>
                    <a:pt x="8551" y="1485"/>
                  </a:lnTo>
                  <a:lnTo>
                    <a:pt x="8622" y="1485"/>
                  </a:lnTo>
                  <a:lnTo>
                    <a:pt x="8717" y="1485"/>
                  </a:lnTo>
                  <a:lnTo>
                    <a:pt x="8752" y="1499"/>
                  </a:lnTo>
                  <a:lnTo>
                    <a:pt x="8409" y="1637"/>
                  </a:lnTo>
                  <a:lnTo>
                    <a:pt x="8291" y="1706"/>
                  </a:lnTo>
                  <a:lnTo>
                    <a:pt x="8291" y="1748"/>
                  </a:lnTo>
                  <a:lnTo>
                    <a:pt x="8267" y="1803"/>
                  </a:lnTo>
                  <a:lnTo>
                    <a:pt x="8220" y="1879"/>
                  </a:lnTo>
                  <a:lnTo>
                    <a:pt x="8208" y="1906"/>
                  </a:lnTo>
                  <a:lnTo>
                    <a:pt x="8220" y="1927"/>
                  </a:lnTo>
                  <a:lnTo>
                    <a:pt x="8232" y="1955"/>
                  </a:lnTo>
                  <a:lnTo>
                    <a:pt x="8279" y="2031"/>
                  </a:lnTo>
                  <a:lnTo>
                    <a:pt x="8279" y="2051"/>
                  </a:lnTo>
                  <a:lnTo>
                    <a:pt x="8279" y="2072"/>
                  </a:lnTo>
                  <a:lnTo>
                    <a:pt x="8279" y="2093"/>
                  </a:lnTo>
                  <a:lnTo>
                    <a:pt x="8208" y="2183"/>
                  </a:lnTo>
                  <a:lnTo>
                    <a:pt x="7936" y="2417"/>
                  </a:lnTo>
                  <a:lnTo>
                    <a:pt x="7924" y="2438"/>
                  </a:lnTo>
                  <a:lnTo>
                    <a:pt x="7912" y="2514"/>
                  </a:lnTo>
                  <a:lnTo>
                    <a:pt x="7901" y="2528"/>
                  </a:lnTo>
                  <a:lnTo>
                    <a:pt x="7865" y="2549"/>
                  </a:lnTo>
                  <a:lnTo>
                    <a:pt x="7747" y="2583"/>
                  </a:lnTo>
                  <a:lnTo>
                    <a:pt x="7629" y="2597"/>
                  </a:lnTo>
                  <a:lnTo>
                    <a:pt x="7498" y="2625"/>
                  </a:lnTo>
                  <a:lnTo>
                    <a:pt x="7404" y="2632"/>
                  </a:lnTo>
                  <a:lnTo>
                    <a:pt x="7333" y="2625"/>
                  </a:lnTo>
                  <a:lnTo>
                    <a:pt x="7155" y="2590"/>
                  </a:lnTo>
                  <a:lnTo>
                    <a:pt x="7037" y="2597"/>
                  </a:lnTo>
                  <a:lnTo>
                    <a:pt x="6931" y="2569"/>
                  </a:lnTo>
                  <a:lnTo>
                    <a:pt x="6872" y="2535"/>
                  </a:lnTo>
                  <a:lnTo>
                    <a:pt x="6836" y="2528"/>
                  </a:lnTo>
                  <a:lnTo>
                    <a:pt x="6730" y="2514"/>
                  </a:lnTo>
                  <a:lnTo>
                    <a:pt x="6623" y="2507"/>
                  </a:lnTo>
                  <a:lnTo>
                    <a:pt x="6552" y="2493"/>
                  </a:lnTo>
                  <a:lnTo>
                    <a:pt x="6540" y="2487"/>
                  </a:lnTo>
                  <a:lnTo>
                    <a:pt x="6505" y="2473"/>
                  </a:lnTo>
                  <a:lnTo>
                    <a:pt x="6493" y="2466"/>
                  </a:lnTo>
                  <a:lnTo>
                    <a:pt x="6470" y="2459"/>
                  </a:lnTo>
                  <a:lnTo>
                    <a:pt x="6410" y="2452"/>
                  </a:lnTo>
                  <a:lnTo>
                    <a:pt x="6363" y="2452"/>
                  </a:lnTo>
                  <a:lnTo>
                    <a:pt x="6304" y="2452"/>
                  </a:lnTo>
                  <a:lnTo>
                    <a:pt x="6257" y="2459"/>
                  </a:lnTo>
                  <a:lnTo>
                    <a:pt x="6186" y="2473"/>
                  </a:lnTo>
                  <a:lnTo>
                    <a:pt x="5855" y="2563"/>
                  </a:lnTo>
                  <a:lnTo>
                    <a:pt x="5807" y="2597"/>
                  </a:lnTo>
                  <a:lnTo>
                    <a:pt x="5819" y="2666"/>
                  </a:lnTo>
                  <a:lnTo>
                    <a:pt x="5878" y="2721"/>
                  </a:lnTo>
                  <a:lnTo>
                    <a:pt x="5890" y="2756"/>
                  </a:lnTo>
                  <a:lnTo>
                    <a:pt x="5902" y="2770"/>
                  </a:lnTo>
                  <a:lnTo>
                    <a:pt x="5914" y="2790"/>
                  </a:lnTo>
                  <a:lnTo>
                    <a:pt x="5902" y="2804"/>
                  </a:lnTo>
                  <a:lnTo>
                    <a:pt x="5866" y="2825"/>
                  </a:lnTo>
                  <a:lnTo>
                    <a:pt x="5642" y="2929"/>
                  </a:lnTo>
                  <a:lnTo>
                    <a:pt x="5582" y="2942"/>
                  </a:lnTo>
                  <a:lnTo>
                    <a:pt x="5535" y="2949"/>
                  </a:lnTo>
                  <a:lnTo>
                    <a:pt x="5464" y="2977"/>
                  </a:lnTo>
                  <a:lnTo>
                    <a:pt x="5417" y="3032"/>
                  </a:lnTo>
                  <a:lnTo>
                    <a:pt x="5452" y="3094"/>
                  </a:lnTo>
                  <a:lnTo>
                    <a:pt x="5464" y="3108"/>
                  </a:lnTo>
                  <a:lnTo>
                    <a:pt x="5488" y="3108"/>
                  </a:lnTo>
                  <a:lnTo>
                    <a:pt x="5535" y="3122"/>
                  </a:lnTo>
                  <a:lnTo>
                    <a:pt x="5559" y="3129"/>
                  </a:lnTo>
                  <a:lnTo>
                    <a:pt x="5559" y="3150"/>
                  </a:lnTo>
                  <a:lnTo>
                    <a:pt x="5571" y="3163"/>
                  </a:lnTo>
                  <a:lnTo>
                    <a:pt x="5594" y="3198"/>
                  </a:lnTo>
                  <a:lnTo>
                    <a:pt x="5736" y="3267"/>
                  </a:lnTo>
                  <a:lnTo>
                    <a:pt x="5795" y="3357"/>
                  </a:lnTo>
                  <a:lnTo>
                    <a:pt x="5795" y="3377"/>
                  </a:lnTo>
                  <a:lnTo>
                    <a:pt x="5795" y="3405"/>
                  </a:lnTo>
                  <a:lnTo>
                    <a:pt x="5784" y="3440"/>
                  </a:lnTo>
                  <a:lnTo>
                    <a:pt x="5784" y="3474"/>
                  </a:lnTo>
                  <a:lnTo>
                    <a:pt x="5795" y="3509"/>
                  </a:lnTo>
                  <a:lnTo>
                    <a:pt x="5890" y="3640"/>
                  </a:lnTo>
                  <a:lnTo>
                    <a:pt x="5665" y="3681"/>
                  </a:lnTo>
                  <a:lnTo>
                    <a:pt x="5630" y="3674"/>
                  </a:lnTo>
                  <a:lnTo>
                    <a:pt x="5618" y="3674"/>
                  </a:lnTo>
                  <a:lnTo>
                    <a:pt x="5582" y="3688"/>
                  </a:lnTo>
                  <a:lnTo>
                    <a:pt x="5547" y="3695"/>
                  </a:lnTo>
                  <a:lnTo>
                    <a:pt x="5547" y="3695"/>
                  </a:lnTo>
                  <a:lnTo>
                    <a:pt x="5358" y="3661"/>
                  </a:lnTo>
                  <a:lnTo>
                    <a:pt x="5287" y="3661"/>
                  </a:lnTo>
                  <a:lnTo>
                    <a:pt x="5228" y="3647"/>
                  </a:lnTo>
                  <a:lnTo>
                    <a:pt x="5204" y="3647"/>
                  </a:lnTo>
                  <a:lnTo>
                    <a:pt x="5192" y="3654"/>
                  </a:lnTo>
                  <a:lnTo>
                    <a:pt x="5169" y="3661"/>
                  </a:lnTo>
                  <a:lnTo>
                    <a:pt x="5145" y="3674"/>
                  </a:lnTo>
                  <a:lnTo>
                    <a:pt x="5074" y="3688"/>
                  </a:lnTo>
                  <a:lnTo>
                    <a:pt x="5027" y="3688"/>
                  </a:lnTo>
                  <a:lnTo>
                    <a:pt x="4991" y="3681"/>
                  </a:lnTo>
                  <a:lnTo>
                    <a:pt x="4967" y="3674"/>
                  </a:lnTo>
                  <a:lnTo>
                    <a:pt x="4920" y="3654"/>
                  </a:lnTo>
                  <a:lnTo>
                    <a:pt x="4897" y="3640"/>
                  </a:lnTo>
                  <a:lnTo>
                    <a:pt x="4849" y="3612"/>
                  </a:lnTo>
                  <a:lnTo>
                    <a:pt x="4826" y="3605"/>
                  </a:lnTo>
                  <a:lnTo>
                    <a:pt x="4707" y="3585"/>
                  </a:lnTo>
                  <a:lnTo>
                    <a:pt x="4542" y="3578"/>
                  </a:lnTo>
                  <a:lnTo>
                    <a:pt x="4423" y="3557"/>
                  </a:lnTo>
                  <a:lnTo>
                    <a:pt x="4388" y="3564"/>
                  </a:lnTo>
                  <a:lnTo>
                    <a:pt x="4364" y="3571"/>
                  </a:lnTo>
                  <a:lnTo>
                    <a:pt x="4246" y="3681"/>
                  </a:lnTo>
                  <a:lnTo>
                    <a:pt x="4128" y="3778"/>
                  </a:lnTo>
                  <a:lnTo>
                    <a:pt x="4092" y="3792"/>
                  </a:lnTo>
                  <a:lnTo>
                    <a:pt x="4080" y="3806"/>
                  </a:lnTo>
                  <a:lnTo>
                    <a:pt x="4057" y="3826"/>
                  </a:lnTo>
                  <a:lnTo>
                    <a:pt x="4057" y="3840"/>
                  </a:lnTo>
                  <a:lnTo>
                    <a:pt x="4057" y="3861"/>
                  </a:lnTo>
                  <a:lnTo>
                    <a:pt x="4080" y="3909"/>
                  </a:lnTo>
                  <a:lnTo>
                    <a:pt x="4092" y="3930"/>
                  </a:lnTo>
                  <a:lnTo>
                    <a:pt x="4140" y="3965"/>
                  </a:lnTo>
                  <a:lnTo>
                    <a:pt x="4175" y="3985"/>
                  </a:lnTo>
                  <a:lnTo>
                    <a:pt x="4364" y="4054"/>
                  </a:lnTo>
                  <a:lnTo>
                    <a:pt x="4376" y="4096"/>
                  </a:lnTo>
                  <a:lnTo>
                    <a:pt x="4364" y="4289"/>
                  </a:lnTo>
                  <a:lnTo>
                    <a:pt x="4317" y="4393"/>
                  </a:lnTo>
                  <a:lnTo>
                    <a:pt x="4317" y="4476"/>
                  </a:lnTo>
                  <a:lnTo>
                    <a:pt x="4187" y="4476"/>
                  </a:lnTo>
                  <a:lnTo>
                    <a:pt x="3891" y="4489"/>
                  </a:lnTo>
                  <a:lnTo>
                    <a:pt x="3785" y="4476"/>
                  </a:lnTo>
                  <a:lnTo>
                    <a:pt x="3678" y="4441"/>
                  </a:lnTo>
                  <a:lnTo>
                    <a:pt x="3596" y="4386"/>
                  </a:lnTo>
                  <a:lnTo>
                    <a:pt x="3395" y="4213"/>
                  </a:lnTo>
                  <a:lnTo>
                    <a:pt x="3335" y="4199"/>
                  </a:lnTo>
                  <a:lnTo>
                    <a:pt x="3264" y="4213"/>
                  </a:lnTo>
                  <a:lnTo>
                    <a:pt x="3205" y="4241"/>
                  </a:lnTo>
                  <a:lnTo>
                    <a:pt x="3075" y="4268"/>
                  </a:lnTo>
                  <a:lnTo>
                    <a:pt x="3016" y="4317"/>
                  </a:lnTo>
                  <a:lnTo>
                    <a:pt x="2945" y="4386"/>
                  </a:lnTo>
                  <a:lnTo>
                    <a:pt x="2933" y="4407"/>
                  </a:lnTo>
                  <a:lnTo>
                    <a:pt x="2874" y="4441"/>
                  </a:lnTo>
                  <a:lnTo>
                    <a:pt x="2815" y="4503"/>
                  </a:lnTo>
                  <a:lnTo>
                    <a:pt x="2803" y="4538"/>
                  </a:lnTo>
                  <a:lnTo>
                    <a:pt x="2803" y="4565"/>
                  </a:lnTo>
                  <a:lnTo>
                    <a:pt x="2815" y="4607"/>
                  </a:lnTo>
                  <a:lnTo>
                    <a:pt x="2886" y="4676"/>
                  </a:lnTo>
                  <a:lnTo>
                    <a:pt x="2910" y="4717"/>
                  </a:lnTo>
                  <a:lnTo>
                    <a:pt x="2921" y="4918"/>
                  </a:lnTo>
                  <a:lnTo>
                    <a:pt x="2886" y="5007"/>
                  </a:lnTo>
                  <a:lnTo>
                    <a:pt x="2791" y="5090"/>
                  </a:lnTo>
                  <a:lnTo>
                    <a:pt x="2709" y="5125"/>
                  </a:lnTo>
                  <a:lnTo>
                    <a:pt x="2437" y="5173"/>
                  </a:lnTo>
                  <a:lnTo>
                    <a:pt x="2295" y="5215"/>
                  </a:lnTo>
                  <a:lnTo>
                    <a:pt x="2176" y="5228"/>
                  </a:lnTo>
                  <a:lnTo>
                    <a:pt x="1632" y="5242"/>
                  </a:lnTo>
                  <a:lnTo>
                    <a:pt x="1573" y="5228"/>
                  </a:lnTo>
                  <a:lnTo>
                    <a:pt x="1538" y="5215"/>
                  </a:lnTo>
                  <a:lnTo>
                    <a:pt x="1502" y="5201"/>
                  </a:lnTo>
                  <a:lnTo>
                    <a:pt x="1455" y="5180"/>
                  </a:lnTo>
                  <a:lnTo>
                    <a:pt x="1396" y="5159"/>
                  </a:lnTo>
                  <a:lnTo>
                    <a:pt x="1348" y="5159"/>
                  </a:lnTo>
                  <a:lnTo>
                    <a:pt x="1230" y="5159"/>
                  </a:lnTo>
                  <a:lnTo>
                    <a:pt x="1159" y="5152"/>
                  </a:lnTo>
                  <a:lnTo>
                    <a:pt x="1136" y="5132"/>
                  </a:lnTo>
                  <a:lnTo>
                    <a:pt x="1112" y="5104"/>
                  </a:lnTo>
                  <a:lnTo>
                    <a:pt x="1065" y="5083"/>
                  </a:lnTo>
                  <a:lnTo>
                    <a:pt x="1065" y="5083"/>
                  </a:lnTo>
                  <a:lnTo>
                    <a:pt x="1443" y="4883"/>
                  </a:lnTo>
                  <a:lnTo>
                    <a:pt x="1479" y="4876"/>
                  </a:lnTo>
                  <a:lnTo>
                    <a:pt x="1632" y="4890"/>
                  </a:lnTo>
                  <a:lnTo>
                    <a:pt x="1810" y="4869"/>
                  </a:lnTo>
                  <a:lnTo>
                    <a:pt x="1869" y="4849"/>
                  </a:lnTo>
                  <a:lnTo>
                    <a:pt x="1916" y="4814"/>
                  </a:lnTo>
                  <a:lnTo>
                    <a:pt x="1963" y="4766"/>
                  </a:lnTo>
                  <a:lnTo>
                    <a:pt x="1963" y="4738"/>
                  </a:lnTo>
                  <a:lnTo>
                    <a:pt x="1928" y="4448"/>
                  </a:lnTo>
                  <a:lnTo>
                    <a:pt x="1916" y="4420"/>
                  </a:lnTo>
                  <a:lnTo>
                    <a:pt x="1833" y="4365"/>
                  </a:lnTo>
                  <a:lnTo>
                    <a:pt x="1810" y="4324"/>
                  </a:lnTo>
                  <a:lnTo>
                    <a:pt x="1786" y="4255"/>
                  </a:lnTo>
                  <a:lnTo>
                    <a:pt x="1703" y="4144"/>
                  </a:lnTo>
                  <a:lnTo>
                    <a:pt x="1526" y="3985"/>
                  </a:lnTo>
                  <a:lnTo>
                    <a:pt x="1467" y="3923"/>
                  </a:lnTo>
                  <a:lnTo>
                    <a:pt x="1384" y="3895"/>
                  </a:lnTo>
                  <a:lnTo>
                    <a:pt x="1526" y="3854"/>
                  </a:lnTo>
                  <a:lnTo>
                    <a:pt x="1668" y="3854"/>
                  </a:lnTo>
                  <a:lnTo>
                    <a:pt x="1810" y="3826"/>
                  </a:lnTo>
                  <a:lnTo>
                    <a:pt x="1869" y="3799"/>
                  </a:lnTo>
                  <a:lnTo>
                    <a:pt x="1975" y="3785"/>
                  </a:lnTo>
                  <a:lnTo>
                    <a:pt x="2153" y="3750"/>
                  </a:lnTo>
                  <a:lnTo>
                    <a:pt x="2295" y="3709"/>
                  </a:lnTo>
                  <a:lnTo>
                    <a:pt x="2389" y="3647"/>
                  </a:lnTo>
                  <a:lnTo>
                    <a:pt x="2567" y="3488"/>
                  </a:lnTo>
                  <a:lnTo>
                    <a:pt x="2756" y="3343"/>
                  </a:lnTo>
                  <a:lnTo>
                    <a:pt x="3040" y="3212"/>
                  </a:lnTo>
                  <a:lnTo>
                    <a:pt x="3111" y="3129"/>
                  </a:lnTo>
                  <a:lnTo>
                    <a:pt x="3123" y="3039"/>
                  </a:lnTo>
                  <a:lnTo>
                    <a:pt x="3123" y="3011"/>
                  </a:lnTo>
                  <a:lnTo>
                    <a:pt x="3099" y="2970"/>
                  </a:lnTo>
                  <a:lnTo>
                    <a:pt x="2992" y="2915"/>
                  </a:lnTo>
                  <a:lnTo>
                    <a:pt x="2981" y="2894"/>
                  </a:lnTo>
                  <a:lnTo>
                    <a:pt x="2992" y="2825"/>
                  </a:lnTo>
                  <a:lnTo>
                    <a:pt x="2992" y="2721"/>
                  </a:lnTo>
                  <a:lnTo>
                    <a:pt x="2933" y="2673"/>
                  </a:lnTo>
                  <a:lnTo>
                    <a:pt x="2886" y="2659"/>
                  </a:lnTo>
                  <a:lnTo>
                    <a:pt x="2815" y="2666"/>
                  </a:lnTo>
                  <a:lnTo>
                    <a:pt x="2768" y="2680"/>
                  </a:lnTo>
                  <a:lnTo>
                    <a:pt x="2709" y="2687"/>
                  </a:lnTo>
                  <a:lnTo>
                    <a:pt x="2649" y="2687"/>
                  </a:lnTo>
                  <a:lnTo>
                    <a:pt x="2567" y="2694"/>
                  </a:lnTo>
                  <a:lnTo>
                    <a:pt x="2519" y="2687"/>
                  </a:lnTo>
                  <a:lnTo>
                    <a:pt x="2460" y="2673"/>
                  </a:lnTo>
                  <a:lnTo>
                    <a:pt x="2437" y="2666"/>
                  </a:lnTo>
                  <a:lnTo>
                    <a:pt x="2425" y="2652"/>
                  </a:lnTo>
                  <a:lnTo>
                    <a:pt x="2425" y="2638"/>
                  </a:lnTo>
                  <a:lnTo>
                    <a:pt x="2437" y="2618"/>
                  </a:lnTo>
                  <a:lnTo>
                    <a:pt x="2448" y="2597"/>
                  </a:lnTo>
                  <a:lnTo>
                    <a:pt x="2437" y="2583"/>
                  </a:lnTo>
                  <a:lnTo>
                    <a:pt x="2389" y="2542"/>
                  </a:lnTo>
                  <a:lnTo>
                    <a:pt x="2342" y="2528"/>
                  </a:lnTo>
                  <a:lnTo>
                    <a:pt x="2295" y="2473"/>
                  </a:lnTo>
                  <a:lnTo>
                    <a:pt x="2235" y="2390"/>
                  </a:lnTo>
                  <a:lnTo>
                    <a:pt x="2224" y="2362"/>
                  </a:lnTo>
                  <a:lnTo>
                    <a:pt x="2200" y="2342"/>
                  </a:lnTo>
                  <a:lnTo>
                    <a:pt x="2188" y="2307"/>
                  </a:lnTo>
                  <a:lnTo>
                    <a:pt x="2330" y="2127"/>
                  </a:lnTo>
                  <a:lnTo>
                    <a:pt x="2283" y="2010"/>
                  </a:lnTo>
                  <a:lnTo>
                    <a:pt x="2165" y="2024"/>
                  </a:lnTo>
                  <a:lnTo>
                    <a:pt x="2105" y="2058"/>
                  </a:lnTo>
                  <a:lnTo>
                    <a:pt x="1893" y="2148"/>
                  </a:lnTo>
                  <a:lnTo>
                    <a:pt x="1822" y="2162"/>
                  </a:lnTo>
                  <a:lnTo>
                    <a:pt x="1727" y="2162"/>
                  </a:lnTo>
                  <a:lnTo>
                    <a:pt x="1419" y="2114"/>
                  </a:lnTo>
                  <a:lnTo>
                    <a:pt x="1301" y="2086"/>
                  </a:lnTo>
                  <a:lnTo>
                    <a:pt x="1017" y="2010"/>
                  </a:lnTo>
                  <a:lnTo>
                    <a:pt x="935" y="1969"/>
                  </a:lnTo>
                  <a:lnTo>
                    <a:pt x="840" y="1920"/>
                  </a:lnTo>
                  <a:lnTo>
                    <a:pt x="757" y="1858"/>
                  </a:lnTo>
                  <a:lnTo>
                    <a:pt x="698" y="1851"/>
                  </a:lnTo>
                  <a:lnTo>
                    <a:pt x="568" y="1906"/>
                  </a:lnTo>
                  <a:lnTo>
                    <a:pt x="438" y="1969"/>
                  </a:lnTo>
                  <a:lnTo>
                    <a:pt x="367" y="1996"/>
                  </a:lnTo>
                  <a:lnTo>
                    <a:pt x="237" y="1989"/>
                  </a:lnTo>
                  <a:lnTo>
                    <a:pt x="189" y="1941"/>
                  </a:lnTo>
                  <a:lnTo>
                    <a:pt x="142" y="1913"/>
                  </a:lnTo>
                  <a:lnTo>
                    <a:pt x="48" y="1886"/>
                  </a:lnTo>
                  <a:lnTo>
                    <a:pt x="154" y="1761"/>
                  </a:lnTo>
                  <a:lnTo>
                    <a:pt x="154" y="1699"/>
                  </a:lnTo>
                  <a:close/>
                </a:path>
              </a:pathLst>
            </a:custGeom>
            <a:grpFill/>
            <a:ln w="9525" cap="rnd"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League Spartan"/>
                <a:ea typeface="+mn-ea"/>
                <a:cs typeface="+mn-cs"/>
              </a:endParaRPr>
            </a:p>
          </p:txBody>
        </p:sp>
        <p:sp>
          <p:nvSpPr>
            <p:cNvPr id="41" name="Google Shape;1721;p44">
              <a:extLst>
                <a:ext uri="{FF2B5EF4-FFF2-40B4-BE49-F238E27FC236}">
                  <a16:creationId xmlns:a16="http://schemas.microsoft.com/office/drawing/2014/main" id="{76E07C3D-8B60-E2D3-2424-293FDF5BB73E}"/>
                </a:ext>
              </a:extLst>
            </p:cNvPr>
            <p:cNvSpPr/>
            <p:nvPr/>
          </p:nvSpPr>
          <p:spPr>
            <a:xfrm flipH="1">
              <a:off x="4543948" y="2476550"/>
              <a:ext cx="747393" cy="438460"/>
            </a:xfrm>
            <a:custGeom>
              <a:avLst/>
              <a:gdLst/>
              <a:ahLst/>
              <a:cxnLst/>
              <a:rect l="l" t="t" r="r" b="b"/>
              <a:pathLst>
                <a:path w="12277" h="4600" extrusionOk="0">
                  <a:moveTo>
                    <a:pt x="131" y="698"/>
                  </a:moveTo>
                  <a:lnTo>
                    <a:pt x="190" y="650"/>
                  </a:lnTo>
                  <a:lnTo>
                    <a:pt x="190" y="615"/>
                  </a:lnTo>
                  <a:lnTo>
                    <a:pt x="202" y="594"/>
                  </a:lnTo>
                  <a:lnTo>
                    <a:pt x="237" y="574"/>
                  </a:lnTo>
                  <a:lnTo>
                    <a:pt x="320" y="532"/>
                  </a:lnTo>
                  <a:lnTo>
                    <a:pt x="403" y="505"/>
                  </a:lnTo>
                  <a:lnTo>
                    <a:pt x="651" y="449"/>
                  </a:lnTo>
                  <a:lnTo>
                    <a:pt x="710" y="429"/>
                  </a:lnTo>
                  <a:lnTo>
                    <a:pt x="722" y="401"/>
                  </a:lnTo>
                  <a:lnTo>
                    <a:pt x="734" y="373"/>
                  </a:lnTo>
                  <a:lnTo>
                    <a:pt x="758" y="353"/>
                  </a:lnTo>
                  <a:lnTo>
                    <a:pt x="781" y="339"/>
                  </a:lnTo>
                  <a:lnTo>
                    <a:pt x="900" y="297"/>
                  </a:lnTo>
                  <a:lnTo>
                    <a:pt x="935" y="284"/>
                  </a:lnTo>
                  <a:lnTo>
                    <a:pt x="970" y="242"/>
                  </a:lnTo>
                  <a:lnTo>
                    <a:pt x="1006" y="228"/>
                  </a:lnTo>
                  <a:lnTo>
                    <a:pt x="1136" y="194"/>
                  </a:lnTo>
                  <a:lnTo>
                    <a:pt x="1183" y="187"/>
                  </a:lnTo>
                  <a:lnTo>
                    <a:pt x="1290" y="180"/>
                  </a:lnTo>
                  <a:lnTo>
                    <a:pt x="1420" y="180"/>
                  </a:lnTo>
                  <a:lnTo>
                    <a:pt x="1526" y="187"/>
                  </a:lnTo>
                  <a:lnTo>
                    <a:pt x="1633" y="187"/>
                  </a:lnTo>
                  <a:lnTo>
                    <a:pt x="1692" y="187"/>
                  </a:lnTo>
                  <a:lnTo>
                    <a:pt x="1810" y="166"/>
                  </a:lnTo>
                  <a:lnTo>
                    <a:pt x="1881" y="159"/>
                  </a:lnTo>
                  <a:lnTo>
                    <a:pt x="1988" y="166"/>
                  </a:lnTo>
                  <a:lnTo>
                    <a:pt x="2248" y="221"/>
                  </a:lnTo>
                  <a:lnTo>
                    <a:pt x="2402" y="270"/>
                  </a:lnTo>
                  <a:lnTo>
                    <a:pt x="2484" y="284"/>
                  </a:lnTo>
                  <a:lnTo>
                    <a:pt x="2626" y="277"/>
                  </a:lnTo>
                  <a:lnTo>
                    <a:pt x="2827" y="290"/>
                  </a:lnTo>
                  <a:lnTo>
                    <a:pt x="3123" y="318"/>
                  </a:lnTo>
                  <a:lnTo>
                    <a:pt x="3336" y="318"/>
                  </a:lnTo>
                  <a:lnTo>
                    <a:pt x="3360" y="311"/>
                  </a:lnTo>
                  <a:lnTo>
                    <a:pt x="3501" y="270"/>
                  </a:lnTo>
                  <a:lnTo>
                    <a:pt x="3572" y="263"/>
                  </a:lnTo>
                  <a:lnTo>
                    <a:pt x="3655" y="270"/>
                  </a:lnTo>
                  <a:lnTo>
                    <a:pt x="3726" y="284"/>
                  </a:lnTo>
                  <a:lnTo>
                    <a:pt x="3821" y="304"/>
                  </a:lnTo>
                  <a:lnTo>
                    <a:pt x="3856" y="304"/>
                  </a:lnTo>
                  <a:lnTo>
                    <a:pt x="4223" y="290"/>
                  </a:lnTo>
                  <a:lnTo>
                    <a:pt x="4495" y="228"/>
                  </a:lnTo>
                  <a:lnTo>
                    <a:pt x="4625" y="214"/>
                  </a:lnTo>
                  <a:lnTo>
                    <a:pt x="4838" y="221"/>
                  </a:lnTo>
                  <a:lnTo>
                    <a:pt x="4921" y="214"/>
                  </a:lnTo>
                  <a:lnTo>
                    <a:pt x="5039" y="187"/>
                  </a:lnTo>
                  <a:lnTo>
                    <a:pt x="5169" y="173"/>
                  </a:lnTo>
                  <a:lnTo>
                    <a:pt x="5240" y="201"/>
                  </a:lnTo>
                  <a:lnTo>
                    <a:pt x="5311" y="201"/>
                  </a:lnTo>
                  <a:lnTo>
                    <a:pt x="5370" y="208"/>
                  </a:lnTo>
                  <a:lnTo>
                    <a:pt x="5417" y="201"/>
                  </a:lnTo>
                  <a:lnTo>
                    <a:pt x="5453" y="208"/>
                  </a:lnTo>
                  <a:lnTo>
                    <a:pt x="5547" y="242"/>
                  </a:lnTo>
                  <a:lnTo>
                    <a:pt x="5689" y="277"/>
                  </a:lnTo>
                  <a:lnTo>
                    <a:pt x="5808" y="277"/>
                  </a:lnTo>
                  <a:lnTo>
                    <a:pt x="5879" y="284"/>
                  </a:lnTo>
                  <a:lnTo>
                    <a:pt x="5938" y="297"/>
                  </a:lnTo>
                  <a:lnTo>
                    <a:pt x="5997" y="311"/>
                  </a:lnTo>
                  <a:lnTo>
                    <a:pt x="6139" y="339"/>
                  </a:lnTo>
                  <a:lnTo>
                    <a:pt x="6245" y="346"/>
                  </a:lnTo>
                  <a:lnTo>
                    <a:pt x="6328" y="339"/>
                  </a:lnTo>
                  <a:lnTo>
                    <a:pt x="6387" y="346"/>
                  </a:lnTo>
                  <a:lnTo>
                    <a:pt x="6505" y="359"/>
                  </a:lnTo>
                  <a:lnTo>
                    <a:pt x="6565" y="353"/>
                  </a:lnTo>
                  <a:lnTo>
                    <a:pt x="6671" y="325"/>
                  </a:lnTo>
                  <a:lnTo>
                    <a:pt x="6707" y="318"/>
                  </a:lnTo>
                  <a:lnTo>
                    <a:pt x="6766" y="318"/>
                  </a:lnTo>
                  <a:lnTo>
                    <a:pt x="6848" y="339"/>
                  </a:lnTo>
                  <a:lnTo>
                    <a:pt x="7132" y="339"/>
                  </a:lnTo>
                  <a:lnTo>
                    <a:pt x="7239" y="353"/>
                  </a:lnTo>
                  <a:lnTo>
                    <a:pt x="7653" y="442"/>
                  </a:lnTo>
                  <a:lnTo>
                    <a:pt x="7771" y="449"/>
                  </a:lnTo>
                  <a:lnTo>
                    <a:pt x="7842" y="442"/>
                  </a:lnTo>
                  <a:lnTo>
                    <a:pt x="7913" y="442"/>
                  </a:lnTo>
                  <a:lnTo>
                    <a:pt x="7996" y="449"/>
                  </a:lnTo>
                  <a:lnTo>
                    <a:pt x="8209" y="511"/>
                  </a:lnTo>
                  <a:lnTo>
                    <a:pt x="8421" y="539"/>
                  </a:lnTo>
                  <a:lnTo>
                    <a:pt x="8634" y="636"/>
                  </a:lnTo>
                  <a:lnTo>
                    <a:pt x="8693" y="629"/>
                  </a:lnTo>
                  <a:lnTo>
                    <a:pt x="8800" y="622"/>
                  </a:lnTo>
                  <a:lnTo>
                    <a:pt x="8918" y="574"/>
                  </a:lnTo>
                  <a:lnTo>
                    <a:pt x="9072" y="525"/>
                  </a:lnTo>
                  <a:lnTo>
                    <a:pt x="9131" y="505"/>
                  </a:lnTo>
                  <a:lnTo>
                    <a:pt x="9190" y="477"/>
                  </a:lnTo>
                  <a:lnTo>
                    <a:pt x="9285" y="366"/>
                  </a:lnTo>
                  <a:lnTo>
                    <a:pt x="9439" y="284"/>
                  </a:lnTo>
                  <a:lnTo>
                    <a:pt x="9521" y="194"/>
                  </a:lnTo>
                  <a:lnTo>
                    <a:pt x="9533" y="138"/>
                  </a:lnTo>
                  <a:lnTo>
                    <a:pt x="9533" y="118"/>
                  </a:lnTo>
                  <a:lnTo>
                    <a:pt x="9521" y="90"/>
                  </a:lnTo>
                  <a:lnTo>
                    <a:pt x="9427" y="0"/>
                  </a:lnTo>
                  <a:lnTo>
                    <a:pt x="9557" y="35"/>
                  </a:lnTo>
                  <a:lnTo>
                    <a:pt x="9711" y="187"/>
                  </a:lnTo>
                  <a:lnTo>
                    <a:pt x="9782" y="332"/>
                  </a:lnTo>
                  <a:lnTo>
                    <a:pt x="9793" y="353"/>
                  </a:lnTo>
                  <a:lnTo>
                    <a:pt x="9782" y="366"/>
                  </a:lnTo>
                  <a:lnTo>
                    <a:pt x="9722" y="387"/>
                  </a:lnTo>
                  <a:lnTo>
                    <a:pt x="9699" y="401"/>
                  </a:lnTo>
                  <a:lnTo>
                    <a:pt x="9675" y="456"/>
                  </a:lnTo>
                  <a:lnTo>
                    <a:pt x="9651" y="484"/>
                  </a:lnTo>
                  <a:lnTo>
                    <a:pt x="9640" y="511"/>
                  </a:lnTo>
                  <a:lnTo>
                    <a:pt x="9616" y="539"/>
                  </a:lnTo>
                  <a:lnTo>
                    <a:pt x="9498" y="608"/>
                  </a:lnTo>
                  <a:lnTo>
                    <a:pt x="9509" y="656"/>
                  </a:lnTo>
                  <a:lnTo>
                    <a:pt x="9569" y="712"/>
                  </a:lnTo>
                  <a:lnTo>
                    <a:pt x="9604" y="829"/>
                  </a:lnTo>
                  <a:lnTo>
                    <a:pt x="9687" y="988"/>
                  </a:lnTo>
                  <a:lnTo>
                    <a:pt x="9699" y="1009"/>
                  </a:lnTo>
                  <a:lnTo>
                    <a:pt x="9782" y="1022"/>
                  </a:lnTo>
                  <a:lnTo>
                    <a:pt x="9841" y="1036"/>
                  </a:lnTo>
                  <a:lnTo>
                    <a:pt x="9888" y="1050"/>
                  </a:lnTo>
                  <a:lnTo>
                    <a:pt x="9912" y="1071"/>
                  </a:lnTo>
                  <a:lnTo>
                    <a:pt x="9912" y="1112"/>
                  </a:lnTo>
                  <a:lnTo>
                    <a:pt x="9545" y="1230"/>
                  </a:lnTo>
                  <a:lnTo>
                    <a:pt x="9391" y="1292"/>
                  </a:lnTo>
                  <a:lnTo>
                    <a:pt x="9356" y="1347"/>
                  </a:lnTo>
                  <a:lnTo>
                    <a:pt x="9285" y="1382"/>
                  </a:lnTo>
                  <a:lnTo>
                    <a:pt x="9190" y="1451"/>
                  </a:lnTo>
                  <a:lnTo>
                    <a:pt x="9107" y="1499"/>
                  </a:lnTo>
                  <a:lnTo>
                    <a:pt x="9167" y="1527"/>
                  </a:lnTo>
                  <a:lnTo>
                    <a:pt x="9190" y="1534"/>
                  </a:lnTo>
                  <a:lnTo>
                    <a:pt x="9214" y="1547"/>
                  </a:lnTo>
                  <a:lnTo>
                    <a:pt x="9237" y="1575"/>
                  </a:lnTo>
                  <a:lnTo>
                    <a:pt x="9249" y="1616"/>
                  </a:lnTo>
                  <a:lnTo>
                    <a:pt x="9261" y="1644"/>
                  </a:lnTo>
                  <a:lnTo>
                    <a:pt x="9285" y="1672"/>
                  </a:lnTo>
                  <a:lnTo>
                    <a:pt x="9332" y="1692"/>
                  </a:lnTo>
                  <a:lnTo>
                    <a:pt x="9356" y="1720"/>
                  </a:lnTo>
                  <a:lnTo>
                    <a:pt x="9368" y="1741"/>
                  </a:lnTo>
                  <a:lnTo>
                    <a:pt x="9415" y="1893"/>
                  </a:lnTo>
                  <a:lnTo>
                    <a:pt x="9450" y="1906"/>
                  </a:lnTo>
                  <a:lnTo>
                    <a:pt x="9474" y="1906"/>
                  </a:lnTo>
                  <a:lnTo>
                    <a:pt x="9533" y="1886"/>
                  </a:lnTo>
                  <a:lnTo>
                    <a:pt x="9616" y="1844"/>
                  </a:lnTo>
                  <a:lnTo>
                    <a:pt x="9640" y="1831"/>
                  </a:lnTo>
                  <a:lnTo>
                    <a:pt x="9675" y="1796"/>
                  </a:lnTo>
                  <a:lnTo>
                    <a:pt x="9699" y="1775"/>
                  </a:lnTo>
                  <a:lnTo>
                    <a:pt x="9722" y="1761"/>
                  </a:lnTo>
                  <a:lnTo>
                    <a:pt x="9758" y="1768"/>
                  </a:lnTo>
                  <a:lnTo>
                    <a:pt x="9805" y="1782"/>
                  </a:lnTo>
                  <a:lnTo>
                    <a:pt x="9900" y="1837"/>
                  </a:lnTo>
                  <a:lnTo>
                    <a:pt x="10314" y="2107"/>
                  </a:lnTo>
                  <a:lnTo>
                    <a:pt x="10397" y="2190"/>
                  </a:lnTo>
                  <a:lnTo>
                    <a:pt x="10456" y="2238"/>
                  </a:lnTo>
                  <a:lnTo>
                    <a:pt x="10609" y="2286"/>
                  </a:lnTo>
                  <a:lnTo>
                    <a:pt x="10834" y="2404"/>
                  </a:lnTo>
                  <a:lnTo>
                    <a:pt x="10905" y="2404"/>
                  </a:lnTo>
                  <a:lnTo>
                    <a:pt x="11012" y="2321"/>
                  </a:lnTo>
                  <a:lnTo>
                    <a:pt x="11082" y="2286"/>
                  </a:lnTo>
                  <a:lnTo>
                    <a:pt x="11177" y="2210"/>
                  </a:lnTo>
                  <a:lnTo>
                    <a:pt x="11213" y="2190"/>
                  </a:lnTo>
                  <a:lnTo>
                    <a:pt x="11284" y="2169"/>
                  </a:lnTo>
                  <a:lnTo>
                    <a:pt x="11378" y="2210"/>
                  </a:lnTo>
                  <a:lnTo>
                    <a:pt x="11414" y="2224"/>
                  </a:lnTo>
                  <a:lnTo>
                    <a:pt x="11473" y="2252"/>
                  </a:lnTo>
                  <a:lnTo>
                    <a:pt x="11544" y="2293"/>
                  </a:lnTo>
                  <a:lnTo>
                    <a:pt x="11757" y="2473"/>
                  </a:lnTo>
                  <a:lnTo>
                    <a:pt x="11780" y="2487"/>
                  </a:lnTo>
                  <a:lnTo>
                    <a:pt x="11768" y="2570"/>
                  </a:lnTo>
                  <a:lnTo>
                    <a:pt x="11792" y="2583"/>
                  </a:lnTo>
                  <a:lnTo>
                    <a:pt x="11804" y="2597"/>
                  </a:lnTo>
                  <a:lnTo>
                    <a:pt x="11816" y="2618"/>
                  </a:lnTo>
                  <a:lnTo>
                    <a:pt x="11839" y="2666"/>
                  </a:lnTo>
                  <a:lnTo>
                    <a:pt x="11839" y="2701"/>
                  </a:lnTo>
                  <a:lnTo>
                    <a:pt x="11828" y="2735"/>
                  </a:lnTo>
                  <a:lnTo>
                    <a:pt x="11780" y="2770"/>
                  </a:lnTo>
                  <a:lnTo>
                    <a:pt x="11686" y="2811"/>
                  </a:lnTo>
                  <a:lnTo>
                    <a:pt x="11662" y="2846"/>
                  </a:lnTo>
                  <a:lnTo>
                    <a:pt x="11721" y="2908"/>
                  </a:lnTo>
                  <a:lnTo>
                    <a:pt x="11745" y="2956"/>
                  </a:lnTo>
                  <a:lnTo>
                    <a:pt x="11768" y="2984"/>
                  </a:lnTo>
                  <a:lnTo>
                    <a:pt x="11828" y="3018"/>
                  </a:lnTo>
                  <a:lnTo>
                    <a:pt x="11922" y="3074"/>
                  </a:lnTo>
                  <a:lnTo>
                    <a:pt x="12064" y="3039"/>
                  </a:lnTo>
                  <a:lnTo>
                    <a:pt x="12111" y="3046"/>
                  </a:lnTo>
                  <a:lnTo>
                    <a:pt x="12135" y="3060"/>
                  </a:lnTo>
                  <a:lnTo>
                    <a:pt x="12194" y="3205"/>
                  </a:lnTo>
                  <a:lnTo>
                    <a:pt x="12206" y="3308"/>
                  </a:lnTo>
                  <a:lnTo>
                    <a:pt x="12277" y="3412"/>
                  </a:lnTo>
                  <a:lnTo>
                    <a:pt x="12277" y="3454"/>
                  </a:lnTo>
                  <a:lnTo>
                    <a:pt x="12206" y="3585"/>
                  </a:lnTo>
                  <a:lnTo>
                    <a:pt x="12218" y="3619"/>
                  </a:lnTo>
                  <a:lnTo>
                    <a:pt x="12194" y="3688"/>
                  </a:lnTo>
                  <a:lnTo>
                    <a:pt x="12171" y="3716"/>
                  </a:lnTo>
                  <a:lnTo>
                    <a:pt x="11993" y="3813"/>
                  </a:lnTo>
                  <a:lnTo>
                    <a:pt x="11733" y="4089"/>
                  </a:lnTo>
                  <a:lnTo>
                    <a:pt x="11402" y="4303"/>
                  </a:lnTo>
                  <a:lnTo>
                    <a:pt x="11343" y="4303"/>
                  </a:lnTo>
                  <a:lnTo>
                    <a:pt x="11319" y="4303"/>
                  </a:lnTo>
                  <a:lnTo>
                    <a:pt x="11307" y="4310"/>
                  </a:lnTo>
                  <a:lnTo>
                    <a:pt x="11307" y="4324"/>
                  </a:lnTo>
                  <a:lnTo>
                    <a:pt x="11295" y="4338"/>
                  </a:lnTo>
                  <a:lnTo>
                    <a:pt x="11224" y="4386"/>
                  </a:lnTo>
                  <a:lnTo>
                    <a:pt x="11213" y="4400"/>
                  </a:lnTo>
                  <a:lnTo>
                    <a:pt x="11213" y="4413"/>
                  </a:lnTo>
                  <a:lnTo>
                    <a:pt x="11189" y="4434"/>
                  </a:lnTo>
                  <a:lnTo>
                    <a:pt x="11189" y="4455"/>
                  </a:lnTo>
                  <a:lnTo>
                    <a:pt x="11189" y="4469"/>
                  </a:lnTo>
                  <a:lnTo>
                    <a:pt x="11189" y="4483"/>
                  </a:lnTo>
                  <a:lnTo>
                    <a:pt x="11165" y="4483"/>
                  </a:lnTo>
                  <a:lnTo>
                    <a:pt x="11142" y="4483"/>
                  </a:lnTo>
                  <a:lnTo>
                    <a:pt x="11106" y="4476"/>
                  </a:lnTo>
                  <a:lnTo>
                    <a:pt x="11071" y="4489"/>
                  </a:lnTo>
                  <a:lnTo>
                    <a:pt x="11071" y="4503"/>
                  </a:lnTo>
                  <a:lnTo>
                    <a:pt x="11059" y="4565"/>
                  </a:lnTo>
                  <a:lnTo>
                    <a:pt x="10964" y="4593"/>
                  </a:lnTo>
                  <a:lnTo>
                    <a:pt x="10941" y="4600"/>
                  </a:lnTo>
                  <a:lnTo>
                    <a:pt x="10905" y="4593"/>
                  </a:lnTo>
                  <a:lnTo>
                    <a:pt x="10881" y="4586"/>
                  </a:lnTo>
                  <a:lnTo>
                    <a:pt x="10822" y="4559"/>
                  </a:lnTo>
                  <a:lnTo>
                    <a:pt x="10799" y="4552"/>
                  </a:lnTo>
                  <a:lnTo>
                    <a:pt x="10763" y="4552"/>
                  </a:lnTo>
                  <a:lnTo>
                    <a:pt x="10609" y="4565"/>
                  </a:lnTo>
                  <a:lnTo>
                    <a:pt x="10586" y="4565"/>
                  </a:lnTo>
                  <a:lnTo>
                    <a:pt x="10562" y="4559"/>
                  </a:lnTo>
                  <a:lnTo>
                    <a:pt x="10562" y="4552"/>
                  </a:lnTo>
                  <a:lnTo>
                    <a:pt x="10550" y="4552"/>
                  </a:lnTo>
                  <a:lnTo>
                    <a:pt x="10515" y="4559"/>
                  </a:lnTo>
                  <a:lnTo>
                    <a:pt x="10491" y="4572"/>
                  </a:lnTo>
                  <a:lnTo>
                    <a:pt x="10467" y="4579"/>
                  </a:lnTo>
                  <a:lnTo>
                    <a:pt x="10444" y="4572"/>
                  </a:lnTo>
                  <a:lnTo>
                    <a:pt x="10361" y="4489"/>
                  </a:lnTo>
                  <a:lnTo>
                    <a:pt x="10337" y="4476"/>
                  </a:lnTo>
                  <a:lnTo>
                    <a:pt x="10290" y="4476"/>
                  </a:lnTo>
                  <a:lnTo>
                    <a:pt x="10243" y="4483"/>
                  </a:lnTo>
                  <a:lnTo>
                    <a:pt x="10184" y="4496"/>
                  </a:lnTo>
                  <a:lnTo>
                    <a:pt x="10172" y="4510"/>
                  </a:lnTo>
                  <a:lnTo>
                    <a:pt x="10124" y="4545"/>
                  </a:lnTo>
                  <a:lnTo>
                    <a:pt x="10030" y="4531"/>
                  </a:lnTo>
                  <a:lnTo>
                    <a:pt x="9852" y="4476"/>
                  </a:lnTo>
                  <a:lnTo>
                    <a:pt x="9782" y="4503"/>
                  </a:lnTo>
                  <a:lnTo>
                    <a:pt x="9687" y="4510"/>
                  </a:lnTo>
                  <a:lnTo>
                    <a:pt x="9604" y="4496"/>
                  </a:lnTo>
                  <a:lnTo>
                    <a:pt x="9439" y="4351"/>
                  </a:lnTo>
                  <a:lnTo>
                    <a:pt x="9379" y="4338"/>
                  </a:lnTo>
                  <a:lnTo>
                    <a:pt x="8776" y="4255"/>
                  </a:lnTo>
                  <a:lnTo>
                    <a:pt x="8729" y="4255"/>
                  </a:lnTo>
                  <a:lnTo>
                    <a:pt x="8682" y="4268"/>
                  </a:lnTo>
                  <a:lnTo>
                    <a:pt x="8540" y="4324"/>
                  </a:lnTo>
                  <a:lnTo>
                    <a:pt x="8504" y="4351"/>
                  </a:lnTo>
                  <a:lnTo>
                    <a:pt x="8469" y="4386"/>
                  </a:lnTo>
                  <a:lnTo>
                    <a:pt x="8386" y="4400"/>
                  </a:lnTo>
                  <a:lnTo>
                    <a:pt x="8244" y="4372"/>
                  </a:lnTo>
                  <a:lnTo>
                    <a:pt x="8102" y="4324"/>
                  </a:lnTo>
                  <a:lnTo>
                    <a:pt x="7806" y="4179"/>
                  </a:lnTo>
                  <a:lnTo>
                    <a:pt x="7511" y="3992"/>
                  </a:lnTo>
                  <a:lnTo>
                    <a:pt x="7475" y="3971"/>
                  </a:lnTo>
                  <a:lnTo>
                    <a:pt x="7428" y="3971"/>
                  </a:lnTo>
                  <a:lnTo>
                    <a:pt x="7392" y="3971"/>
                  </a:lnTo>
                  <a:lnTo>
                    <a:pt x="7345" y="3971"/>
                  </a:lnTo>
                  <a:lnTo>
                    <a:pt x="7002" y="3909"/>
                  </a:lnTo>
                  <a:lnTo>
                    <a:pt x="6837" y="3861"/>
                  </a:lnTo>
                  <a:lnTo>
                    <a:pt x="6541" y="3744"/>
                  </a:lnTo>
                  <a:lnTo>
                    <a:pt x="5429" y="3460"/>
                  </a:lnTo>
                  <a:lnTo>
                    <a:pt x="5205" y="3440"/>
                  </a:lnTo>
                  <a:lnTo>
                    <a:pt x="5169" y="3426"/>
                  </a:lnTo>
                  <a:lnTo>
                    <a:pt x="4980" y="3336"/>
                  </a:lnTo>
                  <a:lnTo>
                    <a:pt x="4873" y="3302"/>
                  </a:lnTo>
                  <a:lnTo>
                    <a:pt x="4814" y="3281"/>
                  </a:lnTo>
                  <a:lnTo>
                    <a:pt x="4755" y="3274"/>
                  </a:lnTo>
                  <a:lnTo>
                    <a:pt x="4708" y="3267"/>
                  </a:lnTo>
                  <a:lnTo>
                    <a:pt x="4613" y="3212"/>
                  </a:lnTo>
                  <a:lnTo>
                    <a:pt x="4566" y="3184"/>
                  </a:lnTo>
                  <a:lnTo>
                    <a:pt x="4483" y="3122"/>
                  </a:lnTo>
                  <a:lnTo>
                    <a:pt x="4223" y="2763"/>
                  </a:lnTo>
                  <a:lnTo>
                    <a:pt x="4164" y="2728"/>
                  </a:lnTo>
                  <a:lnTo>
                    <a:pt x="4010" y="2701"/>
                  </a:lnTo>
                  <a:lnTo>
                    <a:pt x="3951" y="2680"/>
                  </a:lnTo>
                  <a:lnTo>
                    <a:pt x="3277" y="2342"/>
                  </a:lnTo>
                  <a:lnTo>
                    <a:pt x="3218" y="2328"/>
                  </a:lnTo>
                  <a:lnTo>
                    <a:pt x="3182" y="2307"/>
                  </a:lnTo>
                  <a:lnTo>
                    <a:pt x="3170" y="2197"/>
                  </a:lnTo>
                  <a:lnTo>
                    <a:pt x="3147" y="2155"/>
                  </a:lnTo>
                  <a:lnTo>
                    <a:pt x="3087" y="2121"/>
                  </a:lnTo>
                  <a:lnTo>
                    <a:pt x="2922" y="2079"/>
                  </a:lnTo>
                  <a:lnTo>
                    <a:pt x="2851" y="2058"/>
                  </a:lnTo>
                  <a:lnTo>
                    <a:pt x="2768" y="2024"/>
                  </a:lnTo>
                  <a:lnTo>
                    <a:pt x="2520" y="1941"/>
                  </a:lnTo>
                  <a:lnTo>
                    <a:pt x="2271" y="1831"/>
                  </a:lnTo>
                  <a:lnTo>
                    <a:pt x="2189" y="1817"/>
                  </a:lnTo>
                  <a:lnTo>
                    <a:pt x="2106" y="1810"/>
                  </a:lnTo>
                  <a:lnTo>
                    <a:pt x="1869" y="1755"/>
                  </a:lnTo>
                  <a:lnTo>
                    <a:pt x="1727" y="1741"/>
                  </a:lnTo>
                  <a:lnTo>
                    <a:pt x="1420" y="1734"/>
                  </a:lnTo>
                  <a:lnTo>
                    <a:pt x="1266" y="1713"/>
                  </a:lnTo>
                  <a:lnTo>
                    <a:pt x="1148" y="1685"/>
                  </a:lnTo>
                  <a:lnTo>
                    <a:pt x="1030" y="1637"/>
                  </a:lnTo>
                  <a:lnTo>
                    <a:pt x="911" y="1582"/>
                  </a:lnTo>
                  <a:lnTo>
                    <a:pt x="817" y="1527"/>
                  </a:lnTo>
                  <a:lnTo>
                    <a:pt x="687" y="1409"/>
                  </a:lnTo>
                  <a:lnTo>
                    <a:pt x="663" y="1382"/>
                  </a:lnTo>
                  <a:lnTo>
                    <a:pt x="509" y="1285"/>
                  </a:lnTo>
                  <a:lnTo>
                    <a:pt x="438" y="1216"/>
                  </a:lnTo>
                  <a:lnTo>
                    <a:pt x="166" y="850"/>
                  </a:lnTo>
                  <a:lnTo>
                    <a:pt x="83" y="774"/>
                  </a:lnTo>
                  <a:lnTo>
                    <a:pt x="1" y="726"/>
                  </a:lnTo>
                  <a:lnTo>
                    <a:pt x="131" y="698"/>
                  </a:lnTo>
                  <a:close/>
                </a:path>
              </a:pathLst>
            </a:custGeom>
            <a:grpFill/>
            <a:ln w="9525" cap="rnd"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League Spartan"/>
                <a:ea typeface="+mn-ea"/>
                <a:cs typeface="+mn-cs"/>
              </a:endParaRPr>
            </a:p>
          </p:txBody>
        </p:sp>
        <p:sp>
          <p:nvSpPr>
            <p:cNvPr id="42" name="Google Shape;1722;p44">
              <a:extLst>
                <a:ext uri="{FF2B5EF4-FFF2-40B4-BE49-F238E27FC236}">
                  <a16:creationId xmlns:a16="http://schemas.microsoft.com/office/drawing/2014/main" id="{6059810F-B794-7B42-31AF-6E0891542311}"/>
                </a:ext>
              </a:extLst>
            </p:cNvPr>
            <p:cNvSpPr/>
            <p:nvPr/>
          </p:nvSpPr>
          <p:spPr>
            <a:xfrm flipH="1">
              <a:off x="3792953" y="3202013"/>
              <a:ext cx="1157099" cy="773597"/>
            </a:xfrm>
            <a:custGeom>
              <a:avLst/>
              <a:gdLst/>
              <a:ahLst/>
              <a:cxnLst/>
              <a:rect l="l" t="t" r="r" b="b"/>
              <a:pathLst>
                <a:path w="19007" h="8116" extrusionOk="0">
                  <a:moveTo>
                    <a:pt x="119" y="6223"/>
                  </a:moveTo>
                  <a:lnTo>
                    <a:pt x="249" y="6195"/>
                  </a:lnTo>
                  <a:lnTo>
                    <a:pt x="344" y="6167"/>
                  </a:lnTo>
                  <a:lnTo>
                    <a:pt x="379" y="6161"/>
                  </a:lnTo>
                  <a:lnTo>
                    <a:pt x="497" y="6181"/>
                  </a:lnTo>
                  <a:lnTo>
                    <a:pt x="545" y="6181"/>
                  </a:lnTo>
                  <a:lnTo>
                    <a:pt x="580" y="6181"/>
                  </a:lnTo>
                  <a:lnTo>
                    <a:pt x="639" y="6167"/>
                  </a:lnTo>
                  <a:lnTo>
                    <a:pt x="687" y="6167"/>
                  </a:lnTo>
                  <a:lnTo>
                    <a:pt x="746" y="6174"/>
                  </a:lnTo>
                  <a:lnTo>
                    <a:pt x="781" y="6188"/>
                  </a:lnTo>
                  <a:lnTo>
                    <a:pt x="829" y="6188"/>
                  </a:lnTo>
                  <a:lnTo>
                    <a:pt x="1018" y="6119"/>
                  </a:lnTo>
                  <a:lnTo>
                    <a:pt x="1408" y="6009"/>
                  </a:lnTo>
                  <a:lnTo>
                    <a:pt x="1455" y="5981"/>
                  </a:lnTo>
                  <a:lnTo>
                    <a:pt x="1526" y="5898"/>
                  </a:lnTo>
                  <a:lnTo>
                    <a:pt x="1574" y="5884"/>
                  </a:lnTo>
                  <a:lnTo>
                    <a:pt x="1668" y="5864"/>
                  </a:lnTo>
                  <a:lnTo>
                    <a:pt x="1704" y="5836"/>
                  </a:lnTo>
                  <a:lnTo>
                    <a:pt x="1739" y="5795"/>
                  </a:lnTo>
                  <a:lnTo>
                    <a:pt x="1775" y="5753"/>
                  </a:lnTo>
                  <a:lnTo>
                    <a:pt x="1834" y="5746"/>
                  </a:lnTo>
                  <a:lnTo>
                    <a:pt x="1952" y="5795"/>
                  </a:lnTo>
                  <a:lnTo>
                    <a:pt x="2011" y="5795"/>
                  </a:lnTo>
                  <a:lnTo>
                    <a:pt x="2023" y="5767"/>
                  </a:lnTo>
                  <a:lnTo>
                    <a:pt x="2011" y="5725"/>
                  </a:lnTo>
                  <a:lnTo>
                    <a:pt x="1999" y="5691"/>
                  </a:lnTo>
                  <a:lnTo>
                    <a:pt x="1988" y="5656"/>
                  </a:lnTo>
                  <a:lnTo>
                    <a:pt x="2070" y="5615"/>
                  </a:lnTo>
                  <a:lnTo>
                    <a:pt x="2224" y="5560"/>
                  </a:lnTo>
                  <a:lnTo>
                    <a:pt x="2354" y="5504"/>
                  </a:lnTo>
                  <a:lnTo>
                    <a:pt x="2354" y="5449"/>
                  </a:lnTo>
                  <a:lnTo>
                    <a:pt x="2319" y="5422"/>
                  </a:lnTo>
                  <a:lnTo>
                    <a:pt x="2307" y="5380"/>
                  </a:lnTo>
                  <a:lnTo>
                    <a:pt x="2331" y="5346"/>
                  </a:lnTo>
                  <a:lnTo>
                    <a:pt x="2378" y="5318"/>
                  </a:lnTo>
                  <a:lnTo>
                    <a:pt x="2437" y="5290"/>
                  </a:lnTo>
                  <a:lnTo>
                    <a:pt x="2472" y="5304"/>
                  </a:lnTo>
                  <a:lnTo>
                    <a:pt x="2484" y="5325"/>
                  </a:lnTo>
                  <a:lnTo>
                    <a:pt x="2508" y="5325"/>
                  </a:lnTo>
                  <a:lnTo>
                    <a:pt x="2579" y="5304"/>
                  </a:lnTo>
                  <a:lnTo>
                    <a:pt x="2603" y="5263"/>
                  </a:lnTo>
                  <a:lnTo>
                    <a:pt x="2626" y="5173"/>
                  </a:lnTo>
                  <a:lnTo>
                    <a:pt x="2662" y="5125"/>
                  </a:lnTo>
                  <a:lnTo>
                    <a:pt x="2733" y="5104"/>
                  </a:lnTo>
                  <a:lnTo>
                    <a:pt x="2886" y="5097"/>
                  </a:lnTo>
                  <a:lnTo>
                    <a:pt x="2922" y="5083"/>
                  </a:lnTo>
                  <a:lnTo>
                    <a:pt x="2934" y="5062"/>
                  </a:lnTo>
                  <a:lnTo>
                    <a:pt x="2946" y="5035"/>
                  </a:lnTo>
                  <a:lnTo>
                    <a:pt x="2969" y="5014"/>
                  </a:lnTo>
                  <a:lnTo>
                    <a:pt x="3005" y="5000"/>
                  </a:lnTo>
                  <a:lnTo>
                    <a:pt x="3170" y="4966"/>
                  </a:lnTo>
                  <a:lnTo>
                    <a:pt x="3241" y="4952"/>
                  </a:lnTo>
                  <a:lnTo>
                    <a:pt x="3501" y="4945"/>
                  </a:lnTo>
                  <a:lnTo>
                    <a:pt x="3525" y="4924"/>
                  </a:lnTo>
                  <a:lnTo>
                    <a:pt x="3596" y="4835"/>
                  </a:lnTo>
                  <a:lnTo>
                    <a:pt x="3631" y="4814"/>
                  </a:lnTo>
                  <a:lnTo>
                    <a:pt x="3750" y="4793"/>
                  </a:lnTo>
                  <a:lnTo>
                    <a:pt x="3785" y="4772"/>
                  </a:lnTo>
                  <a:lnTo>
                    <a:pt x="3773" y="4738"/>
                  </a:lnTo>
                  <a:lnTo>
                    <a:pt x="3762" y="4696"/>
                  </a:lnTo>
                  <a:lnTo>
                    <a:pt x="3762" y="4662"/>
                  </a:lnTo>
                  <a:lnTo>
                    <a:pt x="3785" y="4614"/>
                  </a:lnTo>
                  <a:lnTo>
                    <a:pt x="3809" y="4614"/>
                  </a:lnTo>
                  <a:lnTo>
                    <a:pt x="3844" y="4634"/>
                  </a:lnTo>
                  <a:lnTo>
                    <a:pt x="3880" y="4641"/>
                  </a:lnTo>
                  <a:lnTo>
                    <a:pt x="3915" y="4627"/>
                  </a:lnTo>
                  <a:lnTo>
                    <a:pt x="3939" y="4614"/>
                  </a:lnTo>
                  <a:lnTo>
                    <a:pt x="3951" y="4545"/>
                  </a:lnTo>
                  <a:lnTo>
                    <a:pt x="3974" y="4503"/>
                  </a:lnTo>
                  <a:lnTo>
                    <a:pt x="4034" y="4496"/>
                  </a:lnTo>
                  <a:lnTo>
                    <a:pt x="4081" y="4489"/>
                  </a:lnTo>
                  <a:lnTo>
                    <a:pt x="4128" y="4475"/>
                  </a:lnTo>
                  <a:lnTo>
                    <a:pt x="4152" y="4441"/>
                  </a:lnTo>
                  <a:lnTo>
                    <a:pt x="4164" y="4406"/>
                  </a:lnTo>
                  <a:lnTo>
                    <a:pt x="4176" y="4337"/>
                  </a:lnTo>
                  <a:lnTo>
                    <a:pt x="4187" y="4296"/>
                  </a:lnTo>
                  <a:lnTo>
                    <a:pt x="4223" y="4261"/>
                  </a:lnTo>
                  <a:lnTo>
                    <a:pt x="4400" y="4165"/>
                  </a:lnTo>
                  <a:lnTo>
                    <a:pt x="4448" y="4151"/>
                  </a:lnTo>
                  <a:lnTo>
                    <a:pt x="4578" y="4144"/>
                  </a:lnTo>
                  <a:lnTo>
                    <a:pt x="4672" y="4123"/>
                  </a:lnTo>
                  <a:lnTo>
                    <a:pt x="4992" y="4006"/>
                  </a:lnTo>
                  <a:lnTo>
                    <a:pt x="5098" y="3951"/>
                  </a:lnTo>
                  <a:lnTo>
                    <a:pt x="5157" y="3930"/>
                  </a:lnTo>
                  <a:lnTo>
                    <a:pt x="5275" y="3902"/>
                  </a:lnTo>
                  <a:lnTo>
                    <a:pt x="5323" y="3909"/>
                  </a:lnTo>
                  <a:lnTo>
                    <a:pt x="5417" y="3916"/>
                  </a:lnTo>
                  <a:lnTo>
                    <a:pt x="5417" y="3937"/>
                  </a:lnTo>
                  <a:lnTo>
                    <a:pt x="5500" y="4013"/>
                  </a:lnTo>
                  <a:lnTo>
                    <a:pt x="5559" y="3985"/>
                  </a:lnTo>
                  <a:lnTo>
                    <a:pt x="5607" y="3944"/>
                  </a:lnTo>
                  <a:lnTo>
                    <a:pt x="5666" y="3923"/>
                  </a:lnTo>
                  <a:lnTo>
                    <a:pt x="5713" y="3916"/>
                  </a:lnTo>
                  <a:lnTo>
                    <a:pt x="5748" y="3923"/>
                  </a:lnTo>
                  <a:lnTo>
                    <a:pt x="5760" y="3937"/>
                  </a:lnTo>
                  <a:lnTo>
                    <a:pt x="5772" y="3951"/>
                  </a:lnTo>
                  <a:lnTo>
                    <a:pt x="5808" y="3957"/>
                  </a:lnTo>
                  <a:lnTo>
                    <a:pt x="5843" y="3957"/>
                  </a:lnTo>
                  <a:lnTo>
                    <a:pt x="5867" y="3964"/>
                  </a:lnTo>
                  <a:lnTo>
                    <a:pt x="5914" y="4006"/>
                  </a:lnTo>
                  <a:lnTo>
                    <a:pt x="5926" y="4027"/>
                  </a:lnTo>
                  <a:lnTo>
                    <a:pt x="5938" y="4061"/>
                  </a:lnTo>
                  <a:lnTo>
                    <a:pt x="5973" y="4102"/>
                  </a:lnTo>
                  <a:lnTo>
                    <a:pt x="5985" y="4123"/>
                  </a:lnTo>
                  <a:lnTo>
                    <a:pt x="5961" y="4172"/>
                  </a:lnTo>
                  <a:lnTo>
                    <a:pt x="5961" y="4192"/>
                  </a:lnTo>
                  <a:lnTo>
                    <a:pt x="5985" y="4227"/>
                  </a:lnTo>
                  <a:lnTo>
                    <a:pt x="6009" y="4254"/>
                  </a:lnTo>
                  <a:lnTo>
                    <a:pt x="6056" y="4268"/>
                  </a:lnTo>
                  <a:lnTo>
                    <a:pt x="6174" y="4303"/>
                  </a:lnTo>
                  <a:lnTo>
                    <a:pt x="6233" y="4330"/>
                  </a:lnTo>
                  <a:lnTo>
                    <a:pt x="6316" y="4386"/>
                  </a:lnTo>
                  <a:lnTo>
                    <a:pt x="6399" y="4420"/>
                  </a:lnTo>
                  <a:lnTo>
                    <a:pt x="6458" y="4475"/>
                  </a:lnTo>
                  <a:lnTo>
                    <a:pt x="6494" y="4489"/>
                  </a:lnTo>
                  <a:lnTo>
                    <a:pt x="6541" y="4510"/>
                  </a:lnTo>
                  <a:lnTo>
                    <a:pt x="6600" y="4517"/>
                  </a:lnTo>
                  <a:lnTo>
                    <a:pt x="6647" y="4524"/>
                  </a:lnTo>
                  <a:lnTo>
                    <a:pt x="6730" y="4524"/>
                  </a:lnTo>
                  <a:lnTo>
                    <a:pt x="6931" y="4489"/>
                  </a:lnTo>
                  <a:lnTo>
                    <a:pt x="7014" y="4455"/>
                  </a:lnTo>
                  <a:lnTo>
                    <a:pt x="7085" y="4427"/>
                  </a:lnTo>
                  <a:lnTo>
                    <a:pt x="7120" y="4393"/>
                  </a:lnTo>
                  <a:lnTo>
                    <a:pt x="7144" y="4365"/>
                  </a:lnTo>
                  <a:lnTo>
                    <a:pt x="7168" y="4337"/>
                  </a:lnTo>
                  <a:lnTo>
                    <a:pt x="7215" y="4317"/>
                  </a:lnTo>
                  <a:lnTo>
                    <a:pt x="7357" y="4296"/>
                  </a:lnTo>
                  <a:lnTo>
                    <a:pt x="7463" y="4213"/>
                  </a:lnTo>
                  <a:lnTo>
                    <a:pt x="7842" y="4020"/>
                  </a:lnTo>
                  <a:lnTo>
                    <a:pt x="8043" y="3888"/>
                  </a:lnTo>
                  <a:lnTo>
                    <a:pt x="8055" y="3833"/>
                  </a:lnTo>
                  <a:lnTo>
                    <a:pt x="8055" y="3785"/>
                  </a:lnTo>
                  <a:lnTo>
                    <a:pt x="8067" y="3757"/>
                  </a:lnTo>
                  <a:lnTo>
                    <a:pt x="8102" y="3681"/>
                  </a:lnTo>
                  <a:lnTo>
                    <a:pt x="8149" y="3647"/>
                  </a:lnTo>
                  <a:lnTo>
                    <a:pt x="8197" y="3605"/>
                  </a:lnTo>
                  <a:lnTo>
                    <a:pt x="8256" y="3543"/>
                  </a:lnTo>
                  <a:lnTo>
                    <a:pt x="8315" y="3509"/>
                  </a:lnTo>
                  <a:lnTo>
                    <a:pt x="8504" y="3419"/>
                  </a:lnTo>
                  <a:lnTo>
                    <a:pt x="8563" y="3384"/>
                  </a:lnTo>
                  <a:lnTo>
                    <a:pt x="8954" y="3053"/>
                  </a:lnTo>
                  <a:lnTo>
                    <a:pt x="8965" y="3025"/>
                  </a:lnTo>
                  <a:lnTo>
                    <a:pt x="8989" y="2963"/>
                  </a:lnTo>
                  <a:lnTo>
                    <a:pt x="9308" y="2928"/>
                  </a:lnTo>
                  <a:lnTo>
                    <a:pt x="9675" y="2949"/>
                  </a:lnTo>
                  <a:lnTo>
                    <a:pt x="9817" y="2949"/>
                  </a:lnTo>
                  <a:lnTo>
                    <a:pt x="9923" y="2942"/>
                  </a:lnTo>
                  <a:lnTo>
                    <a:pt x="12182" y="2473"/>
                  </a:lnTo>
                  <a:lnTo>
                    <a:pt x="12336" y="2410"/>
                  </a:lnTo>
                  <a:lnTo>
                    <a:pt x="12466" y="2314"/>
                  </a:lnTo>
                  <a:lnTo>
                    <a:pt x="12549" y="2210"/>
                  </a:lnTo>
                  <a:lnTo>
                    <a:pt x="12584" y="2107"/>
                  </a:lnTo>
                  <a:lnTo>
                    <a:pt x="12584" y="2031"/>
                  </a:lnTo>
                  <a:lnTo>
                    <a:pt x="12549" y="1962"/>
                  </a:lnTo>
                  <a:lnTo>
                    <a:pt x="12478" y="1906"/>
                  </a:lnTo>
                  <a:lnTo>
                    <a:pt x="12395" y="1851"/>
                  </a:lnTo>
                  <a:lnTo>
                    <a:pt x="12336" y="1803"/>
                  </a:lnTo>
                  <a:lnTo>
                    <a:pt x="12312" y="1761"/>
                  </a:lnTo>
                  <a:lnTo>
                    <a:pt x="12312" y="1720"/>
                  </a:lnTo>
                  <a:lnTo>
                    <a:pt x="12348" y="1671"/>
                  </a:lnTo>
                  <a:lnTo>
                    <a:pt x="12407" y="1623"/>
                  </a:lnTo>
                  <a:lnTo>
                    <a:pt x="12644" y="1471"/>
                  </a:lnTo>
                  <a:lnTo>
                    <a:pt x="12703" y="1416"/>
                  </a:lnTo>
                  <a:lnTo>
                    <a:pt x="12738" y="1347"/>
                  </a:lnTo>
                  <a:lnTo>
                    <a:pt x="12750" y="1271"/>
                  </a:lnTo>
                  <a:lnTo>
                    <a:pt x="12750" y="1202"/>
                  </a:lnTo>
                  <a:lnTo>
                    <a:pt x="12726" y="1084"/>
                  </a:lnTo>
                  <a:lnTo>
                    <a:pt x="12513" y="594"/>
                  </a:lnTo>
                  <a:lnTo>
                    <a:pt x="12513" y="511"/>
                  </a:lnTo>
                  <a:lnTo>
                    <a:pt x="12561" y="470"/>
                  </a:lnTo>
                  <a:lnTo>
                    <a:pt x="12632" y="435"/>
                  </a:lnTo>
                  <a:lnTo>
                    <a:pt x="12703" y="394"/>
                  </a:lnTo>
                  <a:lnTo>
                    <a:pt x="12762" y="345"/>
                  </a:lnTo>
                  <a:lnTo>
                    <a:pt x="12868" y="180"/>
                  </a:lnTo>
                  <a:lnTo>
                    <a:pt x="12904" y="145"/>
                  </a:lnTo>
                  <a:lnTo>
                    <a:pt x="12951" y="118"/>
                  </a:lnTo>
                  <a:lnTo>
                    <a:pt x="13022" y="97"/>
                  </a:lnTo>
                  <a:lnTo>
                    <a:pt x="13105" y="90"/>
                  </a:lnTo>
                  <a:lnTo>
                    <a:pt x="13282" y="69"/>
                  </a:lnTo>
                  <a:lnTo>
                    <a:pt x="13661" y="0"/>
                  </a:lnTo>
                  <a:lnTo>
                    <a:pt x="13732" y="14"/>
                  </a:lnTo>
                  <a:lnTo>
                    <a:pt x="13755" y="21"/>
                  </a:lnTo>
                  <a:lnTo>
                    <a:pt x="13814" y="55"/>
                  </a:lnTo>
                  <a:lnTo>
                    <a:pt x="13968" y="131"/>
                  </a:lnTo>
                  <a:lnTo>
                    <a:pt x="14134" y="256"/>
                  </a:lnTo>
                  <a:lnTo>
                    <a:pt x="14205" y="339"/>
                  </a:lnTo>
                  <a:lnTo>
                    <a:pt x="14252" y="408"/>
                  </a:lnTo>
                  <a:lnTo>
                    <a:pt x="14276" y="449"/>
                  </a:lnTo>
                  <a:lnTo>
                    <a:pt x="14240" y="504"/>
                  </a:lnTo>
                  <a:lnTo>
                    <a:pt x="14157" y="539"/>
                  </a:lnTo>
                  <a:lnTo>
                    <a:pt x="14063" y="594"/>
                  </a:lnTo>
                  <a:lnTo>
                    <a:pt x="14039" y="663"/>
                  </a:lnTo>
                  <a:lnTo>
                    <a:pt x="14063" y="698"/>
                  </a:lnTo>
                  <a:lnTo>
                    <a:pt x="14193" y="787"/>
                  </a:lnTo>
                  <a:lnTo>
                    <a:pt x="14524" y="932"/>
                  </a:lnTo>
                  <a:lnTo>
                    <a:pt x="14654" y="953"/>
                  </a:lnTo>
                  <a:lnTo>
                    <a:pt x="14690" y="946"/>
                  </a:lnTo>
                  <a:lnTo>
                    <a:pt x="14808" y="912"/>
                  </a:lnTo>
                  <a:lnTo>
                    <a:pt x="14843" y="905"/>
                  </a:lnTo>
                  <a:lnTo>
                    <a:pt x="14891" y="912"/>
                  </a:lnTo>
                  <a:lnTo>
                    <a:pt x="14938" y="939"/>
                  </a:lnTo>
                  <a:lnTo>
                    <a:pt x="14997" y="988"/>
                  </a:lnTo>
                  <a:lnTo>
                    <a:pt x="15115" y="1236"/>
                  </a:lnTo>
                  <a:lnTo>
                    <a:pt x="15175" y="1305"/>
                  </a:lnTo>
                  <a:lnTo>
                    <a:pt x="15222" y="1354"/>
                  </a:lnTo>
                  <a:lnTo>
                    <a:pt x="15364" y="1444"/>
                  </a:lnTo>
                  <a:lnTo>
                    <a:pt x="15399" y="1457"/>
                  </a:lnTo>
                  <a:lnTo>
                    <a:pt x="15588" y="1533"/>
                  </a:lnTo>
                  <a:lnTo>
                    <a:pt x="15659" y="1575"/>
                  </a:lnTo>
                  <a:lnTo>
                    <a:pt x="15754" y="1665"/>
                  </a:lnTo>
                  <a:lnTo>
                    <a:pt x="15872" y="1782"/>
                  </a:lnTo>
                  <a:lnTo>
                    <a:pt x="16156" y="2051"/>
                  </a:lnTo>
                  <a:lnTo>
                    <a:pt x="16452" y="2203"/>
                  </a:lnTo>
                  <a:lnTo>
                    <a:pt x="16700" y="2424"/>
                  </a:lnTo>
                  <a:lnTo>
                    <a:pt x="16889" y="2576"/>
                  </a:lnTo>
                  <a:lnTo>
                    <a:pt x="17138" y="2728"/>
                  </a:lnTo>
                  <a:lnTo>
                    <a:pt x="17221" y="2783"/>
                  </a:lnTo>
                  <a:lnTo>
                    <a:pt x="17268" y="2839"/>
                  </a:lnTo>
                  <a:lnTo>
                    <a:pt x="17327" y="2866"/>
                  </a:lnTo>
                  <a:lnTo>
                    <a:pt x="17516" y="2949"/>
                  </a:lnTo>
                  <a:lnTo>
                    <a:pt x="17587" y="2991"/>
                  </a:lnTo>
                  <a:lnTo>
                    <a:pt x="17658" y="3039"/>
                  </a:lnTo>
                  <a:lnTo>
                    <a:pt x="17717" y="3080"/>
                  </a:lnTo>
                  <a:lnTo>
                    <a:pt x="17800" y="3101"/>
                  </a:lnTo>
                  <a:lnTo>
                    <a:pt x="17895" y="3108"/>
                  </a:lnTo>
                  <a:lnTo>
                    <a:pt x="17989" y="3101"/>
                  </a:lnTo>
                  <a:lnTo>
                    <a:pt x="18190" y="3094"/>
                  </a:lnTo>
                  <a:lnTo>
                    <a:pt x="18427" y="3073"/>
                  </a:lnTo>
                  <a:lnTo>
                    <a:pt x="18510" y="3101"/>
                  </a:lnTo>
                  <a:lnTo>
                    <a:pt x="18569" y="3163"/>
                  </a:lnTo>
                  <a:lnTo>
                    <a:pt x="18746" y="3322"/>
                  </a:lnTo>
                  <a:lnTo>
                    <a:pt x="18829" y="3433"/>
                  </a:lnTo>
                  <a:lnTo>
                    <a:pt x="18853" y="3502"/>
                  </a:lnTo>
                  <a:lnTo>
                    <a:pt x="18876" y="3543"/>
                  </a:lnTo>
                  <a:lnTo>
                    <a:pt x="18959" y="3598"/>
                  </a:lnTo>
                  <a:lnTo>
                    <a:pt x="18971" y="3626"/>
                  </a:lnTo>
                  <a:lnTo>
                    <a:pt x="19006" y="3916"/>
                  </a:lnTo>
                  <a:lnTo>
                    <a:pt x="19006" y="3944"/>
                  </a:lnTo>
                  <a:lnTo>
                    <a:pt x="18959" y="3992"/>
                  </a:lnTo>
                  <a:lnTo>
                    <a:pt x="18912" y="4027"/>
                  </a:lnTo>
                  <a:lnTo>
                    <a:pt x="18853" y="4047"/>
                  </a:lnTo>
                  <a:lnTo>
                    <a:pt x="18675" y="4068"/>
                  </a:lnTo>
                  <a:lnTo>
                    <a:pt x="18522" y="4054"/>
                  </a:lnTo>
                  <a:lnTo>
                    <a:pt x="18486" y="4061"/>
                  </a:lnTo>
                  <a:lnTo>
                    <a:pt x="18108" y="4261"/>
                  </a:lnTo>
                  <a:lnTo>
                    <a:pt x="18048" y="4254"/>
                  </a:lnTo>
                  <a:lnTo>
                    <a:pt x="18001" y="4261"/>
                  </a:lnTo>
                  <a:lnTo>
                    <a:pt x="17895" y="4282"/>
                  </a:lnTo>
                  <a:lnTo>
                    <a:pt x="17824" y="4289"/>
                  </a:lnTo>
                  <a:lnTo>
                    <a:pt x="17682" y="4275"/>
                  </a:lnTo>
                  <a:lnTo>
                    <a:pt x="17623" y="4289"/>
                  </a:lnTo>
                  <a:lnTo>
                    <a:pt x="17564" y="4317"/>
                  </a:lnTo>
                  <a:lnTo>
                    <a:pt x="17552" y="4337"/>
                  </a:lnTo>
                  <a:lnTo>
                    <a:pt x="17552" y="4372"/>
                  </a:lnTo>
                  <a:lnTo>
                    <a:pt x="17540" y="4406"/>
                  </a:lnTo>
                  <a:lnTo>
                    <a:pt x="17493" y="4462"/>
                  </a:lnTo>
                  <a:lnTo>
                    <a:pt x="17280" y="4600"/>
                  </a:lnTo>
                  <a:lnTo>
                    <a:pt x="17221" y="4627"/>
                  </a:lnTo>
                  <a:lnTo>
                    <a:pt x="17067" y="4634"/>
                  </a:lnTo>
                  <a:lnTo>
                    <a:pt x="16984" y="4655"/>
                  </a:lnTo>
                  <a:lnTo>
                    <a:pt x="16913" y="4683"/>
                  </a:lnTo>
                  <a:lnTo>
                    <a:pt x="16854" y="4696"/>
                  </a:lnTo>
                  <a:lnTo>
                    <a:pt x="16783" y="4696"/>
                  </a:lnTo>
                  <a:lnTo>
                    <a:pt x="16523" y="4683"/>
                  </a:lnTo>
                  <a:lnTo>
                    <a:pt x="16345" y="4696"/>
                  </a:lnTo>
                  <a:lnTo>
                    <a:pt x="16192" y="4738"/>
                  </a:lnTo>
                  <a:lnTo>
                    <a:pt x="15955" y="4883"/>
                  </a:lnTo>
                  <a:lnTo>
                    <a:pt x="15813" y="4917"/>
                  </a:lnTo>
                  <a:lnTo>
                    <a:pt x="15482" y="4924"/>
                  </a:lnTo>
                  <a:lnTo>
                    <a:pt x="15269" y="4911"/>
                  </a:lnTo>
                  <a:lnTo>
                    <a:pt x="15198" y="4917"/>
                  </a:lnTo>
                  <a:lnTo>
                    <a:pt x="15104" y="4945"/>
                  </a:lnTo>
                  <a:lnTo>
                    <a:pt x="15056" y="4959"/>
                  </a:lnTo>
                  <a:lnTo>
                    <a:pt x="15021" y="4980"/>
                  </a:lnTo>
                  <a:lnTo>
                    <a:pt x="15009" y="5007"/>
                  </a:lnTo>
                  <a:lnTo>
                    <a:pt x="15021" y="5049"/>
                  </a:lnTo>
                  <a:lnTo>
                    <a:pt x="15009" y="5069"/>
                  </a:lnTo>
                  <a:lnTo>
                    <a:pt x="14985" y="5104"/>
                  </a:lnTo>
                  <a:lnTo>
                    <a:pt x="14891" y="5166"/>
                  </a:lnTo>
                  <a:lnTo>
                    <a:pt x="14867" y="5208"/>
                  </a:lnTo>
                  <a:lnTo>
                    <a:pt x="14867" y="5242"/>
                  </a:lnTo>
                  <a:lnTo>
                    <a:pt x="14891" y="5318"/>
                  </a:lnTo>
                  <a:lnTo>
                    <a:pt x="14879" y="5353"/>
                  </a:lnTo>
                  <a:lnTo>
                    <a:pt x="14832" y="5429"/>
                  </a:lnTo>
                  <a:lnTo>
                    <a:pt x="14772" y="5477"/>
                  </a:lnTo>
                  <a:lnTo>
                    <a:pt x="14690" y="5498"/>
                  </a:lnTo>
                  <a:lnTo>
                    <a:pt x="14560" y="5477"/>
                  </a:lnTo>
                  <a:lnTo>
                    <a:pt x="14465" y="5456"/>
                  </a:lnTo>
                  <a:lnTo>
                    <a:pt x="14418" y="5456"/>
                  </a:lnTo>
                  <a:lnTo>
                    <a:pt x="14370" y="5470"/>
                  </a:lnTo>
                  <a:lnTo>
                    <a:pt x="14358" y="5484"/>
                  </a:lnTo>
                  <a:lnTo>
                    <a:pt x="14347" y="5518"/>
                  </a:lnTo>
                  <a:lnTo>
                    <a:pt x="14335" y="5532"/>
                  </a:lnTo>
                  <a:lnTo>
                    <a:pt x="14299" y="5539"/>
                  </a:lnTo>
                  <a:lnTo>
                    <a:pt x="14264" y="5532"/>
                  </a:lnTo>
                  <a:lnTo>
                    <a:pt x="14181" y="5525"/>
                  </a:lnTo>
                  <a:lnTo>
                    <a:pt x="14039" y="5539"/>
                  </a:lnTo>
                  <a:lnTo>
                    <a:pt x="13992" y="5601"/>
                  </a:lnTo>
                  <a:lnTo>
                    <a:pt x="14016" y="5753"/>
                  </a:lnTo>
                  <a:lnTo>
                    <a:pt x="14016" y="5781"/>
                  </a:lnTo>
                  <a:lnTo>
                    <a:pt x="13956" y="5884"/>
                  </a:lnTo>
                  <a:lnTo>
                    <a:pt x="13945" y="5960"/>
                  </a:lnTo>
                  <a:lnTo>
                    <a:pt x="13909" y="5981"/>
                  </a:lnTo>
                  <a:lnTo>
                    <a:pt x="13743" y="6016"/>
                  </a:lnTo>
                  <a:lnTo>
                    <a:pt x="13507" y="6092"/>
                  </a:lnTo>
                  <a:lnTo>
                    <a:pt x="13069" y="6140"/>
                  </a:lnTo>
                  <a:lnTo>
                    <a:pt x="12939" y="6181"/>
                  </a:lnTo>
                  <a:lnTo>
                    <a:pt x="12845" y="6250"/>
                  </a:lnTo>
                  <a:lnTo>
                    <a:pt x="12821" y="6340"/>
                  </a:lnTo>
                  <a:lnTo>
                    <a:pt x="12845" y="6368"/>
                  </a:lnTo>
                  <a:lnTo>
                    <a:pt x="12880" y="6395"/>
                  </a:lnTo>
                  <a:lnTo>
                    <a:pt x="12892" y="6423"/>
                  </a:lnTo>
                  <a:lnTo>
                    <a:pt x="12833" y="6444"/>
                  </a:lnTo>
                  <a:lnTo>
                    <a:pt x="12762" y="6458"/>
                  </a:lnTo>
                  <a:lnTo>
                    <a:pt x="12750" y="6464"/>
                  </a:lnTo>
                  <a:lnTo>
                    <a:pt x="12774" y="6485"/>
                  </a:lnTo>
                  <a:lnTo>
                    <a:pt x="12821" y="6540"/>
                  </a:lnTo>
                  <a:lnTo>
                    <a:pt x="12845" y="6554"/>
                  </a:lnTo>
                  <a:lnTo>
                    <a:pt x="12845" y="6575"/>
                  </a:lnTo>
                  <a:lnTo>
                    <a:pt x="12809" y="6616"/>
                  </a:lnTo>
                  <a:lnTo>
                    <a:pt x="12797" y="6637"/>
                  </a:lnTo>
                  <a:lnTo>
                    <a:pt x="12786" y="6679"/>
                  </a:lnTo>
                  <a:lnTo>
                    <a:pt x="12774" y="6706"/>
                  </a:lnTo>
                  <a:lnTo>
                    <a:pt x="12750" y="6713"/>
                  </a:lnTo>
                  <a:lnTo>
                    <a:pt x="12715" y="6713"/>
                  </a:lnTo>
                  <a:lnTo>
                    <a:pt x="12655" y="6720"/>
                  </a:lnTo>
                  <a:lnTo>
                    <a:pt x="12620" y="6720"/>
                  </a:lnTo>
                  <a:lnTo>
                    <a:pt x="12596" y="6720"/>
                  </a:lnTo>
                  <a:lnTo>
                    <a:pt x="12561" y="6727"/>
                  </a:lnTo>
                  <a:lnTo>
                    <a:pt x="12549" y="6748"/>
                  </a:lnTo>
                  <a:lnTo>
                    <a:pt x="12513" y="6796"/>
                  </a:lnTo>
                  <a:lnTo>
                    <a:pt x="12502" y="6817"/>
                  </a:lnTo>
                  <a:lnTo>
                    <a:pt x="12443" y="6831"/>
                  </a:lnTo>
                  <a:lnTo>
                    <a:pt x="12372" y="6844"/>
                  </a:lnTo>
                  <a:lnTo>
                    <a:pt x="12289" y="6851"/>
                  </a:lnTo>
                  <a:lnTo>
                    <a:pt x="12230" y="6851"/>
                  </a:lnTo>
                  <a:lnTo>
                    <a:pt x="12159" y="6837"/>
                  </a:lnTo>
                  <a:lnTo>
                    <a:pt x="12123" y="6844"/>
                  </a:lnTo>
                  <a:lnTo>
                    <a:pt x="12088" y="6858"/>
                  </a:lnTo>
                  <a:lnTo>
                    <a:pt x="12029" y="6865"/>
                  </a:lnTo>
                  <a:lnTo>
                    <a:pt x="11969" y="6851"/>
                  </a:lnTo>
                  <a:lnTo>
                    <a:pt x="11934" y="6782"/>
                  </a:lnTo>
                  <a:lnTo>
                    <a:pt x="11875" y="6775"/>
                  </a:lnTo>
                  <a:lnTo>
                    <a:pt x="11816" y="6789"/>
                  </a:lnTo>
                  <a:lnTo>
                    <a:pt x="11792" y="6824"/>
                  </a:lnTo>
                  <a:lnTo>
                    <a:pt x="11792" y="6858"/>
                  </a:lnTo>
                  <a:lnTo>
                    <a:pt x="11757" y="6886"/>
                  </a:lnTo>
                  <a:lnTo>
                    <a:pt x="11697" y="6886"/>
                  </a:lnTo>
                  <a:lnTo>
                    <a:pt x="11567" y="6851"/>
                  </a:lnTo>
                  <a:lnTo>
                    <a:pt x="11485" y="6858"/>
                  </a:lnTo>
                  <a:lnTo>
                    <a:pt x="11343" y="6900"/>
                  </a:lnTo>
                  <a:lnTo>
                    <a:pt x="11307" y="6920"/>
                  </a:lnTo>
                  <a:lnTo>
                    <a:pt x="11283" y="6941"/>
                  </a:lnTo>
                  <a:lnTo>
                    <a:pt x="11283" y="6962"/>
                  </a:lnTo>
                  <a:lnTo>
                    <a:pt x="11272" y="6976"/>
                  </a:lnTo>
                  <a:lnTo>
                    <a:pt x="11236" y="7045"/>
                  </a:lnTo>
                  <a:lnTo>
                    <a:pt x="11224" y="7065"/>
                  </a:lnTo>
                  <a:lnTo>
                    <a:pt x="11189" y="7079"/>
                  </a:lnTo>
                  <a:lnTo>
                    <a:pt x="11153" y="7093"/>
                  </a:lnTo>
                  <a:lnTo>
                    <a:pt x="11118" y="7093"/>
                  </a:lnTo>
                  <a:lnTo>
                    <a:pt x="11094" y="7086"/>
                  </a:lnTo>
                  <a:lnTo>
                    <a:pt x="11059" y="7079"/>
                  </a:lnTo>
                  <a:lnTo>
                    <a:pt x="11023" y="7079"/>
                  </a:lnTo>
                  <a:lnTo>
                    <a:pt x="11000" y="7079"/>
                  </a:lnTo>
                  <a:lnTo>
                    <a:pt x="10976" y="7079"/>
                  </a:lnTo>
                  <a:lnTo>
                    <a:pt x="10941" y="7086"/>
                  </a:lnTo>
                  <a:lnTo>
                    <a:pt x="10917" y="7107"/>
                  </a:lnTo>
                  <a:lnTo>
                    <a:pt x="10905" y="7148"/>
                  </a:lnTo>
                  <a:lnTo>
                    <a:pt x="10881" y="7162"/>
                  </a:lnTo>
                  <a:lnTo>
                    <a:pt x="10810" y="7162"/>
                  </a:lnTo>
                  <a:lnTo>
                    <a:pt x="10739" y="7148"/>
                  </a:lnTo>
                  <a:lnTo>
                    <a:pt x="10680" y="7134"/>
                  </a:lnTo>
                  <a:lnTo>
                    <a:pt x="10609" y="7155"/>
                  </a:lnTo>
                  <a:lnTo>
                    <a:pt x="10396" y="7252"/>
                  </a:lnTo>
                  <a:lnTo>
                    <a:pt x="10278" y="7335"/>
                  </a:lnTo>
                  <a:lnTo>
                    <a:pt x="10195" y="7369"/>
                  </a:lnTo>
                  <a:lnTo>
                    <a:pt x="10006" y="7411"/>
                  </a:lnTo>
                  <a:lnTo>
                    <a:pt x="9722" y="7466"/>
                  </a:lnTo>
                  <a:lnTo>
                    <a:pt x="9711" y="7466"/>
                  </a:lnTo>
                  <a:lnTo>
                    <a:pt x="9415" y="7494"/>
                  </a:lnTo>
                  <a:lnTo>
                    <a:pt x="9356" y="7494"/>
                  </a:lnTo>
                  <a:lnTo>
                    <a:pt x="9297" y="7487"/>
                  </a:lnTo>
                  <a:lnTo>
                    <a:pt x="9190" y="7452"/>
                  </a:lnTo>
                  <a:lnTo>
                    <a:pt x="9143" y="7452"/>
                  </a:lnTo>
                  <a:lnTo>
                    <a:pt x="9072" y="7466"/>
                  </a:lnTo>
                  <a:lnTo>
                    <a:pt x="8954" y="7507"/>
                  </a:lnTo>
                  <a:lnTo>
                    <a:pt x="8942" y="7514"/>
                  </a:lnTo>
                  <a:lnTo>
                    <a:pt x="8918" y="7514"/>
                  </a:lnTo>
                  <a:lnTo>
                    <a:pt x="8894" y="7514"/>
                  </a:lnTo>
                  <a:lnTo>
                    <a:pt x="8871" y="7528"/>
                  </a:lnTo>
                  <a:lnTo>
                    <a:pt x="8871" y="7542"/>
                  </a:lnTo>
                  <a:lnTo>
                    <a:pt x="8883" y="7583"/>
                  </a:lnTo>
                  <a:lnTo>
                    <a:pt x="8871" y="7604"/>
                  </a:lnTo>
                  <a:lnTo>
                    <a:pt x="8859" y="7611"/>
                  </a:lnTo>
                  <a:lnTo>
                    <a:pt x="8847" y="7611"/>
                  </a:lnTo>
                  <a:lnTo>
                    <a:pt x="8835" y="7618"/>
                  </a:lnTo>
                  <a:lnTo>
                    <a:pt x="8812" y="7618"/>
                  </a:lnTo>
                  <a:lnTo>
                    <a:pt x="8776" y="7618"/>
                  </a:lnTo>
                  <a:lnTo>
                    <a:pt x="8729" y="7618"/>
                  </a:lnTo>
                  <a:lnTo>
                    <a:pt x="8693" y="7618"/>
                  </a:lnTo>
                  <a:lnTo>
                    <a:pt x="8646" y="7639"/>
                  </a:lnTo>
                  <a:lnTo>
                    <a:pt x="8611" y="7701"/>
                  </a:lnTo>
                  <a:lnTo>
                    <a:pt x="8575" y="7735"/>
                  </a:lnTo>
                  <a:lnTo>
                    <a:pt x="8528" y="7749"/>
                  </a:lnTo>
                  <a:lnTo>
                    <a:pt x="8244" y="7777"/>
                  </a:lnTo>
                  <a:lnTo>
                    <a:pt x="8078" y="7770"/>
                  </a:lnTo>
                  <a:lnTo>
                    <a:pt x="7901" y="7770"/>
                  </a:lnTo>
                  <a:lnTo>
                    <a:pt x="7818" y="7763"/>
                  </a:lnTo>
                  <a:lnTo>
                    <a:pt x="7747" y="7742"/>
                  </a:lnTo>
                  <a:lnTo>
                    <a:pt x="7712" y="7728"/>
                  </a:lnTo>
                  <a:lnTo>
                    <a:pt x="7676" y="7721"/>
                  </a:lnTo>
                  <a:lnTo>
                    <a:pt x="7617" y="7728"/>
                  </a:lnTo>
                  <a:lnTo>
                    <a:pt x="7487" y="7790"/>
                  </a:lnTo>
                  <a:lnTo>
                    <a:pt x="7345" y="7873"/>
                  </a:lnTo>
                  <a:lnTo>
                    <a:pt x="7203" y="7936"/>
                  </a:lnTo>
                  <a:lnTo>
                    <a:pt x="7049" y="7942"/>
                  </a:lnTo>
                  <a:lnTo>
                    <a:pt x="6919" y="7929"/>
                  </a:lnTo>
                  <a:lnTo>
                    <a:pt x="6813" y="7929"/>
                  </a:lnTo>
                  <a:lnTo>
                    <a:pt x="6718" y="7915"/>
                  </a:lnTo>
                  <a:lnTo>
                    <a:pt x="6636" y="7860"/>
                  </a:lnTo>
                  <a:lnTo>
                    <a:pt x="6399" y="7763"/>
                  </a:lnTo>
                  <a:lnTo>
                    <a:pt x="5973" y="7929"/>
                  </a:lnTo>
                  <a:lnTo>
                    <a:pt x="5713" y="7901"/>
                  </a:lnTo>
                  <a:lnTo>
                    <a:pt x="5571" y="7846"/>
                  </a:lnTo>
                  <a:lnTo>
                    <a:pt x="5453" y="7832"/>
                  </a:lnTo>
                  <a:lnTo>
                    <a:pt x="5346" y="7860"/>
                  </a:lnTo>
                  <a:lnTo>
                    <a:pt x="4944" y="8053"/>
                  </a:lnTo>
                  <a:lnTo>
                    <a:pt x="4850" y="8087"/>
                  </a:lnTo>
                  <a:lnTo>
                    <a:pt x="4743" y="8115"/>
                  </a:lnTo>
                  <a:lnTo>
                    <a:pt x="4696" y="8115"/>
                  </a:lnTo>
                  <a:lnTo>
                    <a:pt x="4649" y="8081"/>
                  </a:lnTo>
                  <a:lnTo>
                    <a:pt x="4601" y="8032"/>
                  </a:lnTo>
                  <a:lnTo>
                    <a:pt x="4424" y="7915"/>
                  </a:lnTo>
                  <a:lnTo>
                    <a:pt x="4294" y="7853"/>
                  </a:lnTo>
                  <a:lnTo>
                    <a:pt x="4199" y="7832"/>
                  </a:lnTo>
                  <a:lnTo>
                    <a:pt x="4081" y="7866"/>
                  </a:lnTo>
                  <a:lnTo>
                    <a:pt x="3963" y="7942"/>
                  </a:lnTo>
                  <a:lnTo>
                    <a:pt x="3833" y="7991"/>
                  </a:lnTo>
                  <a:lnTo>
                    <a:pt x="3655" y="7970"/>
                  </a:lnTo>
                  <a:lnTo>
                    <a:pt x="3561" y="7922"/>
                  </a:lnTo>
                  <a:lnTo>
                    <a:pt x="3513" y="7894"/>
                  </a:lnTo>
                  <a:lnTo>
                    <a:pt x="3501" y="7853"/>
                  </a:lnTo>
                  <a:lnTo>
                    <a:pt x="3501" y="7839"/>
                  </a:lnTo>
                  <a:lnTo>
                    <a:pt x="3501" y="7777"/>
                  </a:lnTo>
                  <a:lnTo>
                    <a:pt x="3501" y="7701"/>
                  </a:lnTo>
                  <a:lnTo>
                    <a:pt x="3478" y="7632"/>
                  </a:lnTo>
                  <a:lnTo>
                    <a:pt x="3407" y="7569"/>
                  </a:lnTo>
                  <a:lnTo>
                    <a:pt x="3324" y="7521"/>
                  </a:lnTo>
                  <a:lnTo>
                    <a:pt x="3265" y="7466"/>
                  </a:lnTo>
                  <a:lnTo>
                    <a:pt x="3135" y="7348"/>
                  </a:lnTo>
                  <a:lnTo>
                    <a:pt x="3087" y="7314"/>
                  </a:lnTo>
                  <a:lnTo>
                    <a:pt x="2875" y="7252"/>
                  </a:lnTo>
                  <a:lnTo>
                    <a:pt x="2733" y="7169"/>
                  </a:lnTo>
                  <a:lnTo>
                    <a:pt x="2638" y="7141"/>
                  </a:lnTo>
                  <a:lnTo>
                    <a:pt x="2520" y="7134"/>
                  </a:lnTo>
                  <a:lnTo>
                    <a:pt x="1999" y="7134"/>
                  </a:lnTo>
                  <a:lnTo>
                    <a:pt x="1846" y="7121"/>
                  </a:lnTo>
                  <a:lnTo>
                    <a:pt x="1727" y="7086"/>
                  </a:lnTo>
                  <a:lnTo>
                    <a:pt x="1645" y="7045"/>
                  </a:lnTo>
                  <a:lnTo>
                    <a:pt x="1597" y="6976"/>
                  </a:lnTo>
                  <a:lnTo>
                    <a:pt x="1550" y="6879"/>
                  </a:lnTo>
                  <a:lnTo>
                    <a:pt x="1408" y="6775"/>
                  </a:lnTo>
                  <a:lnTo>
                    <a:pt x="1160" y="6685"/>
                  </a:lnTo>
                  <a:lnTo>
                    <a:pt x="462" y="6499"/>
                  </a:lnTo>
                  <a:lnTo>
                    <a:pt x="261" y="6437"/>
                  </a:lnTo>
                  <a:lnTo>
                    <a:pt x="1" y="6292"/>
                  </a:lnTo>
                  <a:lnTo>
                    <a:pt x="119" y="6223"/>
                  </a:lnTo>
                  <a:close/>
                </a:path>
              </a:pathLst>
            </a:custGeom>
            <a:grpFill/>
            <a:ln w="9525" cap="rnd"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League Spartan"/>
                <a:ea typeface="+mn-ea"/>
                <a:cs typeface="+mn-cs"/>
              </a:endParaRPr>
            </a:p>
          </p:txBody>
        </p:sp>
        <p:sp>
          <p:nvSpPr>
            <p:cNvPr id="43" name="Google Shape;1723;p44">
              <a:extLst>
                <a:ext uri="{FF2B5EF4-FFF2-40B4-BE49-F238E27FC236}">
                  <a16:creationId xmlns:a16="http://schemas.microsoft.com/office/drawing/2014/main" id="{A27CECA8-D1DE-B928-3F2C-9C3FC6F83CDF}"/>
                </a:ext>
              </a:extLst>
            </p:cNvPr>
            <p:cNvSpPr/>
            <p:nvPr/>
          </p:nvSpPr>
          <p:spPr>
            <a:xfrm flipH="1">
              <a:off x="4211956" y="2800440"/>
              <a:ext cx="115972" cy="247635"/>
            </a:xfrm>
            <a:custGeom>
              <a:avLst/>
              <a:gdLst/>
              <a:ahLst/>
              <a:cxnLst/>
              <a:rect l="l" t="t" r="r" b="b"/>
              <a:pathLst>
                <a:path w="1905" h="2598" extrusionOk="0">
                  <a:moveTo>
                    <a:pt x="71" y="456"/>
                  </a:moveTo>
                  <a:lnTo>
                    <a:pt x="130" y="428"/>
                  </a:lnTo>
                  <a:lnTo>
                    <a:pt x="130" y="415"/>
                  </a:lnTo>
                  <a:lnTo>
                    <a:pt x="130" y="394"/>
                  </a:lnTo>
                  <a:lnTo>
                    <a:pt x="118" y="380"/>
                  </a:lnTo>
                  <a:lnTo>
                    <a:pt x="71" y="366"/>
                  </a:lnTo>
                  <a:lnTo>
                    <a:pt x="71" y="346"/>
                  </a:lnTo>
                  <a:lnTo>
                    <a:pt x="71" y="325"/>
                  </a:lnTo>
                  <a:lnTo>
                    <a:pt x="83" y="138"/>
                  </a:lnTo>
                  <a:lnTo>
                    <a:pt x="83" y="97"/>
                  </a:lnTo>
                  <a:lnTo>
                    <a:pt x="59" y="42"/>
                  </a:lnTo>
                  <a:lnTo>
                    <a:pt x="166" y="14"/>
                  </a:lnTo>
                  <a:lnTo>
                    <a:pt x="237" y="14"/>
                  </a:lnTo>
                  <a:lnTo>
                    <a:pt x="272" y="14"/>
                  </a:lnTo>
                  <a:lnTo>
                    <a:pt x="319" y="0"/>
                  </a:lnTo>
                  <a:lnTo>
                    <a:pt x="343" y="7"/>
                  </a:lnTo>
                  <a:lnTo>
                    <a:pt x="331" y="14"/>
                  </a:lnTo>
                  <a:lnTo>
                    <a:pt x="331" y="21"/>
                  </a:lnTo>
                  <a:lnTo>
                    <a:pt x="331" y="49"/>
                  </a:lnTo>
                  <a:lnTo>
                    <a:pt x="343" y="62"/>
                  </a:lnTo>
                  <a:lnTo>
                    <a:pt x="355" y="83"/>
                  </a:lnTo>
                  <a:lnTo>
                    <a:pt x="414" y="97"/>
                  </a:lnTo>
                  <a:lnTo>
                    <a:pt x="438" y="111"/>
                  </a:lnTo>
                  <a:lnTo>
                    <a:pt x="520" y="221"/>
                  </a:lnTo>
                  <a:lnTo>
                    <a:pt x="532" y="235"/>
                  </a:lnTo>
                  <a:lnTo>
                    <a:pt x="591" y="242"/>
                  </a:lnTo>
                  <a:lnTo>
                    <a:pt x="615" y="277"/>
                  </a:lnTo>
                  <a:lnTo>
                    <a:pt x="686" y="304"/>
                  </a:lnTo>
                  <a:lnTo>
                    <a:pt x="674" y="325"/>
                  </a:lnTo>
                  <a:lnTo>
                    <a:pt x="674" y="332"/>
                  </a:lnTo>
                  <a:lnTo>
                    <a:pt x="686" y="339"/>
                  </a:lnTo>
                  <a:lnTo>
                    <a:pt x="674" y="346"/>
                  </a:lnTo>
                  <a:lnTo>
                    <a:pt x="662" y="339"/>
                  </a:lnTo>
                  <a:lnTo>
                    <a:pt x="639" y="339"/>
                  </a:lnTo>
                  <a:lnTo>
                    <a:pt x="627" y="346"/>
                  </a:lnTo>
                  <a:lnTo>
                    <a:pt x="627" y="359"/>
                  </a:lnTo>
                  <a:lnTo>
                    <a:pt x="651" y="373"/>
                  </a:lnTo>
                  <a:lnTo>
                    <a:pt x="674" y="387"/>
                  </a:lnTo>
                  <a:lnTo>
                    <a:pt x="769" y="415"/>
                  </a:lnTo>
                  <a:lnTo>
                    <a:pt x="875" y="463"/>
                  </a:lnTo>
                  <a:lnTo>
                    <a:pt x="828" y="511"/>
                  </a:lnTo>
                  <a:lnTo>
                    <a:pt x="804" y="525"/>
                  </a:lnTo>
                  <a:lnTo>
                    <a:pt x="781" y="532"/>
                  </a:lnTo>
                  <a:lnTo>
                    <a:pt x="757" y="546"/>
                  </a:lnTo>
                  <a:lnTo>
                    <a:pt x="733" y="567"/>
                  </a:lnTo>
                  <a:lnTo>
                    <a:pt x="698" y="656"/>
                  </a:lnTo>
                  <a:lnTo>
                    <a:pt x="698" y="746"/>
                  </a:lnTo>
                  <a:lnTo>
                    <a:pt x="840" y="974"/>
                  </a:lnTo>
                  <a:lnTo>
                    <a:pt x="757" y="974"/>
                  </a:lnTo>
                  <a:lnTo>
                    <a:pt x="745" y="988"/>
                  </a:lnTo>
                  <a:lnTo>
                    <a:pt x="745" y="1022"/>
                  </a:lnTo>
                  <a:lnTo>
                    <a:pt x="792" y="1105"/>
                  </a:lnTo>
                  <a:lnTo>
                    <a:pt x="816" y="1223"/>
                  </a:lnTo>
                  <a:lnTo>
                    <a:pt x="828" y="1264"/>
                  </a:lnTo>
                  <a:lnTo>
                    <a:pt x="828" y="1299"/>
                  </a:lnTo>
                  <a:lnTo>
                    <a:pt x="852" y="1326"/>
                  </a:lnTo>
                  <a:lnTo>
                    <a:pt x="899" y="1375"/>
                  </a:lnTo>
                  <a:lnTo>
                    <a:pt x="970" y="1430"/>
                  </a:lnTo>
                  <a:lnTo>
                    <a:pt x="970" y="1527"/>
                  </a:lnTo>
                  <a:lnTo>
                    <a:pt x="1017" y="1623"/>
                  </a:lnTo>
                  <a:lnTo>
                    <a:pt x="1029" y="1644"/>
                  </a:lnTo>
                  <a:lnTo>
                    <a:pt x="1053" y="1651"/>
                  </a:lnTo>
                  <a:lnTo>
                    <a:pt x="1147" y="1630"/>
                  </a:lnTo>
                  <a:lnTo>
                    <a:pt x="1195" y="1623"/>
                  </a:lnTo>
                  <a:lnTo>
                    <a:pt x="1266" y="1589"/>
                  </a:lnTo>
                  <a:lnTo>
                    <a:pt x="1301" y="1603"/>
                  </a:lnTo>
                  <a:lnTo>
                    <a:pt x="1325" y="1616"/>
                  </a:lnTo>
                  <a:lnTo>
                    <a:pt x="1431" y="1796"/>
                  </a:lnTo>
                  <a:lnTo>
                    <a:pt x="1431" y="1844"/>
                  </a:lnTo>
                  <a:lnTo>
                    <a:pt x="1431" y="1865"/>
                  </a:lnTo>
                  <a:lnTo>
                    <a:pt x="1431" y="1900"/>
                  </a:lnTo>
                  <a:lnTo>
                    <a:pt x="1396" y="1941"/>
                  </a:lnTo>
                  <a:lnTo>
                    <a:pt x="1396" y="1962"/>
                  </a:lnTo>
                  <a:lnTo>
                    <a:pt x="1396" y="1989"/>
                  </a:lnTo>
                  <a:lnTo>
                    <a:pt x="1407" y="2031"/>
                  </a:lnTo>
                  <a:lnTo>
                    <a:pt x="1431" y="2072"/>
                  </a:lnTo>
                  <a:lnTo>
                    <a:pt x="1526" y="2203"/>
                  </a:lnTo>
                  <a:lnTo>
                    <a:pt x="1620" y="2307"/>
                  </a:lnTo>
                  <a:lnTo>
                    <a:pt x="1904" y="2528"/>
                  </a:lnTo>
                  <a:lnTo>
                    <a:pt x="1786" y="2590"/>
                  </a:lnTo>
                  <a:lnTo>
                    <a:pt x="1679" y="2597"/>
                  </a:lnTo>
                  <a:lnTo>
                    <a:pt x="1644" y="2583"/>
                  </a:lnTo>
                  <a:lnTo>
                    <a:pt x="1632" y="2569"/>
                  </a:lnTo>
                  <a:lnTo>
                    <a:pt x="1620" y="2556"/>
                  </a:lnTo>
                  <a:lnTo>
                    <a:pt x="1597" y="2535"/>
                  </a:lnTo>
                  <a:lnTo>
                    <a:pt x="1549" y="2473"/>
                  </a:lnTo>
                  <a:lnTo>
                    <a:pt x="1301" y="2293"/>
                  </a:lnTo>
                  <a:lnTo>
                    <a:pt x="1230" y="2217"/>
                  </a:lnTo>
                  <a:lnTo>
                    <a:pt x="1195" y="2169"/>
                  </a:lnTo>
                  <a:lnTo>
                    <a:pt x="1195" y="2141"/>
                  </a:lnTo>
                  <a:lnTo>
                    <a:pt x="1195" y="2121"/>
                  </a:lnTo>
                  <a:lnTo>
                    <a:pt x="1159" y="2093"/>
                  </a:lnTo>
                  <a:lnTo>
                    <a:pt x="1088" y="2051"/>
                  </a:lnTo>
                  <a:lnTo>
                    <a:pt x="994" y="1982"/>
                  </a:lnTo>
                  <a:lnTo>
                    <a:pt x="946" y="1941"/>
                  </a:lnTo>
                  <a:lnTo>
                    <a:pt x="863" y="1844"/>
                  </a:lnTo>
                  <a:lnTo>
                    <a:pt x="816" y="1824"/>
                  </a:lnTo>
                  <a:lnTo>
                    <a:pt x="603" y="1851"/>
                  </a:lnTo>
                  <a:lnTo>
                    <a:pt x="532" y="1741"/>
                  </a:lnTo>
                  <a:lnTo>
                    <a:pt x="520" y="1672"/>
                  </a:lnTo>
                  <a:lnTo>
                    <a:pt x="509" y="1651"/>
                  </a:lnTo>
                  <a:lnTo>
                    <a:pt x="485" y="1637"/>
                  </a:lnTo>
                  <a:lnTo>
                    <a:pt x="449" y="1623"/>
                  </a:lnTo>
                  <a:lnTo>
                    <a:pt x="414" y="1603"/>
                  </a:lnTo>
                  <a:lnTo>
                    <a:pt x="379" y="1575"/>
                  </a:lnTo>
                  <a:lnTo>
                    <a:pt x="379" y="1554"/>
                  </a:lnTo>
                  <a:lnTo>
                    <a:pt x="414" y="1506"/>
                  </a:lnTo>
                  <a:lnTo>
                    <a:pt x="449" y="1464"/>
                  </a:lnTo>
                  <a:lnTo>
                    <a:pt x="544" y="1402"/>
                  </a:lnTo>
                  <a:lnTo>
                    <a:pt x="603" y="1312"/>
                  </a:lnTo>
                  <a:lnTo>
                    <a:pt x="591" y="1278"/>
                  </a:lnTo>
                  <a:lnTo>
                    <a:pt x="580" y="1250"/>
                  </a:lnTo>
                  <a:lnTo>
                    <a:pt x="426" y="1105"/>
                  </a:lnTo>
                  <a:lnTo>
                    <a:pt x="402" y="1036"/>
                  </a:lnTo>
                  <a:lnTo>
                    <a:pt x="426" y="1022"/>
                  </a:lnTo>
                  <a:lnTo>
                    <a:pt x="461" y="960"/>
                  </a:lnTo>
                  <a:lnTo>
                    <a:pt x="461" y="905"/>
                  </a:lnTo>
                  <a:lnTo>
                    <a:pt x="449" y="877"/>
                  </a:lnTo>
                  <a:lnTo>
                    <a:pt x="426" y="857"/>
                  </a:lnTo>
                  <a:lnTo>
                    <a:pt x="355" y="822"/>
                  </a:lnTo>
                  <a:lnTo>
                    <a:pt x="308" y="774"/>
                  </a:lnTo>
                  <a:lnTo>
                    <a:pt x="260" y="739"/>
                  </a:lnTo>
                  <a:lnTo>
                    <a:pt x="154" y="629"/>
                  </a:lnTo>
                  <a:lnTo>
                    <a:pt x="118" y="615"/>
                  </a:lnTo>
                  <a:lnTo>
                    <a:pt x="71" y="601"/>
                  </a:lnTo>
                  <a:lnTo>
                    <a:pt x="0" y="456"/>
                  </a:lnTo>
                  <a:lnTo>
                    <a:pt x="71" y="456"/>
                  </a:lnTo>
                  <a:close/>
                </a:path>
              </a:pathLst>
            </a:custGeom>
            <a:grpFill/>
            <a:ln w="9525" cap="rnd"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League Spartan"/>
                <a:ea typeface="+mn-ea"/>
                <a:cs typeface="+mn-cs"/>
              </a:endParaRPr>
            </a:p>
          </p:txBody>
        </p:sp>
        <p:sp>
          <p:nvSpPr>
            <p:cNvPr id="44" name="Google Shape;1724;p44">
              <a:extLst>
                <a:ext uri="{FF2B5EF4-FFF2-40B4-BE49-F238E27FC236}">
                  <a16:creationId xmlns:a16="http://schemas.microsoft.com/office/drawing/2014/main" id="{1E604FDD-C094-FC7F-FF97-BF9BB11031A8}"/>
                </a:ext>
              </a:extLst>
            </p:cNvPr>
            <p:cNvSpPr/>
            <p:nvPr/>
          </p:nvSpPr>
          <p:spPr>
            <a:xfrm flipH="1">
              <a:off x="3878586" y="2598938"/>
              <a:ext cx="301770" cy="208841"/>
            </a:xfrm>
            <a:custGeom>
              <a:avLst/>
              <a:gdLst/>
              <a:ahLst/>
              <a:cxnLst/>
              <a:rect l="l" t="t" r="r" b="b"/>
              <a:pathLst>
                <a:path w="4957" h="2191" extrusionOk="0">
                  <a:moveTo>
                    <a:pt x="48" y="222"/>
                  </a:moveTo>
                  <a:lnTo>
                    <a:pt x="24" y="194"/>
                  </a:lnTo>
                  <a:lnTo>
                    <a:pt x="12" y="180"/>
                  </a:lnTo>
                  <a:lnTo>
                    <a:pt x="1" y="167"/>
                  </a:lnTo>
                  <a:lnTo>
                    <a:pt x="36" y="160"/>
                  </a:lnTo>
                  <a:lnTo>
                    <a:pt x="48" y="153"/>
                  </a:lnTo>
                  <a:lnTo>
                    <a:pt x="60" y="146"/>
                  </a:lnTo>
                  <a:lnTo>
                    <a:pt x="60" y="132"/>
                  </a:lnTo>
                  <a:lnTo>
                    <a:pt x="60" y="56"/>
                  </a:lnTo>
                  <a:lnTo>
                    <a:pt x="72" y="42"/>
                  </a:lnTo>
                  <a:lnTo>
                    <a:pt x="107" y="29"/>
                  </a:lnTo>
                  <a:lnTo>
                    <a:pt x="119" y="15"/>
                  </a:lnTo>
                  <a:lnTo>
                    <a:pt x="154" y="29"/>
                  </a:lnTo>
                  <a:lnTo>
                    <a:pt x="166" y="22"/>
                  </a:lnTo>
                  <a:lnTo>
                    <a:pt x="202" y="1"/>
                  </a:lnTo>
                  <a:lnTo>
                    <a:pt x="213" y="1"/>
                  </a:lnTo>
                  <a:lnTo>
                    <a:pt x="225" y="1"/>
                  </a:lnTo>
                  <a:lnTo>
                    <a:pt x="261" y="1"/>
                  </a:lnTo>
                  <a:lnTo>
                    <a:pt x="284" y="1"/>
                  </a:lnTo>
                  <a:lnTo>
                    <a:pt x="308" y="8"/>
                  </a:lnTo>
                  <a:lnTo>
                    <a:pt x="320" y="15"/>
                  </a:lnTo>
                  <a:lnTo>
                    <a:pt x="332" y="22"/>
                  </a:lnTo>
                  <a:lnTo>
                    <a:pt x="332" y="35"/>
                  </a:lnTo>
                  <a:lnTo>
                    <a:pt x="355" y="49"/>
                  </a:lnTo>
                  <a:lnTo>
                    <a:pt x="367" y="77"/>
                  </a:lnTo>
                  <a:lnTo>
                    <a:pt x="379" y="125"/>
                  </a:lnTo>
                  <a:lnTo>
                    <a:pt x="426" y="174"/>
                  </a:lnTo>
                  <a:lnTo>
                    <a:pt x="556" y="201"/>
                  </a:lnTo>
                  <a:lnTo>
                    <a:pt x="604" y="187"/>
                  </a:lnTo>
                  <a:lnTo>
                    <a:pt x="758" y="125"/>
                  </a:lnTo>
                  <a:lnTo>
                    <a:pt x="793" y="105"/>
                  </a:lnTo>
                  <a:lnTo>
                    <a:pt x="805" y="98"/>
                  </a:lnTo>
                  <a:lnTo>
                    <a:pt x="828" y="91"/>
                  </a:lnTo>
                  <a:lnTo>
                    <a:pt x="899" y="77"/>
                  </a:lnTo>
                  <a:lnTo>
                    <a:pt x="994" y="84"/>
                  </a:lnTo>
                  <a:lnTo>
                    <a:pt x="1136" y="105"/>
                  </a:lnTo>
                  <a:lnTo>
                    <a:pt x="1373" y="146"/>
                  </a:lnTo>
                  <a:lnTo>
                    <a:pt x="1396" y="167"/>
                  </a:lnTo>
                  <a:lnTo>
                    <a:pt x="1420" y="180"/>
                  </a:lnTo>
                  <a:lnTo>
                    <a:pt x="1432" y="194"/>
                  </a:lnTo>
                  <a:lnTo>
                    <a:pt x="1443" y="208"/>
                  </a:lnTo>
                  <a:lnTo>
                    <a:pt x="1467" y="215"/>
                  </a:lnTo>
                  <a:lnTo>
                    <a:pt x="1491" y="229"/>
                  </a:lnTo>
                  <a:lnTo>
                    <a:pt x="1538" y="243"/>
                  </a:lnTo>
                  <a:lnTo>
                    <a:pt x="1621" y="256"/>
                  </a:lnTo>
                  <a:lnTo>
                    <a:pt x="1763" y="263"/>
                  </a:lnTo>
                  <a:lnTo>
                    <a:pt x="1775" y="326"/>
                  </a:lnTo>
                  <a:lnTo>
                    <a:pt x="1763" y="388"/>
                  </a:lnTo>
                  <a:lnTo>
                    <a:pt x="1763" y="401"/>
                  </a:lnTo>
                  <a:lnTo>
                    <a:pt x="1763" y="408"/>
                  </a:lnTo>
                  <a:lnTo>
                    <a:pt x="1798" y="443"/>
                  </a:lnTo>
                  <a:lnTo>
                    <a:pt x="1917" y="526"/>
                  </a:lnTo>
                  <a:lnTo>
                    <a:pt x="1928" y="547"/>
                  </a:lnTo>
                  <a:lnTo>
                    <a:pt x="1940" y="553"/>
                  </a:lnTo>
                  <a:lnTo>
                    <a:pt x="1952" y="553"/>
                  </a:lnTo>
                  <a:lnTo>
                    <a:pt x="2047" y="560"/>
                  </a:lnTo>
                  <a:lnTo>
                    <a:pt x="2070" y="567"/>
                  </a:lnTo>
                  <a:lnTo>
                    <a:pt x="2106" y="574"/>
                  </a:lnTo>
                  <a:lnTo>
                    <a:pt x="2153" y="588"/>
                  </a:lnTo>
                  <a:lnTo>
                    <a:pt x="2236" y="616"/>
                  </a:lnTo>
                  <a:lnTo>
                    <a:pt x="2271" y="636"/>
                  </a:lnTo>
                  <a:lnTo>
                    <a:pt x="2295" y="650"/>
                  </a:lnTo>
                  <a:lnTo>
                    <a:pt x="2330" y="692"/>
                  </a:lnTo>
                  <a:lnTo>
                    <a:pt x="2354" y="698"/>
                  </a:lnTo>
                  <a:lnTo>
                    <a:pt x="2366" y="712"/>
                  </a:lnTo>
                  <a:lnTo>
                    <a:pt x="2378" y="726"/>
                  </a:lnTo>
                  <a:lnTo>
                    <a:pt x="2425" y="768"/>
                  </a:lnTo>
                  <a:lnTo>
                    <a:pt x="2449" y="768"/>
                  </a:lnTo>
                  <a:lnTo>
                    <a:pt x="2461" y="774"/>
                  </a:lnTo>
                  <a:lnTo>
                    <a:pt x="2520" y="685"/>
                  </a:lnTo>
                  <a:lnTo>
                    <a:pt x="2626" y="705"/>
                  </a:lnTo>
                  <a:lnTo>
                    <a:pt x="2614" y="622"/>
                  </a:lnTo>
                  <a:lnTo>
                    <a:pt x="2614" y="609"/>
                  </a:lnTo>
                  <a:lnTo>
                    <a:pt x="2614" y="588"/>
                  </a:lnTo>
                  <a:lnTo>
                    <a:pt x="2709" y="429"/>
                  </a:lnTo>
                  <a:lnTo>
                    <a:pt x="2733" y="408"/>
                  </a:lnTo>
                  <a:lnTo>
                    <a:pt x="2756" y="395"/>
                  </a:lnTo>
                  <a:lnTo>
                    <a:pt x="2792" y="395"/>
                  </a:lnTo>
                  <a:lnTo>
                    <a:pt x="2815" y="381"/>
                  </a:lnTo>
                  <a:lnTo>
                    <a:pt x="2851" y="360"/>
                  </a:lnTo>
                  <a:lnTo>
                    <a:pt x="2863" y="332"/>
                  </a:lnTo>
                  <a:lnTo>
                    <a:pt x="2851" y="312"/>
                  </a:lnTo>
                  <a:lnTo>
                    <a:pt x="2851" y="270"/>
                  </a:lnTo>
                  <a:lnTo>
                    <a:pt x="2863" y="250"/>
                  </a:lnTo>
                  <a:lnTo>
                    <a:pt x="2886" y="236"/>
                  </a:lnTo>
                  <a:lnTo>
                    <a:pt x="2934" y="222"/>
                  </a:lnTo>
                  <a:lnTo>
                    <a:pt x="2969" y="215"/>
                  </a:lnTo>
                  <a:lnTo>
                    <a:pt x="2981" y="208"/>
                  </a:lnTo>
                  <a:lnTo>
                    <a:pt x="2993" y="201"/>
                  </a:lnTo>
                  <a:lnTo>
                    <a:pt x="3040" y="187"/>
                  </a:lnTo>
                  <a:lnTo>
                    <a:pt x="3206" y="243"/>
                  </a:lnTo>
                  <a:lnTo>
                    <a:pt x="3229" y="243"/>
                  </a:lnTo>
                  <a:lnTo>
                    <a:pt x="3265" y="243"/>
                  </a:lnTo>
                  <a:lnTo>
                    <a:pt x="3288" y="236"/>
                  </a:lnTo>
                  <a:lnTo>
                    <a:pt x="3442" y="201"/>
                  </a:lnTo>
                  <a:lnTo>
                    <a:pt x="3454" y="194"/>
                  </a:lnTo>
                  <a:lnTo>
                    <a:pt x="3478" y="180"/>
                  </a:lnTo>
                  <a:lnTo>
                    <a:pt x="3478" y="174"/>
                  </a:lnTo>
                  <a:lnTo>
                    <a:pt x="3478" y="167"/>
                  </a:lnTo>
                  <a:lnTo>
                    <a:pt x="3490" y="160"/>
                  </a:lnTo>
                  <a:lnTo>
                    <a:pt x="3490" y="153"/>
                  </a:lnTo>
                  <a:lnTo>
                    <a:pt x="3537" y="125"/>
                  </a:lnTo>
                  <a:lnTo>
                    <a:pt x="3584" y="125"/>
                  </a:lnTo>
                  <a:lnTo>
                    <a:pt x="3702" y="98"/>
                  </a:lnTo>
                  <a:lnTo>
                    <a:pt x="3750" y="98"/>
                  </a:lnTo>
                  <a:lnTo>
                    <a:pt x="3750" y="105"/>
                  </a:lnTo>
                  <a:lnTo>
                    <a:pt x="3750" y="174"/>
                  </a:lnTo>
                  <a:lnTo>
                    <a:pt x="3726" y="201"/>
                  </a:lnTo>
                  <a:lnTo>
                    <a:pt x="3679" y="215"/>
                  </a:lnTo>
                  <a:lnTo>
                    <a:pt x="3691" y="284"/>
                  </a:lnTo>
                  <a:lnTo>
                    <a:pt x="3691" y="319"/>
                  </a:lnTo>
                  <a:lnTo>
                    <a:pt x="3631" y="436"/>
                  </a:lnTo>
                  <a:lnTo>
                    <a:pt x="3631" y="484"/>
                  </a:lnTo>
                  <a:lnTo>
                    <a:pt x="3631" y="526"/>
                  </a:lnTo>
                  <a:lnTo>
                    <a:pt x="3643" y="581"/>
                  </a:lnTo>
                  <a:lnTo>
                    <a:pt x="3702" y="574"/>
                  </a:lnTo>
                  <a:lnTo>
                    <a:pt x="3750" y="567"/>
                  </a:lnTo>
                  <a:lnTo>
                    <a:pt x="3844" y="567"/>
                  </a:lnTo>
                  <a:lnTo>
                    <a:pt x="3915" y="560"/>
                  </a:lnTo>
                  <a:lnTo>
                    <a:pt x="3998" y="567"/>
                  </a:lnTo>
                  <a:lnTo>
                    <a:pt x="4034" y="560"/>
                  </a:lnTo>
                  <a:lnTo>
                    <a:pt x="4081" y="533"/>
                  </a:lnTo>
                  <a:lnTo>
                    <a:pt x="4128" y="519"/>
                  </a:lnTo>
                  <a:lnTo>
                    <a:pt x="4175" y="491"/>
                  </a:lnTo>
                  <a:lnTo>
                    <a:pt x="4235" y="498"/>
                  </a:lnTo>
                  <a:lnTo>
                    <a:pt x="4483" y="602"/>
                  </a:lnTo>
                  <a:lnTo>
                    <a:pt x="4684" y="650"/>
                  </a:lnTo>
                  <a:lnTo>
                    <a:pt x="4684" y="850"/>
                  </a:lnTo>
                  <a:lnTo>
                    <a:pt x="4684" y="878"/>
                  </a:lnTo>
                  <a:lnTo>
                    <a:pt x="4684" y="899"/>
                  </a:lnTo>
                  <a:lnTo>
                    <a:pt x="4684" y="906"/>
                  </a:lnTo>
                  <a:lnTo>
                    <a:pt x="4613" y="933"/>
                  </a:lnTo>
                  <a:lnTo>
                    <a:pt x="4483" y="926"/>
                  </a:lnTo>
                  <a:lnTo>
                    <a:pt x="4448" y="926"/>
                  </a:lnTo>
                  <a:lnTo>
                    <a:pt x="4294" y="885"/>
                  </a:lnTo>
                  <a:lnTo>
                    <a:pt x="4258" y="885"/>
                  </a:lnTo>
                  <a:lnTo>
                    <a:pt x="4235" y="878"/>
                  </a:lnTo>
                  <a:lnTo>
                    <a:pt x="4199" y="857"/>
                  </a:lnTo>
                  <a:lnTo>
                    <a:pt x="4175" y="857"/>
                  </a:lnTo>
                  <a:lnTo>
                    <a:pt x="4152" y="857"/>
                  </a:lnTo>
                  <a:lnTo>
                    <a:pt x="4128" y="864"/>
                  </a:lnTo>
                  <a:lnTo>
                    <a:pt x="4081" y="885"/>
                  </a:lnTo>
                  <a:lnTo>
                    <a:pt x="3963" y="954"/>
                  </a:lnTo>
                  <a:lnTo>
                    <a:pt x="3951" y="975"/>
                  </a:lnTo>
                  <a:lnTo>
                    <a:pt x="3951" y="989"/>
                  </a:lnTo>
                  <a:lnTo>
                    <a:pt x="3939" y="1016"/>
                  </a:lnTo>
                  <a:lnTo>
                    <a:pt x="3915" y="1037"/>
                  </a:lnTo>
                  <a:lnTo>
                    <a:pt x="3868" y="1064"/>
                  </a:lnTo>
                  <a:lnTo>
                    <a:pt x="3892" y="1085"/>
                  </a:lnTo>
                  <a:lnTo>
                    <a:pt x="3963" y="1147"/>
                  </a:lnTo>
                  <a:lnTo>
                    <a:pt x="3986" y="1154"/>
                  </a:lnTo>
                  <a:lnTo>
                    <a:pt x="4057" y="1168"/>
                  </a:lnTo>
                  <a:lnTo>
                    <a:pt x="4175" y="1154"/>
                  </a:lnTo>
                  <a:lnTo>
                    <a:pt x="4211" y="1147"/>
                  </a:lnTo>
                  <a:lnTo>
                    <a:pt x="4235" y="1140"/>
                  </a:lnTo>
                  <a:lnTo>
                    <a:pt x="4282" y="1106"/>
                  </a:lnTo>
                  <a:lnTo>
                    <a:pt x="4353" y="1120"/>
                  </a:lnTo>
                  <a:lnTo>
                    <a:pt x="4412" y="1099"/>
                  </a:lnTo>
                  <a:lnTo>
                    <a:pt x="4448" y="1099"/>
                  </a:lnTo>
                  <a:lnTo>
                    <a:pt x="4459" y="1099"/>
                  </a:lnTo>
                  <a:lnTo>
                    <a:pt x="4530" y="1134"/>
                  </a:lnTo>
                  <a:lnTo>
                    <a:pt x="4554" y="1161"/>
                  </a:lnTo>
                  <a:lnTo>
                    <a:pt x="4542" y="1182"/>
                  </a:lnTo>
                  <a:lnTo>
                    <a:pt x="4542" y="1203"/>
                  </a:lnTo>
                  <a:lnTo>
                    <a:pt x="4518" y="1210"/>
                  </a:lnTo>
                  <a:lnTo>
                    <a:pt x="4495" y="1223"/>
                  </a:lnTo>
                  <a:lnTo>
                    <a:pt x="4483" y="1230"/>
                  </a:lnTo>
                  <a:lnTo>
                    <a:pt x="4483" y="1279"/>
                  </a:lnTo>
                  <a:lnTo>
                    <a:pt x="4483" y="1292"/>
                  </a:lnTo>
                  <a:lnTo>
                    <a:pt x="4495" y="1313"/>
                  </a:lnTo>
                  <a:lnTo>
                    <a:pt x="4578" y="1410"/>
                  </a:lnTo>
                  <a:lnTo>
                    <a:pt x="4613" y="1493"/>
                  </a:lnTo>
                  <a:lnTo>
                    <a:pt x="4684" y="1472"/>
                  </a:lnTo>
                  <a:lnTo>
                    <a:pt x="4708" y="1465"/>
                  </a:lnTo>
                  <a:lnTo>
                    <a:pt x="4767" y="1465"/>
                  </a:lnTo>
                  <a:lnTo>
                    <a:pt x="4802" y="1465"/>
                  </a:lnTo>
                  <a:lnTo>
                    <a:pt x="4814" y="1472"/>
                  </a:lnTo>
                  <a:lnTo>
                    <a:pt x="4861" y="1520"/>
                  </a:lnTo>
                  <a:lnTo>
                    <a:pt x="4956" y="1645"/>
                  </a:lnTo>
                  <a:lnTo>
                    <a:pt x="4909" y="1672"/>
                  </a:lnTo>
                  <a:lnTo>
                    <a:pt x="4873" y="1707"/>
                  </a:lnTo>
                  <a:lnTo>
                    <a:pt x="4873" y="1741"/>
                  </a:lnTo>
                  <a:lnTo>
                    <a:pt x="4861" y="1755"/>
                  </a:lnTo>
                  <a:lnTo>
                    <a:pt x="4861" y="1769"/>
                  </a:lnTo>
                  <a:lnTo>
                    <a:pt x="4838" y="1803"/>
                  </a:lnTo>
                  <a:lnTo>
                    <a:pt x="4790" y="1838"/>
                  </a:lnTo>
                  <a:lnTo>
                    <a:pt x="4708" y="1879"/>
                  </a:lnTo>
                  <a:lnTo>
                    <a:pt x="4696" y="1893"/>
                  </a:lnTo>
                  <a:lnTo>
                    <a:pt x="4625" y="1914"/>
                  </a:lnTo>
                  <a:lnTo>
                    <a:pt x="4542" y="1921"/>
                  </a:lnTo>
                  <a:lnTo>
                    <a:pt x="4507" y="1914"/>
                  </a:lnTo>
                  <a:lnTo>
                    <a:pt x="4448" y="1879"/>
                  </a:lnTo>
                  <a:lnTo>
                    <a:pt x="4436" y="1859"/>
                  </a:lnTo>
                  <a:lnTo>
                    <a:pt x="4424" y="1838"/>
                  </a:lnTo>
                  <a:lnTo>
                    <a:pt x="4412" y="1762"/>
                  </a:lnTo>
                  <a:lnTo>
                    <a:pt x="4400" y="1741"/>
                  </a:lnTo>
                  <a:lnTo>
                    <a:pt x="4294" y="1645"/>
                  </a:lnTo>
                  <a:lnTo>
                    <a:pt x="4270" y="1645"/>
                  </a:lnTo>
                  <a:lnTo>
                    <a:pt x="4140" y="1831"/>
                  </a:lnTo>
                  <a:lnTo>
                    <a:pt x="4116" y="1852"/>
                  </a:lnTo>
                  <a:lnTo>
                    <a:pt x="4105" y="1859"/>
                  </a:lnTo>
                  <a:lnTo>
                    <a:pt x="4081" y="1866"/>
                  </a:lnTo>
                  <a:lnTo>
                    <a:pt x="4045" y="1873"/>
                  </a:lnTo>
                  <a:lnTo>
                    <a:pt x="3986" y="1866"/>
                  </a:lnTo>
                  <a:lnTo>
                    <a:pt x="3963" y="1866"/>
                  </a:lnTo>
                  <a:lnTo>
                    <a:pt x="3939" y="1859"/>
                  </a:lnTo>
                  <a:lnTo>
                    <a:pt x="3856" y="1817"/>
                  </a:lnTo>
                  <a:lnTo>
                    <a:pt x="3856" y="1810"/>
                  </a:lnTo>
                  <a:lnTo>
                    <a:pt x="3856" y="1803"/>
                  </a:lnTo>
                  <a:lnTo>
                    <a:pt x="3844" y="1803"/>
                  </a:lnTo>
                  <a:lnTo>
                    <a:pt x="3833" y="1810"/>
                  </a:lnTo>
                  <a:lnTo>
                    <a:pt x="3809" y="1817"/>
                  </a:lnTo>
                  <a:lnTo>
                    <a:pt x="3762" y="1852"/>
                  </a:lnTo>
                  <a:lnTo>
                    <a:pt x="3762" y="1866"/>
                  </a:lnTo>
                  <a:lnTo>
                    <a:pt x="3762" y="1879"/>
                  </a:lnTo>
                  <a:lnTo>
                    <a:pt x="3750" y="1893"/>
                  </a:lnTo>
                  <a:lnTo>
                    <a:pt x="3643" y="1900"/>
                  </a:lnTo>
                  <a:lnTo>
                    <a:pt x="3560" y="1893"/>
                  </a:lnTo>
                  <a:lnTo>
                    <a:pt x="3513" y="1900"/>
                  </a:lnTo>
                  <a:lnTo>
                    <a:pt x="3419" y="1914"/>
                  </a:lnTo>
                  <a:lnTo>
                    <a:pt x="3336" y="1921"/>
                  </a:lnTo>
                  <a:lnTo>
                    <a:pt x="3288" y="1928"/>
                  </a:lnTo>
                  <a:lnTo>
                    <a:pt x="3253" y="1942"/>
                  </a:lnTo>
                  <a:lnTo>
                    <a:pt x="3182" y="2004"/>
                  </a:lnTo>
                  <a:lnTo>
                    <a:pt x="3135" y="2045"/>
                  </a:lnTo>
                  <a:lnTo>
                    <a:pt x="3064" y="2080"/>
                  </a:lnTo>
                  <a:lnTo>
                    <a:pt x="2945" y="2135"/>
                  </a:lnTo>
                  <a:lnTo>
                    <a:pt x="2851" y="2190"/>
                  </a:lnTo>
                  <a:lnTo>
                    <a:pt x="2768" y="2107"/>
                  </a:lnTo>
                  <a:lnTo>
                    <a:pt x="2697" y="2052"/>
                  </a:lnTo>
                  <a:lnTo>
                    <a:pt x="2673" y="2018"/>
                  </a:lnTo>
                  <a:lnTo>
                    <a:pt x="2673" y="1983"/>
                  </a:lnTo>
                  <a:lnTo>
                    <a:pt x="2709" y="1949"/>
                  </a:lnTo>
                  <a:lnTo>
                    <a:pt x="2768" y="1879"/>
                  </a:lnTo>
                  <a:lnTo>
                    <a:pt x="2756" y="1852"/>
                  </a:lnTo>
                  <a:lnTo>
                    <a:pt x="2744" y="1817"/>
                  </a:lnTo>
                  <a:lnTo>
                    <a:pt x="2626" y="1686"/>
                  </a:lnTo>
                  <a:lnTo>
                    <a:pt x="2673" y="1631"/>
                  </a:lnTo>
                  <a:lnTo>
                    <a:pt x="2744" y="1610"/>
                  </a:lnTo>
                  <a:lnTo>
                    <a:pt x="2709" y="1555"/>
                  </a:lnTo>
                  <a:lnTo>
                    <a:pt x="2614" y="1493"/>
                  </a:lnTo>
                  <a:lnTo>
                    <a:pt x="2532" y="1451"/>
                  </a:lnTo>
                  <a:lnTo>
                    <a:pt x="2484" y="1431"/>
                  </a:lnTo>
                  <a:lnTo>
                    <a:pt x="2437" y="1431"/>
                  </a:lnTo>
                  <a:lnTo>
                    <a:pt x="2390" y="1437"/>
                  </a:lnTo>
                  <a:lnTo>
                    <a:pt x="2330" y="1437"/>
                  </a:lnTo>
                  <a:lnTo>
                    <a:pt x="2260" y="1424"/>
                  </a:lnTo>
                  <a:lnTo>
                    <a:pt x="2212" y="1403"/>
                  </a:lnTo>
                  <a:lnTo>
                    <a:pt x="2177" y="1382"/>
                  </a:lnTo>
                  <a:lnTo>
                    <a:pt x="2058" y="1355"/>
                  </a:lnTo>
                  <a:lnTo>
                    <a:pt x="1976" y="1375"/>
                  </a:lnTo>
                  <a:lnTo>
                    <a:pt x="1928" y="1382"/>
                  </a:lnTo>
                  <a:lnTo>
                    <a:pt x="1893" y="1375"/>
                  </a:lnTo>
                  <a:lnTo>
                    <a:pt x="1869" y="1368"/>
                  </a:lnTo>
                  <a:lnTo>
                    <a:pt x="1857" y="1361"/>
                  </a:lnTo>
                  <a:lnTo>
                    <a:pt x="1857" y="1348"/>
                  </a:lnTo>
                  <a:lnTo>
                    <a:pt x="1834" y="1320"/>
                  </a:lnTo>
                  <a:lnTo>
                    <a:pt x="1668" y="1182"/>
                  </a:lnTo>
                  <a:lnTo>
                    <a:pt x="1656" y="1140"/>
                  </a:lnTo>
                  <a:lnTo>
                    <a:pt x="1562" y="1120"/>
                  </a:lnTo>
                  <a:lnTo>
                    <a:pt x="1526" y="1099"/>
                  </a:lnTo>
                  <a:lnTo>
                    <a:pt x="1455" y="1085"/>
                  </a:lnTo>
                  <a:lnTo>
                    <a:pt x="1408" y="1085"/>
                  </a:lnTo>
                  <a:lnTo>
                    <a:pt x="1325" y="1078"/>
                  </a:lnTo>
                  <a:lnTo>
                    <a:pt x="1183" y="1051"/>
                  </a:lnTo>
                  <a:lnTo>
                    <a:pt x="1112" y="1051"/>
                  </a:lnTo>
                  <a:lnTo>
                    <a:pt x="959" y="1071"/>
                  </a:lnTo>
                  <a:lnTo>
                    <a:pt x="888" y="1051"/>
                  </a:lnTo>
                  <a:lnTo>
                    <a:pt x="805" y="1044"/>
                  </a:lnTo>
                  <a:lnTo>
                    <a:pt x="769" y="1037"/>
                  </a:lnTo>
                  <a:lnTo>
                    <a:pt x="639" y="1064"/>
                  </a:lnTo>
                  <a:lnTo>
                    <a:pt x="485" y="1099"/>
                  </a:lnTo>
                  <a:lnTo>
                    <a:pt x="450" y="1092"/>
                  </a:lnTo>
                  <a:lnTo>
                    <a:pt x="462" y="1064"/>
                  </a:lnTo>
                  <a:lnTo>
                    <a:pt x="438" y="1058"/>
                  </a:lnTo>
                  <a:lnTo>
                    <a:pt x="415" y="1051"/>
                  </a:lnTo>
                  <a:lnTo>
                    <a:pt x="355" y="1016"/>
                  </a:lnTo>
                  <a:lnTo>
                    <a:pt x="344" y="1002"/>
                  </a:lnTo>
                  <a:lnTo>
                    <a:pt x="332" y="961"/>
                  </a:lnTo>
                  <a:lnTo>
                    <a:pt x="261" y="885"/>
                  </a:lnTo>
                  <a:lnTo>
                    <a:pt x="237" y="823"/>
                  </a:lnTo>
                  <a:lnTo>
                    <a:pt x="202" y="809"/>
                  </a:lnTo>
                  <a:lnTo>
                    <a:pt x="178" y="802"/>
                  </a:lnTo>
                  <a:lnTo>
                    <a:pt x="166" y="788"/>
                  </a:lnTo>
                  <a:lnTo>
                    <a:pt x="178" y="740"/>
                  </a:lnTo>
                  <a:lnTo>
                    <a:pt x="166" y="726"/>
                  </a:lnTo>
                  <a:lnTo>
                    <a:pt x="119" y="719"/>
                  </a:lnTo>
                  <a:lnTo>
                    <a:pt x="131" y="685"/>
                  </a:lnTo>
                  <a:lnTo>
                    <a:pt x="143" y="643"/>
                  </a:lnTo>
                  <a:lnTo>
                    <a:pt x="143" y="602"/>
                  </a:lnTo>
                  <a:lnTo>
                    <a:pt x="119" y="567"/>
                  </a:lnTo>
                  <a:lnTo>
                    <a:pt x="166" y="560"/>
                  </a:lnTo>
                  <a:lnTo>
                    <a:pt x="190" y="533"/>
                  </a:lnTo>
                  <a:lnTo>
                    <a:pt x="178" y="512"/>
                  </a:lnTo>
                  <a:lnTo>
                    <a:pt x="131" y="505"/>
                  </a:lnTo>
                  <a:lnTo>
                    <a:pt x="60" y="498"/>
                  </a:lnTo>
                  <a:lnTo>
                    <a:pt x="36" y="484"/>
                  </a:lnTo>
                  <a:lnTo>
                    <a:pt x="60" y="471"/>
                  </a:lnTo>
                  <a:lnTo>
                    <a:pt x="119" y="457"/>
                  </a:lnTo>
                  <a:lnTo>
                    <a:pt x="48" y="360"/>
                  </a:lnTo>
                  <a:lnTo>
                    <a:pt x="24" y="298"/>
                  </a:lnTo>
                  <a:lnTo>
                    <a:pt x="48" y="270"/>
                  </a:lnTo>
                  <a:lnTo>
                    <a:pt x="83" y="263"/>
                  </a:lnTo>
                  <a:lnTo>
                    <a:pt x="72" y="243"/>
                  </a:lnTo>
                  <a:lnTo>
                    <a:pt x="48" y="222"/>
                  </a:lnTo>
                  <a:close/>
                </a:path>
              </a:pathLst>
            </a:custGeom>
            <a:solidFill>
              <a:schemeClr val="accent2">
                <a:lumMod val="60000"/>
                <a:lumOff val="40000"/>
              </a:schemeClr>
            </a:solidFill>
            <a:ln w="9525" cap="rnd"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League Spartan"/>
                <a:ea typeface="+mn-ea"/>
                <a:cs typeface="+mn-cs"/>
              </a:endParaRPr>
            </a:p>
          </p:txBody>
        </p:sp>
        <p:sp>
          <p:nvSpPr>
            <p:cNvPr id="45" name="Google Shape;1725;p44">
              <a:extLst>
                <a:ext uri="{FF2B5EF4-FFF2-40B4-BE49-F238E27FC236}">
                  <a16:creationId xmlns:a16="http://schemas.microsoft.com/office/drawing/2014/main" id="{8F18EB16-083D-BE9E-88EB-A21A3254F6C6}"/>
                </a:ext>
              </a:extLst>
            </p:cNvPr>
            <p:cNvSpPr/>
            <p:nvPr/>
          </p:nvSpPr>
          <p:spPr>
            <a:xfrm flipH="1">
              <a:off x="4173129" y="2329093"/>
              <a:ext cx="627891" cy="508328"/>
            </a:xfrm>
            <a:custGeom>
              <a:avLst/>
              <a:gdLst/>
              <a:ahLst/>
              <a:cxnLst/>
              <a:rect l="l" t="t" r="r" b="b"/>
              <a:pathLst>
                <a:path w="10314" h="5333" extrusionOk="0">
                  <a:moveTo>
                    <a:pt x="119" y="62"/>
                  </a:moveTo>
                  <a:lnTo>
                    <a:pt x="273" y="56"/>
                  </a:lnTo>
                  <a:lnTo>
                    <a:pt x="344" y="35"/>
                  </a:lnTo>
                  <a:lnTo>
                    <a:pt x="415" y="21"/>
                  </a:lnTo>
                  <a:lnTo>
                    <a:pt x="521" y="0"/>
                  </a:lnTo>
                  <a:lnTo>
                    <a:pt x="840" y="0"/>
                  </a:lnTo>
                  <a:lnTo>
                    <a:pt x="911" y="14"/>
                  </a:lnTo>
                  <a:lnTo>
                    <a:pt x="947" y="28"/>
                  </a:lnTo>
                  <a:lnTo>
                    <a:pt x="959" y="49"/>
                  </a:lnTo>
                  <a:lnTo>
                    <a:pt x="959" y="62"/>
                  </a:lnTo>
                  <a:lnTo>
                    <a:pt x="971" y="83"/>
                  </a:lnTo>
                  <a:lnTo>
                    <a:pt x="994" y="104"/>
                  </a:lnTo>
                  <a:lnTo>
                    <a:pt x="1030" y="125"/>
                  </a:lnTo>
                  <a:lnTo>
                    <a:pt x="1065" y="138"/>
                  </a:lnTo>
                  <a:lnTo>
                    <a:pt x="1101" y="138"/>
                  </a:lnTo>
                  <a:lnTo>
                    <a:pt x="1124" y="132"/>
                  </a:lnTo>
                  <a:lnTo>
                    <a:pt x="1160" y="90"/>
                  </a:lnTo>
                  <a:lnTo>
                    <a:pt x="1243" y="76"/>
                  </a:lnTo>
                  <a:lnTo>
                    <a:pt x="1314" y="152"/>
                  </a:lnTo>
                  <a:lnTo>
                    <a:pt x="1349" y="214"/>
                  </a:lnTo>
                  <a:lnTo>
                    <a:pt x="1396" y="249"/>
                  </a:lnTo>
                  <a:lnTo>
                    <a:pt x="1432" y="283"/>
                  </a:lnTo>
                  <a:lnTo>
                    <a:pt x="1538" y="339"/>
                  </a:lnTo>
                  <a:lnTo>
                    <a:pt x="1609" y="359"/>
                  </a:lnTo>
                  <a:lnTo>
                    <a:pt x="1680" y="366"/>
                  </a:lnTo>
                  <a:lnTo>
                    <a:pt x="1763" y="359"/>
                  </a:lnTo>
                  <a:lnTo>
                    <a:pt x="1976" y="290"/>
                  </a:lnTo>
                  <a:lnTo>
                    <a:pt x="2070" y="277"/>
                  </a:lnTo>
                  <a:lnTo>
                    <a:pt x="1976" y="435"/>
                  </a:lnTo>
                  <a:lnTo>
                    <a:pt x="2000" y="491"/>
                  </a:lnTo>
                  <a:lnTo>
                    <a:pt x="2011" y="518"/>
                  </a:lnTo>
                  <a:lnTo>
                    <a:pt x="2000" y="553"/>
                  </a:lnTo>
                  <a:lnTo>
                    <a:pt x="1964" y="629"/>
                  </a:lnTo>
                  <a:lnTo>
                    <a:pt x="1988" y="712"/>
                  </a:lnTo>
                  <a:lnTo>
                    <a:pt x="2047" y="884"/>
                  </a:lnTo>
                  <a:lnTo>
                    <a:pt x="2189" y="1036"/>
                  </a:lnTo>
                  <a:lnTo>
                    <a:pt x="2212" y="1071"/>
                  </a:lnTo>
                  <a:lnTo>
                    <a:pt x="2212" y="1209"/>
                  </a:lnTo>
                  <a:lnTo>
                    <a:pt x="2248" y="1237"/>
                  </a:lnTo>
                  <a:lnTo>
                    <a:pt x="2283" y="1250"/>
                  </a:lnTo>
                  <a:lnTo>
                    <a:pt x="2366" y="1271"/>
                  </a:lnTo>
                  <a:lnTo>
                    <a:pt x="2496" y="1354"/>
                  </a:lnTo>
                  <a:lnTo>
                    <a:pt x="2603" y="1368"/>
                  </a:lnTo>
                  <a:lnTo>
                    <a:pt x="2674" y="1361"/>
                  </a:lnTo>
                  <a:lnTo>
                    <a:pt x="2745" y="1243"/>
                  </a:lnTo>
                  <a:lnTo>
                    <a:pt x="2792" y="1195"/>
                  </a:lnTo>
                  <a:lnTo>
                    <a:pt x="2851" y="1147"/>
                  </a:lnTo>
                  <a:lnTo>
                    <a:pt x="2981" y="1085"/>
                  </a:lnTo>
                  <a:lnTo>
                    <a:pt x="3052" y="1043"/>
                  </a:lnTo>
                  <a:lnTo>
                    <a:pt x="3099" y="1043"/>
                  </a:lnTo>
                  <a:lnTo>
                    <a:pt x="3170" y="1064"/>
                  </a:lnTo>
                  <a:lnTo>
                    <a:pt x="3206" y="1098"/>
                  </a:lnTo>
                  <a:lnTo>
                    <a:pt x="3182" y="1140"/>
                  </a:lnTo>
                  <a:lnTo>
                    <a:pt x="3064" y="1202"/>
                  </a:lnTo>
                  <a:lnTo>
                    <a:pt x="3017" y="1223"/>
                  </a:lnTo>
                  <a:lnTo>
                    <a:pt x="2993" y="1243"/>
                  </a:lnTo>
                  <a:lnTo>
                    <a:pt x="2958" y="1278"/>
                  </a:lnTo>
                  <a:lnTo>
                    <a:pt x="2946" y="1306"/>
                  </a:lnTo>
                  <a:lnTo>
                    <a:pt x="2969" y="1395"/>
                  </a:lnTo>
                  <a:lnTo>
                    <a:pt x="2958" y="1492"/>
                  </a:lnTo>
                  <a:lnTo>
                    <a:pt x="3028" y="1616"/>
                  </a:lnTo>
                  <a:lnTo>
                    <a:pt x="2981" y="1685"/>
                  </a:lnTo>
                  <a:lnTo>
                    <a:pt x="2993" y="1727"/>
                  </a:lnTo>
                  <a:lnTo>
                    <a:pt x="2993" y="1768"/>
                  </a:lnTo>
                  <a:lnTo>
                    <a:pt x="3005" y="1789"/>
                  </a:lnTo>
                  <a:lnTo>
                    <a:pt x="3028" y="1817"/>
                  </a:lnTo>
                  <a:lnTo>
                    <a:pt x="3088" y="1844"/>
                  </a:lnTo>
                  <a:lnTo>
                    <a:pt x="3135" y="1858"/>
                  </a:lnTo>
                  <a:lnTo>
                    <a:pt x="3194" y="1879"/>
                  </a:lnTo>
                  <a:lnTo>
                    <a:pt x="3265" y="1989"/>
                  </a:lnTo>
                  <a:lnTo>
                    <a:pt x="3336" y="2017"/>
                  </a:lnTo>
                  <a:lnTo>
                    <a:pt x="3454" y="2031"/>
                  </a:lnTo>
                  <a:lnTo>
                    <a:pt x="3561" y="2058"/>
                  </a:lnTo>
                  <a:lnTo>
                    <a:pt x="3608" y="2093"/>
                  </a:lnTo>
                  <a:lnTo>
                    <a:pt x="3643" y="2134"/>
                  </a:lnTo>
                  <a:lnTo>
                    <a:pt x="3939" y="2335"/>
                  </a:lnTo>
                  <a:lnTo>
                    <a:pt x="3986" y="2445"/>
                  </a:lnTo>
                  <a:lnTo>
                    <a:pt x="4034" y="2466"/>
                  </a:lnTo>
                  <a:lnTo>
                    <a:pt x="4093" y="2466"/>
                  </a:lnTo>
                  <a:lnTo>
                    <a:pt x="4448" y="2431"/>
                  </a:lnTo>
                  <a:lnTo>
                    <a:pt x="4578" y="2397"/>
                  </a:lnTo>
                  <a:lnTo>
                    <a:pt x="4672" y="2362"/>
                  </a:lnTo>
                  <a:lnTo>
                    <a:pt x="4708" y="2355"/>
                  </a:lnTo>
                  <a:lnTo>
                    <a:pt x="4732" y="2355"/>
                  </a:lnTo>
                  <a:lnTo>
                    <a:pt x="4803" y="2376"/>
                  </a:lnTo>
                  <a:lnTo>
                    <a:pt x="4873" y="2487"/>
                  </a:lnTo>
                  <a:lnTo>
                    <a:pt x="5063" y="2659"/>
                  </a:lnTo>
                  <a:lnTo>
                    <a:pt x="5157" y="2666"/>
                  </a:lnTo>
                  <a:lnTo>
                    <a:pt x="5287" y="2639"/>
                  </a:lnTo>
                  <a:lnTo>
                    <a:pt x="5311" y="2645"/>
                  </a:lnTo>
                  <a:lnTo>
                    <a:pt x="5323" y="2652"/>
                  </a:lnTo>
                  <a:lnTo>
                    <a:pt x="5335" y="2701"/>
                  </a:lnTo>
                  <a:lnTo>
                    <a:pt x="5370" y="2756"/>
                  </a:lnTo>
                  <a:lnTo>
                    <a:pt x="5453" y="2804"/>
                  </a:lnTo>
                  <a:lnTo>
                    <a:pt x="5500" y="2880"/>
                  </a:lnTo>
                  <a:lnTo>
                    <a:pt x="5548" y="2880"/>
                  </a:lnTo>
                  <a:lnTo>
                    <a:pt x="5607" y="2866"/>
                  </a:lnTo>
                  <a:lnTo>
                    <a:pt x="5749" y="2749"/>
                  </a:lnTo>
                  <a:lnTo>
                    <a:pt x="5760" y="2673"/>
                  </a:lnTo>
                  <a:lnTo>
                    <a:pt x="5737" y="2666"/>
                  </a:lnTo>
                  <a:lnTo>
                    <a:pt x="5654" y="2632"/>
                  </a:lnTo>
                  <a:lnTo>
                    <a:pt x="5654" y="2625"/>
                  </a:lnTo>
                  <a:lnTo>
                    <a:pt x="5642" y="2583"/>
                  </a:lnTo>
                  <a:lnTo>
                    <a:pt x="5548" y="2563"/>
                  </a:lnTo>
                  <a:lnTo>
                    <a:pt x="5500" y="2507"/>
                  </a:lnTo>
                  <a:lnTo>
                    <a:pt x="5441" y="2418"/>
                  </a:lnTo>
                  <a:lnTo>
                    <a:pt x="5418" y="2369"/>
                  </a:lnTo>
                  <a:lnTo>
                    <a:pt x="5429" y="2335"/>
                  </a:lnTo>
                  <a:lnTo>
                    <a:pt x="5441" y="2307"/>
                  </a:lnTo>
                  <a:lnTo>
                    <a:pt x="5488" y="2266"/>
                  </a:lnTo>
                  <a:lnTo>
                    <a:pt x="5642" y="2176"/>
                  </a:lnTo>
                  <a:lnTo>
                    <a:pt x="5808" y="2127"/>
                  </a:lnTo>
                  <a:lnTo>
                    <a:pt x="5867" y="2093"/>
                  </a:lnTo>
                  <a:lnTo>
                    <a:pt x="5997" y="2217"/>
                  </a:lnTo>
                  <a:lnTo>
                    <a:pt x="6009" y="2238"/>
                  </a:lnTo>
                  <a:lnTo>
                    <a:pt x="6174" y="2321"/>
                  </a:lnTo>
                  <a:lnTo>
                    <a:pt x="6222" y="2362"/>
                  </a:lnTo>
                  <a:lnTo>
                    <a:pt x="6234" y="2438"/>
                  </a:lnTo>
                  <a:lnTo>
                    <a:pt x="6305" y="2507"/>
                  </a:lnTo>
                  <a:lnTo>
                    <a:pt x="6328" y="2549"/>
                  </a:lnTo>
                  <a:lnTo>
                    <a:pt x="6316" y="2583"/>
                  </a:lnTo>
                  <a:lnTo>
                    <a:pt x="6305" y="2632"/>
                  </a:lnTo>
                  <a:lnTo>
                    <a:pt x="6305" y="2680"/>
                  </a:lnTo>
                  <a:lnTo>
                    <a:pt x="6352" y="2749"/>
                  </a:lnTo>
                  <a:lnTo>
                    <a:pt x="6387" y="2860"/>
                  </a:lnTo>
                  <a:lnTo>
                    <a:pt x="6387" y="2908"/>
                  </a:lnTo>
                  <a:lnTo>
                    <a:pt x="6387" y="2936"/>
                  </a:lnTo>
                  <a:lnTo>
                    <a:pt x="6399" y="2956"/>
                  </a:lnTo>
                  <a:lnTo>
                    <a:pt x="6446" y="2970"/>
                  </a:lnTo>
                  <a:lnTo>
                    <a:pt x="6470" y="2949"/>
                  </a:lnTo>
                  <a:lnTo>
                    <a:pt x="6553" y="2915"/>
                  </a:lnTo>
                  <a:lnTo>
                    <a:pt x="6612" y="2887"/>
                  </a:lnTo>
                  <a:lnTo>
                    <a:pt x="6695" y="2873"/>
                  </a:lnTo>
                  <a:lnTo>
                    <a:pt x="6778" y="2866"/>
                  </a:lnTo>
                  <a:lnTo>
                    <a:pt x="6896" y="2880"/>
                  </a:lnTo>
                  <a:lnTo>
                    <a:pt x="7156" y="2922"/>
                  </a:lnTo>
                  <a:lnTo>
                    <a:pt x="7322" y="2984"/>
                  </a:lnTo>
                  <a:lnTo>
                    <a:pt x="7322" y="2922"/>
                  </a:lnTo>
                  <a:lnTo>
                    <a:pt x="7345" y="2908"/>
                  </a:lnTo>
                  <a:lnTo>
                    <a:pt x="7381" y="2901"/>
                  </a:lnTo>
                  <a:lnTo>
                    <a:pt x="7416" y="2894"/>
                  </a:lnTo>
                  <a:lnTo>
                    <a:pt x="7487" y="2901"/>
                  </a:lnTo>
                  <a:lnTo>
                    <a:pt x="7558" y="2915"/>
                  </a:lnTo>
                  <a:lnTo>
                    <a:pt x="7594" y="2922"/>
                  </a:lnTo>
                  <a:lnTo>
                    <a:pt x="7641" y="2929"/>
                  </a:lnTo>
                  <a:lnTo>
                    <a:pt x="7688" y="2936"/>
                  </a:lnTo>
                  <a:lnTo>
                    <a:pt x="7818" y="2887"/>
                  </a:lnTo>
                  <a:lnTo>
                    <a:pt x="7901" y="2825"/>
                  </a:lnTo>
                  <a:lnTo>
                    <a:pt x="7972" y="2749"/>
                  </a:lnTo>
                  <a:lnTo>
                    <a:pt x="8008" y="2735"/>
                  </a:lnTo>
                  <a:lnTo>
                    <a:pt x="8055" y="2728"/>
                  </a:lnTo>
                  <a:lnTo>
                    <a:pt x="8126" y="2728"/>
                  </a:lnTo>
                  <a:lnTo>
                    <a:pt x="8161" y="2659"/>
                  </a:lnTo>
                  <a:lnTo>
                    <a:pt x="8209" y="2625"/>
                  </a:lnTo>
                  <a:lnTo>
                    <a:pt x="8374" y="2597"/>
                  </a:lnTo>
                  <a:lnTo>
                    <a:pt x="8457" y="2556"/>
                  </a:lnTo>
                  <a:lnTo>
                    <a:pt x="8528" y="2583"/>
                  </a:lnTo>
                  <a:lnTo>
                    <a:pt x="8575" y="2632"/>
                  </a:lnTo>
                  <a:lnTo>
                    <a:pt x="8634" y="2659"/>
                  </a:lnTo>
                  <a:lnTo>
                    <a:pt x="8682" y="2680"/>
                  </a:lnTo>
                  <a:lnTo>
                    <a:pt x="8705" y="2680"/>
                  </a:lnTo>
                  <a:lnTo>
                    <a:pt x="8765" y="2673"/>
                  </a:lnTo>
                  <a:lnTo>
                    <a:pt x="8824" y="2597"/>
                  </a:lnTo>
                  <a:lnTo>
                    <a:pt x="8812" y="2563"/>
                  </a:lnTo>
                  <a:lnTo>
                    <a:pt x="8788" y="2514"/>
                  </a:lnTo>
                  <a:lnTo>
                    <a:pt x="8705" y="2418"/>
                  </a:lnTo>
                  <a:lnTo>
                    <a:pt x="8694" y="2376"/>
                  </a:lnTo>
                  <a:lnTo>
                    <a:pt x="8729" y="2328"/>
                  </a:lnTo>
                  <a:lnTo>
                    <a:pt x="8776" y="2286"/>
                  </a:lnTo>
                  <a:lnTo>
                    <a:pt x="8812" y="2224"/>
                  </a:lnTo>
                  <a:lnTo>
                    <a:pt x="8847" y="2190"/>
                  </a:lnTo>
                  <a:lnTo>
                    <a:pt x="8895" y="2176"/>
                  </a:lnTo>
                  <a:lnTo>
                    <a:pt x="8942" y="2176"/>
                  </a:lnTo>
                  <a:lnTo>
                    <a:pt x="9001" y="2197"/>
                  </a:lnTo>
                  <a:lnTo>
                    <a:pt x="9096" y="2238"/>
                  </a:lnTo>
                  <a:lnTo>
                    <a:pt x="9143" y="2245"/>
                  </a:lnTo>
                  <a:lnTo>
                    <a:pt x="9190" y="2245"/>
                  </a:lnTo>
                  <a:lnTo>
                    <a:pt x="9226" y="2231"/>
                  </a:lnTo>
                  <a:lnTo>
                    <a:pt x="9249" y="2224"/>
                  </a:lnTo>
                  <a:lnTo>
                    <a:pt x="9285" y="2210"/>
                  </a:lnTo>
                  <a:lnTo>
                    <a:pt x="9332" y="2197"/>
                  </a:lnTo>
                  <a:lnTo>
                    <a:pt x="9391" y="2169"/>
                  </a:lnTo>
                  <a:lnTo>
                    <a:pt x="9474" y="2121"/>
                  </a:lnTo>
                  <a:lnTo>
                    <a:pt x="9616" y="1982"/>
                  </a:lnTo>
                  <a:lnTo>
                    <a:pt x="9675" y="1879"/>
                  </a:lnTo>
                  <a:lnTo>
                    <a:pt x="9711" y="1837"/>
                  </a:lnTo>
                  <a:lnTo>
                    <a:pt x="9746" y="1768"/>
                  </a:lnTo>
                  <a:lnTo>
                    <a:pt x="9746" y="1748"/>
                  </a:lnTo>
                  <a:lnTo>
                    <a:pt x="9770" y="1699"/>
                  </a:lnTo>
                  <a:lnTo>
                    <a:pt x="9876" y="1748"/>
                  </a:lnTo>
                  <a:lnTo>
                    <a:pt x="9947" y="1796"/>
                  </a:lnTo>
                  <a:lnTo>
                    <a:pt x="10006" y="1851"/>
                  </a:lnTo>
                  <a:lnTo>
                    <a:pt x="10030" y="1948"/>
                  </a:lnTo>
                  <a:lnTo>
                    <a:pt x="10077" y="1996"/>
                  </a:lnTo>
                  <a:lnTo>
                    <a:pt x="10101" y="2031"/>
                  </a:lnTo>
                  <a:lnTo>
                    <a:pt x="10089" y="2065"/>
                  </a:lnTo>
                  <a:lnTo>
                    <a:pt x="10077" y="2086"/>
                  </a:lnTo>
                  <a:lnTo>
                    <a:pt x="10018" y="2121"/>
                  </a:lnTo>
                  <a:lnTo>
                    <a:pt x="9995" y="2155"/>
                  </a:lnTo>
                  <a:lnTo>
                    <a:pt x="9983" y="2190"/>
                  </a:lnTo>
                  <a:lnTo>
                    <a:pt x="9995" y="2279"/>
                  </a:lnTo>
                  <a:lnTo>
                    <a:pt x="9983" y="2300"/>
                  </a:lnTo>
                  <a:lnTo>
                    <a:pt x="9983" y="2314"/>
                  </a:lnTo>
                  <a:lnTo>
                    <a:pt x="9983" y="2328"/>
                  </a:lnTo>
                  <a:lnTo>
                    <a:pt x="9995" y="2348"/>
                  </a:lnTo>
                  <a:lnTo>
                    <a:pt x="10006" y="2355"/>
                  </a:lnTo>
                  <a:lnTo>
                    <a:pt x="10077" y="2376"/>
                  </a:lnTo>
                  <a:lnTo>
                    <a:pt x="10101" y="2383"/>
                  </a:lnTo>
                  <a:lnTo>
                    <a:pt x="10101" y="2424"/>
                  </a:lnTo>
                  <a:lnTo>
                    <a:pt x="10042" y="2514"/>
                  </a:lnTo>
                  <a:lnTo>
                    <a:pt x="10054" y="2535"/>
                  </a:lnTo>
                  <a:lnTo>
                    <a:pt x="10101" y="2549"/>
                  </a:lnTo>
                  <a:lnTo>
                    <a:pt x="10160" y="2576"/>
                  </a:lnTo>
                  <a:lnTo>
                    <a:pt x="10207" y="2611"/>
                  </a:lnTo>
                  <a:lnTo>
                    <a:pt x="10231" y="2645"/>
                  </a:lnTo>
                  <a:lnTo>
                    <a:pt x="10267" y="2784"/>
                  </a:lnTo>
                  <a:lnTo>
                    <a:pt x="10314" y="2846"/>
                  </a:lnTo>
                  <a:lnTo>
                    <a:pt x="10302" y="2860"/>
                  </a:lnTo>
                  <a:lnTo>
                    <a:pt x="10267" y="2873"/>
                  </a:lnTo>
                  <a:lnTo>
                    <a:pt x="10255" y="2887"/>
                  </a:lnTo>
                  <a:lnTo>
                    <a:pt x="10196" y="2873"/>
                  </a:lnTo>
                  <a:lnTo>
                    <a:pt x="9983" y="2853"/>
                  </a:lnTo>
                  <a:lnTo>
                    <a:pt x="9900" y="2825"/>
                  </a:lnTo>
                  <a:lnTo>
                    <a:pt x="9853" y="2804"/>
                  </a:lnTo>
                  <a:lnTo>
                    <a:pt x="9829" y="2804"/>
                  </a:lnTo>
                  <a:lnTo>
                    <a:pt x="9758" y="2811"/>
                  </a:lnTo>
                  <a:lnTo>
                    <a:pt x="9699" y="2825"/>
                  </a:lnTo>
                  <a:lnTo>
                    <a:pt x="9652" y="2832"/>
                  </a:lnTo>
                  <a:lnTo>
                    <a:pt x="9474" y="2853"/>
                  </a:lnTo>
                  <a:lnTo>
                    <a:pt x="9380" y="2839"/>
                  </a:lnTo>
                  <a:lnTo>
                    <a:pt x="9344" y="2825"/>
                  </a:lnTo>
                  <a:lnTo>
                    <a:pt x="9285" y="2804"/>
                  </a:lnTo>
                  <a:lnTo>
                    <a:pt x="9167" y="2742"/>
                  </a:lnTo>
                  <a:lnTo>
                    <a:pt x="9108" y="2721"/>
                  </a:lnTo>
                  <a:lnTo>
                    <a:pt x="9084" y="2721"/>
                  </a:lnTo>
                  <a:lnTo>
                    <a:pt x="9060" y="2742"/>
                  </a:lnTo>
                  <a:lnTo>
                    <a:pt x="9048" y="2756"/>
                  </a:lnTo>
                  <a:lnTo>
                    <a:pt x="9037" y="2763"/>
                  </a:lnTo>
                  <a:lnTo>
                    <a:pt x="9037" y="2777"/>
                  </a:lnTo>
                  <a:lnTo>
                    <a:pt x="9025" y="2784"/>
                  </a:lnTo>
                  <a:lnTo>
                    <a:pt x="9001" y="2790"/>
                  </a:lnTo>
                  <a:lnTo>
                    <a:pt x="8989" y="2790"/>
                  </a:lnTo>
                  <a:lnTo>
                    <a:pt x="8977" y="2797"/>
                  </a:lnTo>
                  <a:lnTo>
                    <a:pt x="8977" y="2804"/>
                  </a:lnTo>
                  <a:lnTo>
                    <a:pt x="8977" y="2818"/>
                  </a:lnTo>
                  <a:lnTo>
                    <a:pt x="8977" y="2839"/>
                  </a:lnTo>
                  <a:lnTo>
                    <a:pt x="8977" y="2860"/>
                  </a:lnTo>
                  <a:lnTo>
                    <a:pt x="8942" y="2887"/>
                  </a:lnTo>
                  <a:lnTo>
                    <a:pt x="8942" y="2901"/>
                  </a:lnTo>
                  <a:lnTo>
                    <a:pt x="8942" y="2929"/>
                  </a:lnTo>
                  <a:lnTo>
                    <a:pt x="8942" y="2970"/>
                  </a:lnTo>
                  <a:lnTo>
                    <a:pt x="8918" y="3005"/>
                  </a:lnTo>
                  <a:lnTo>
                    <a:pt x="8895" y="3025"/>
                  </a:lnTo>
                  <a:lnTo>
                    <a:pt x="8883" y="3046"/>
                  </a:lnTo>
                  <a:lnTo>
                    <a:pt x="8895" y="3074"/>
                  </a:lnTo>
                  <a:lnTo>
                    <a:pt x="8930" y="3101"/>
                  </a:lnTo>
                  <a:lnTo>
                    <a:pt x="8977" y="3150"/>
                  </a:lnTo>
                  <a:lnTo>
                    <a:pt x="8989" y="3177"/>
                  </a:lnTo>
                  <a:lnTo>
                    <a:pt x="8977" y="3198"/>
                  </a:lnTo>
                  <a:lnTo>
                    <a:pt x="8930" y="3260"/>
                  </a:lnTo>
                  <a:lnTo>
                    <a:pt x="8765" y="3357"/>
                  </a:lnTo>
                  <a:lnTo>
                    <a:pt x="8741" y="3398"/>
                  </a:lnTo>
                  <a:lnTo>
                    <a:pt x="8741" y="3419"/>
                  </a:lnTo>
                  <a:lnTo>
                    <a:pt x="8741" y="3453"/>
                  </a:lnTo>
                  <a:lnTo>
                    <a:pt x="8741" y="3474"/>
                  </a:lnTo>
                  <a:lnTo>
                    <a:pt x="8717" y="3488"/>
                  </a:lnTo>
                  <a:lnTo>
                    <a:pt x="8670" y="3488"/>
                  </a:lnTo>
                  <a:lnTo>
                    <a:pt x="8587" y="3488"/>
                  </a:lnTo>
                  <a:lnTo>
                    <a:pt x="8457" y="3529"/>
                  </a:lnTo>
                  <a:lnTo>
                    <a:pt x="8386" y="3550"/>
                  </a:lnTo>
                  <a:lnTo>
                    <a:pt x="8351" y="3557"/>
                  </a:lnTo>
                  <a:lnTo>
                    <a:pt x="8161" y="3557"/>
                  </a:lnTo>
                  <a:lnTo>
                    <a:pt x="8161" y="3599"/>
                  </a:lnTo>
                  <a:lnTo>
                    <a:pt x="8126" y="3633"/>
                  </a:lnTo>
                  <a:lnTo>
                    <a:pt x="8079" y="3654"/>
                  </a:lnTo>
                  <a:lnTo>
                    <a:pt x="8019" y="3674"/>
                  </a:lnTo>
                  <a:lnTo>
                    <a:pt x="7960" y="3681"/>
                  </a:lnTo>
                  <a:lnTo>
                    <a:pt x="7783" y="3737"/>
                  </a:lnTo>
                  <a:lnTo>
                    <a:pt x="7535" y="3605"/>
                  </a:lnTo>
                  <a:lnTo>
                    <a:pt x="7428" y="3585"/>
                  </a:lnTo>
                  <a:lnTo>
                    <a:pt x="7404" y="3536"/>
                  </a:lnTo>
                  <a:lnTo>
                    <a:pt x="7404" y="3495"/>
                  </a:lnTo>
                  <a:lnTo>
                    <a:pt x="7192" y="3371"/>
                  </a:lnTo>
                  <a:lnTo>
                    <a:pt x="7109" y="3322"/>
                  </a:lnTo>
                  <a:lnTo>
                    <a:pt x="7073" y="3315"/>
                  </a:lnTo>
                  <a:lnTo>
                    <a:pt x="7038" y="3308"/>
                  </a:lnTo>
                  <a:lnTo>
                    <a:pt x="7014" y="3308"/>
                  </a:lnTo>
                  <a:lnTo>
                    <a:pt x="6990" y="3322"/>
                  </a:lnTo>
                  <a:lnTo>
                    <a:pt x="6990" y="3440"/>
                  </a:lnTo>
                  <a:lnTo>
                    <a:pt x="6789" y="3495"/>
                  </a:lnTo>
                  <a:lnTo>
                    <a:pt x="6707" y="3481"/>
                  </a:lnTo>
                  <a:lnTo>
                    <a:pt x="6624" y="3529"/>
                  </a:lnTo>
                  <a:lnTo>
                    <a:pt x="6565" y="3543"/>
                  </a:lnTo>
                  <a:lnTo>
                    <a:pt x="6517" y="3543"/>
                  </a:lnTo>
                  <a:lnTo>
                    <a:pt x="6482" y="3536"/>
                  </a:lnTo>
                  <a:lnTo>
                    <a:pt x="6458" y="3543"/>
                  </a:lnTo>
                  <a:lnTo>
                    <a:pt x="6458" y="3564"/>
                  </a:lnTo>
                  <a:lnTo>
                    <a:pt x="6411" y="3612"/>
                  </a:lnTo>
                  <a:lnTo>
                    <a:pt x="6257" y="3695"/>
                  </a:lnTo>
                  <a:lnTo>
                    <a:pt x="6222" y="3709"/>
                  </a:lnTo>
                  <a:lnTo>
                    <a:pt x="6222" y="3709"/>
                  </a:lnTo>
                  <a:lnTo>
                    <a:pt x="6222" y="3730"/>
                  </a:lnTo>
                  <a:lnTo>
                    <a:pt x="6186" y="3750"/>
                  </a:lnTo>
                  <a:lnTo>
                    <a:pt x="6210" y="3778"/>
                  </a:lnTo>
                  <a:lnTo>
                    <a:pt x="6234" y="3813"/>
                  </a:lnTo>
                  <a:lnTo>
                    <a:pt x="6234" y="3833"/>
                  </a:lnTo>
                  <a:lnTo>
                    <a:pt x="6222" y="3868"/>
                  </a:lnTo>
                  <a:lnTo>
                    <a:pt x="6198" y="3895"/>
                  </a:lnTo>
                  <a:lnTo>
                    <a:pt x="6103" y="3937"/>
                  </a:lnTo>
                  <a:lnTo>
                    <a:pt x="6033" y="3971"/>
                  </a:lnTo>
                  <a:lnTo>
                    <a:pt x="6021" y="3985"/>
                  </a:lnTo>
                  <a:lnTo>
                    <a:pt x="5962" y="4041"/>
                  </a:lnTo>
                  <a:lnTo>
                    <a:pt x="5973" y="4103"/>
                  </a:lnTo>
                  <a:lnTo>
                    <a:pt x="5938" y="4165"/>
                  </a:lnTo>
                  <a:lnTo>
                    <a:pt x="5843" y="4255"/>
                  </a:lnTo>
                  <a:lnTo>
                    <a:pt x="5831" y="4282"/>
                  </a:lnTo>
                  <a:lnTo>
                    <a:pt x="5855" y="4317"/>
                  </a:lnTo>
                  <a:lnTo>
                    <a:pt x="5843" y="4365"/>
                  </a:lnTo>
                  <a:lnTo>
                    <a:pt x="5784" y="4427"/>
                  </a:lnTo>
                  <a:lnTo>
                    <a:pt x="5796" y="4455"/>
                  </a:lnTo>
                  <a:lnTo>
                    <a:pt x="5938" y="4524"/>
                  </a:lnTo>
                  <a:lnTo>
                    <a:pt x="5926" y="4593"/>
                  </a:lnTo>
                  <a:lnTo>
                    <a:pt x="6044" y="4724"/>
                  </a:lnTo>
                  <a:lnTo>
                    <a:pt x="6044" y="4759"/>
                  </a:lnTo>
                  <a:lnTo>
                    <a:pt x="5962" y="4828"/>
                  </a:lnTo>
                  <a:lnTo>
                    <a:pt x="5654" y="4828"/>
                  </a:lnTo>
                  <a:lnTo>
                    <a:pt x="5536" y="4849"/>
                  </a:lnTo>
                  <a:lnTo>
                    <a:pt x="5500" y="4862"/>
                  </a:lnTo>
                  <a:lnTo>
                    <a:pt x="5441" y="4918"/>
                  </a:lnTo>
                  <a:lnTo>
                    <a:pt x="5394" y="4952"/>
                  </a:lnTo>
                  <a:lnTo>
                    <a:pt x="5358" y="4980"/>
                  </a:lnTo>
                  <a:lnTo>
                    <a:pt x="5382" y="5014"/>
                  </a:lnTo>
                  <a:lnTo>
                    <a:pt x="5370" y="5028"/>
                  </a:lnTo>
                  <a:lnTo>
                    <a:pt x="5216" y="5063"/>
                  </a:lnTo>
                  <a:lnTo>
                    <a:pt x="5145" y="5139"/>
                  </a:lnTo>
                  <a:lnTo>
                    <a:pt x="5122" y="5159"/>
                  </a:lnTo>
                  <a:lnTo>
                    <a:pt x="5098" y="5180"/>
                  </a:lnTo>
                  <a:lnTo>
                    <a:pt x="5051" y="5187"/>
                  </a:lnTo>
                  <a:lnTo>
                    <a:pt x="4980" y="5173"/>
                  </a:lnTo>
                  <a:lnTo>
                    <a:pt x="4944" y="5173"/>
                  </a:lnTo>
                  <a:lnTo>
                    <a:pt x="4909" y="5173"/>
                  </a:lnTo>
                  <a:lnTo>
                    <a:pt x="4873" y="5180"/>
                  </a:lnTo>
                  <a:lnTo>
                    <a:pt x="4838" y="5194"/>
                  </a:lnTo>
                  <a:lnTo>
                    <a:pt x="4826" y="5256"/>
                  </a:lnTo>
                  <a:lnTo>
                    <a:pt x="4803" y="5297"/>
                  </a:lnTo>
                  <a:lnTo>
                    <a:pt x="4708" y="5297"/>
                  </a:lnTo>
                  <a:lnTo>
                    <a:pt x="4554" y="5332"/>
                  </a:lnTo>
                  <a:lnTo>
                    <a:pt x="4400" y="5325"/>
                  </a:lnTo>
                  <a:lnTo>
                    <a:pt x="4353" y="5311"/>
                  </a:lnTo>
                  <a:lnTo>
                    <a:pt x="4318" y="5297"/>
                  </a:lnTo>
                  <a:lnTo>
                    <a:pt x="4306" y="5277"/>
                  </a:lnTo>
                  <a:lnTo>
                    <a:pt x="4258" y="5228"/>
                  </a:lnTo>
                  <a:lnTo>
                    <a:pt x="4247" y="5222"/>
                  </a:lnTo>
                  <a:lnTo>
                    <a:pt x="4247" y="5208"/>
                  </a:lnTo>
                  <a:lnTo>
                    <a:pt x="4258" y="5194"/>
                  </a:lnTo>
                  <a:lnTo>
                    <a:pt x="4247" y="5180"/>
                  </a:lnTo>
                  <a:lnTo>
                    <a:pt x="4223" y="5173"/>
                  </a:lnTo>
                  <a:lnTo>
                    <a:pt x="4164" y="5166"/>
                  </a:lnTo>
                  <a:lnTo>
                    <a:pt x="4152" y="5132"/>
                  </a:lnTo>
                  <a:lnTo>
                    <a:pt x="4223" y="5001"/>
                  </a:lnTo>
                  <a:lnTo>
                    <a:pt x="4223" y="4959"/>
                  </a:lnTo>
                  <a:lnTo>
                    <a:pt x="4152" y="4855"/>
                  </a:lnTo>
                  <a:lnTo>
                    <a:pt x="4140" y="4752"/>
                  </a:lnTo>
                  <a:lnTo>
                    <a:pt x="4081" y="4607"/>
                  </a:lnTo>
                  <a:lnTo>
                    <a:pt x="4057" y="4593"/>
                  </a:lnTo>
                  <a:lnTo>
                    <a:pt x="4010" y="4586"/>
                  </a:lnTo>
                  <a:lnTo>
                    <a:pt x="3868" y="4621"/>
                  </a:lnTo>
                  <a:lnTo>
                    <a:pt x="3774" y="4565"/>
                  </a:lnTo>
                  <a:lnTo>
                    <a:pt x="3714" y="4531"/>
                  </a:lnTo>
                  <a:lnTo>
                    <a:pt x="3691" y="4503"/>
                  </a:lnTo>
                  <a:lnTo>
                    <a:pt x="3667" y="4455"/>
                  </a:lnTo>
                  <a:lnTo>
                    <a:pt x="3608" y="4393"/>
                  </a:lnTo>
                  <a:lnTo>
                    <a:pt x="3632" y="4358"/>
                  </a:lnTo>
                  <a:lnTo>
                    <a:pt x="3726" y="4317"/>
                  </a:lnTo>
                  <a:lnTo>
                    <a:pt x="3774" y="4282"/>
                  </a:lnTo>
                  <a:lnTo>
                    <a:pt x="3785" y="4248"/>
                  </a:lnTo>
                  <a:lnTo>
                    <a:pt x="3785" y="4213"/>
                  </a:lnTo>
                  <a:lnTo>
                    <a:pt x="3762" y="4165"/>
                  </a:lnTo>
                  <a:lnTo>
                    <a:pt x="3750" y="4144"/>
                  </a:lnTo>
                  <a:lnTo>
                    <a:pt x="3738" y="4130"/>
                  </a:lnTo>
                  <a:lnTo>
                    <a:pt x="3714" y="4117"/>
                  </a:lnTo>
                  <a:lnTo>
                    <a:pt x="3726" y="4034"/>
                  </a:lnTo>
                  <a:lnTo>
                    <a:pt x="3703" y="4020"/>
                  </a:lnTo>
                  <a:lnTo>
                    <a:pt x="3490" y="3840"/>
                  </a:lnTo>
                  <a:lnTo>
                    <a:pt x="3419" y="3799"/>
                  </a:lnTo>
                  <a:lnTo>
                    <a:pt x="3360" y="3771"/>
                  </a:lnTo>
                  <a:lnTo>
                    <a:pt x="3324" y="3757"/>
                  </a:lnTo>
                  <a:lnTo>
                    <a:pt x="3230" y="3716"/>
                  </a:lnTo>
                  <a:lnTo>
                    <a:pt x="3159" y="3737"/>
                  </a:lnTo>
                  <a:lnTo>
                    <a:pt x="3123" y="3757"/>
                  </a:lnTo>
                  <a:lnTo>
                    <a:pt x="3028" y="3833"/>
                  </a:lnTo>
                  <a:lnTo>
                    <a:pt x="2958" y="3868"/>
                  </a:lnTo>
                  <a:lnTo>
                    <a:pt x="2851" y="3951"/>
                  </a:lnTo>
                  <a:lnTo>
                    <a:pt x="2780" y="3951"/>
                  </a:lnTo>
                  <a:lnTo>
                    <a:pt x="2555" y="3833"/>
                  </a:lnTo>
                  <a:lnTo>
                    <a:pt x="2402" y="3785"/>
                  </a:lnTo>
                  <a:lnTo>
                    <a:pt x="2343" y="3737"/>
                  </a:lnTo>
                  <a:lnTo>
                    <a:pt x="2260" y="3654"/>
                  </a:lnTo>
                  <a:lnTo>
                    <a:pt x="1846" y="3384"/>
                  </a:lnTo>
                  <a:lnTo>
                    <a:pt x="1751" y="3329"/>
                  </a:lnTo>
                  <a:lnTo>
                    <a:pt x="1704" y="3315"/>
                  </a:lnTo>
                  <a:lnTo>
                    <a:pt x="1668" y="3308"/>
                  </a:lnTo>
                  <a:lnTo>
                    <a:pt x="1645" y="3322"/>
                  </a:lnTo>
                  <a:lnTo>
                    <a:pt x="1621" y="3343"/>
                  </a:lnTo>
                  <a:lnTo>
                    <a:pt x="1586" y="3378"/>
                  </a:lnTo>
                  <a:lnTo>
                    <a:pt x="1562" y="3391"/>
                  </a:lnTo>
                  <a:lnTo>
                    <a:pt x="1479" y="3433"/>
                  </a:lnTo>
                  <a:lnTo>
                    <a:pt x="1420" y="3453"/>
                  </a:lnTo>
                  <a:lnTo>
                    <a:pt x="1396" y="3453"/>
                  </a:lnTo>
                  <a:lnTo>
                    <a:pt x="1361" y="3440"/>
                  </a:lnTo>
                  <a:lnTo>
                    <a:pt x="1314" y="3288"/>
                  </a:lnTo>
                  <a:lnTo>
                    <a:pt x="1302" y="3267"/>
                  </a:lnTo>
                  <a:lnTo>
                    <a:pt x="1278" y="3239"/>
                  </a:lnTo>
                  <a:lnTo>
                    <a:pt x="1231" y="3219"/>
                  </a:lnTo>
                  <a:lnTo>
                    <a:pt x="1207" y="3191"/>
                  </a:lnTo>
                  <a:lnTo>
                    <a:pt x="1195" y="3163"/>
                  </a:lnTo>
                  <a:lnTo>
                    <a:pt x="1183" y="3122"/>
                  </a:lnTo>
                  <a:lnTo>
                    <a:pt x="1160" y="3094"/>
                  </a:lnTo>
                  <a:lnTo>
                    <a:pt x="1136" y="3081"/>
                  </a:lnTo>
                  <a:lnTo>
                    <a:pt x="1113" y="3074"/>
                  </a:lnTo>
                  <a:lnTo>
                    <a:pt x="1053" y="3046"/>
                  </a:lnTo>
                  <a:lnTo>
                    <a:pt x="1136" y="2998"/>
                  </a:lnTo>
                  <a:lnTo>
                    <a:pt x="1231" y="2929"/>
                  </a:lnTo>
                  <a:lnTo>
                    <a:pt x="1302" y="2894"/>
                  </a:lnTo>
                  <a:lnTo>
                    <a:pt x="1337" y="2839"/>
                  </a:lnTo>
                  <a:lnTo>
                    <a:pt x="1491" y="2777"/>
                  </a:lnTo>
                  <a:lnTo>
                    <a:pt x="1858" y="2659"/>
                  </a:lnTo>
                  <a:lnTo>
                    <a:pt x="1858" y="2618"/>
                  </a:lnTo>
                  <a:lnTo>
                    <a:pt x="1834" y="2597"/>
                  </a:lnTo>
                  <a:lnTo>
                    <a:pt x="1787" y="2583"/>
                  </a:lnTo>
                  <a:lnTo>
                    <a:pt x="1728" y="2569"/>
                  </a:lnTo>
                  <a:lnTo>
                    <a:pt x="1645" y="2556"/>
                  </a:lnTo>
                  <a:lnTo>
                    <a:pt x="1633" y="2535"/>
                  </a:lnTo>
                  <a:lnTo>
                    <a:pt x="1550" y="2376"/>
                  </a:lnTo>
                  <a:lnTo>
                    <a:pt x="1515" y="2259"/>
                  </a:lnTo>
                  <a:lnTo>
                    <a:pt x="1455" y="2203"/>
                  </a:lnTo>
                  <a:lnTo>
                    <a:pt x="1444" y="2155"/>
                  </a:lnTo>
                  <a:lnTo>
                    <a:pt x="1562" y="2086"/>
                  </a:lnTo>
                  <a:lnTo>
                    <a:pt x="1586" y="2058"/>
                  </a:lnTo>
                  <a:lnTo>
                    <a:pt x="1597" y="2031"/>
                  </a:lnTo>
                  <a:lnTo>
                    <a:pt x="1621" y="2003"/>
                  </a:lnTo>
                  <a:lnTo>
                    <a:pt x="1645" y="1948"/>
                  </a:lnTo>
                  <a:lnTo>
                    <a:pt x="1668" y="1934"/>
                  </a:lnTo>
                  <a:lnTo>
                    <a:pt x="1728" y="1913"/>
                  </a:lnTo>
                  <a:lnTo>
                    <a:pt x="1739" y="1900"/>
                  </a:lnTo>
                  <a:lnTo>
                    <a:pt x="1728" y="1879"/>
                  </a:lnTo>
                  <a:lnTo>
                    <a:pt x="1657" y="1734"/>
                  </a:lnTo>
                  <a:lnTo>
                    <a:pt x="1503" y="1582"/>
                  </a:lnTo>
                  <a:lnTo>
                    <a:pt x="1373" y="1547"/>
                  </a:lnTo>
                  <a:lnTo>
                    <a:pt x="1278" y="1492"/>
                  </a:lnTo>
                  <a:lnTo>
                    <a:pt x="1243" y="1437"/>
                  </a:lnTo>
                  <a:lnTo>
                    <a:pt x="1243" y="1409"/>
                  </a:lnTo>
                  <a:lnTo>
                    <a:pt x="1219" y="1388"/>
                  </a:lnTo>
                  <a:lnTo>
                    <a:pt x="1183" y="1361"/>
                  </a:lnTo>
                  <a:lnTo>
                    <a:pt x="1160" y="1354"/>
                  </a:lnTo>
                  <a:lnTo>
                    <a:pt x="1136" y="1347"/>
                  </a:lnTo>
                  <a:lnTo>
                    <a:pt x="1113" y="1354"/>
                  </a:lnTo>
                  <a:lnTo>
                    <a:pt x="1101" y="1361"/>
                  </a:lnTo>
                  <a:lnTo>
                    <a:pt x="1077" y="1375"/>
                  </a:lnTo>
                  <a:lnTo>
                    <a:pt x="1042" y="1375"/>
                  </a:lnTo>
                  <a:lnTo>
                    <a:pt x="1018" y="1368"/>
                  </a:lnTo>
                  <a:lnTo>
                    <a:pt x="971" y="1340"/>
                  </a:lnTo>
                  <a:lnTo>
                    <a:pt x="947" y="1313"/>
                  </a:lnTo>
                  <a:lnTo>
                    <a:pt x="911" y="1299"/>
                  </a:lnTo>
                  <a:lnTo>
                    <a:pt x="864" y="1285"/>
                  </a:lnTo>
                  <a:lnTo>
                    <a:pt x="805" y="1285"/>
                  </a:lnTo>
                  <a:lnTo>
                    <a:pt x="746" y="1271"/>
                  </a:lnTo>
                  <a:lnTo>
                    <a:pt x="699" y="1237"/>
                  </a:lnTo>
                  <a:lnTo>
                    <a:pt x="663" y="1202"/>
                  </a:lnTo>
                  <a:lnTo>
                    <a:pt x="628" y="1126"/>
                  </a:lnTo>
                  <a:lnTo>
                    <a:pt x="533" y="698"/>
                  </a:lnTo>
                  <a:lnTo>
                    <a:pt x="509" y="656"/>
                  </a:lnTo>
                  <a:lnTo>
                    <a:pt x="415" y="636"/>
                  </a:lnTo>
                  <a:lnTo>
                    <a:pt x="344" y="580"/>
                  </a:lnTo>
                  <a:lnTo>
                    <a:pt x="296" y="484"/>
                  </a:lnTo>
                  <a:lnTo>
                    <a:pt x="225" y="401"/>
                  </a:lnTo>
                  <a:lnTo>
                    <a:pt x="84" y="187"/>
                  </a:lnTo>
                  <a:lnTo>
                    <a:pt x="36" y="138"/>
                  </a:lnTo>
                  <a:lnTo>
                    <a:pt x="13" y="83"/>
                  </a:lnTo>
                  <a:lnTo>
                    <a:pt x="1" y="76"/>
                  </a:lnTo>
                  <a:lnTo>
                    <a:pt x="119" y="62"/>
                  </a:lnTo>
                  <a:close/>
                </a:path>
              </a:pathLst>
            </a:custGeom>
            <a:grpFill/>
            <a:ln w="9525" cap="rnd"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League Spartan"/>
                <a:ea typeface="+mn-ea"/>
                <a:cs typeface="+mn-cs"/>
              </a:endParaRPr>
            </a:p>
          </p:txBody>
        </p:sp>
        <p:sp>
          <p:nvSpPr>
            <p:cNvPr id="46" name="Google Shape;1726;p44">
              <a:extLst>
                <a:ext uri="{FF2B5EF4-FFF2-40B4-BE49-F238E27FC236}">
                  <a16:creationId xmlns:a16="http://schemas.microsoft.com/office/drawing/2014/main" id="{EC5E63BC-FC4F-526E-3B0B-4A91057D74F4}"/>
                </a:ext>
              </a:extLst>
            </p:cNvPr>
            <p:cNvSpPr/>
            <p:nvPr/>
          </p:nvSpPr>
          <p:spPr>
            <a:xfrm flipH="1">
              <a:off x="3930460" y="1516700"/>
              <a:ext cx="453659" cy="821637"/>
            </a:xfrm>
            <a:custGeom>
              <a:avLst/>
              <a:gdLst/>
              <a:ahLst/>
              <a:cxnLst/>
              <a:rect l="l" t="t" r="r" b="b"/>
              <a:pathLst>
                <a:path w="7452" h="8620" extrusionOk="0">
                  <a:moveTo>
                    <a:pt x="7014" y="1120"/>
                  </a:moveTo>
                  <a:lnTo>
                    <a:pt x="6978" y="1120"/>
                  </a:lnTo>
                  <a:lnTo>
                    <a:pt x="6967" y="1106"/>
                  </a:lnTo>
                  <a:lnTo>
                    <a:pt x="6955" y="1078"/>
                  </a:lnTo>
                  <a:lnTo>
                    <a:pt x="6931" y="1064"/>
                  </a:lnTo>
                  <a:lnTo>
                    <a:pt x="6884" y="1071"/>
                  </a:lnTo>
                  <a:lnTo>
                    <a:pt x="6848" y="1071"/>
                  </a:lnTo>
                  <a:lnTo>
                    <a:pt x="6801" y="1051"/>
                  </a:lnTo>
                  <a:lnTo>
                    <a:pt x="6813" y="1023"/>
                  </a:lnTo>
                  <a:lnTo>
                    <a:pt x="6884" y="1009"/>
                  </a:lnTo>
                  <a:lnTo>
                    <a:pt x="6931" y="995"/>
                  </a:lnTo>
                  <a:lnTo>
                    <a:pt x="6955" y="989"/>
                  </a:lnTo>
                  <a:lnTo>
                    <a:pt x="7002" y="1009"/>
                  </a:lnTo>
                  <a:lnTo>
                    <a:pt x="7026" y="1023"/>
                  </a:lnTo>
                  <a:lnTo>
                    <a:pt x="7038" y="1058"/>
                  </a:lnTo>
                  <a:lnTo>
                    <a:pt x="7026" y="1092"/>
                  </a:lnTo>
                  <a:lnTo>
                    <a:pt x="7014" y="1120"/>
                  </a:lnTo>
                  <a:close/>
                  <a:moveTo>
                    <a:pt x="36" y="5574"/>
                  </a:moveTo>
                  <a:lnTo>
                    <a:pt x="48" y="5554"/>
                  </a:lnTo>
                  <a:lnTo>
                    <a:pt x="12" y="5519"/>
                  </a:lnTo>
                  <a:lnTo>
                    <a:pt x="1" y="5485"/>
                  </a:lnTo>
                  <a:lnTo>
                    <a:pt x="24" y="5326"/>
                  </a:lnTo>
                  <a:lnTo>
                    <a:pt x="60" y="5270"/>
                  </a:lnTo>
                  <a:lnTo>
                    <a:pt x="142" y="5181"/>
                  </a:lnTo>
                  <a:lnTo>
                    <a:pt x="154" y="5132"/>
                  </a:lnTo>
                  <a:lnTo>
                    <a:pt x="154" y="5056"/>
                  </a:lnTo>
                  <a:lnTo>
                    <a:pt x="178" y="5029"/>
                  </a:lnTo>
                  <a:lnTo>
                    <a:pt x="237" y="4980"/>
                  </a:lnTo>
                  <a:lnTo>
                    <a:pt x="261" y="4953"/>
                  </a:lnTo>
                  <a:lnTo>
                    <a:pt x="284" y="4911"/>
                  </a:lnTo>
                  <a:lnTo>
                    <a:pt x="296" y="4759"/>
                  </a:lnTo>
                  <a:lnTo>
                    <a:pt x="273" y="4718"/>
                  </a:lnTo>
                  <a:lnTo>
                    <a:pt x="202" y="4635"/>
                  </a:lnTo>
                  <a:lnTo>
                    <a:pt x="190" y="4580"/>
                  </a:lnTo>
                  <a:lnTo>
                    <a:pt x="202" y="4518"/>
                  </a:lnTo>
                  <a:lnTo>
                    <a:pt x="249" y="4476"/>
                  </a:lnTo>
                  <a:lnTo>
                    <a:pt x="379" y="4407"/>
                  </a:lnTo>
                  <a:lnTo>
                    <a:pt x="438" y="4359"/>
                  </a:lnTo>
                  <a:lnTo>
                    <a:pt x="485" y="4297"/>
                  </a:lnTo>
                  <a:lnTo>
                    <a:pt x="497" y="4234"/>
                  </a:lnTo>
                  <a:lnTo>
                    <a:pt x="450" y="4165"/>
                  </a:lnTo>
                  <a:lnTo>
                    <a:pt x="556" y="4138"/>
                  </a:lnTo>
                  <a:lnTo>
                    <a:pt x="876" y="4131"/>
                  </a:lnTo>
                  <a:lnTo>
                    <a:pt x="994" y="4089"/>
                  </a:lnTo>
                  <a:lnTo>
                    <a:pt x="982" y="4055"/>
                  </a:lnTo>
                  <a:lnTo>
                    <a:pt x="1006" y="4027"/>
                  </a:lnTo>
                  <a:lnTo>
                    <a:pt x="1065" y="4007"/>
                  </a:lnTo>
                  <a:lnTo>
                    <a:pt x="1100" y="3979"/>
                  </a:lnTo>
                  <a:lnTo>
                    <a:pt x="1171" y="4034"/>
                  </a:lnTo>
                  <a:lnTo>
                    <a:pt x="1290" y="4041"/>
                  </a:lnTo>
                  <a:lnTo>
                    <a:pt x="1420" y="4020"/>
                  </a:lnTo>
                  <a:lnTo>
                    <a:pt x="1526" y="3993"/>
                  </a:lnTo>
                  <a:lnTo>
                    <a:pt x="1479" y="3972"/>
                  </a:lnTo>
                  <a:lnTo>
                    <a:pt x="1526" y="3944"/>
                  </a:lnTo>
                  <a:lnTo>
                    <a:pt x="1692" y="3896"/>
                  </a:lnTo>
                  <a:lnTo>
                    <a:pt x="1751" y="3848"/>
                  </a:lnTo>
                  <a:lnTo>
                    <a:pt x="1846" y="3758"/>
                  </a:lnTo>
                  <a:lnTo>
                    <a:pt x="1917" y="3730"/>
                  </a:lnTo>
                  <a:lnTo>
                    <a:pt x="2058" y="3730"/>
                  </a:lnTo>
                  <a:lnTo>
                    <a:pt x="2094" y="3710"/>
                  </a:lnTo>
                  <a:lnTo>
                    <a:pt x="2094" y="3647"/>
                  </a:lnTo>
                  <a:lnTo>
                    <a:pt x="2129" y="3620"/>
                  </a:lnTo>
                  <a:lnTo>
                    <a:pt x="2200" y="3599"/>
                  </a:lnTo>
                  <a:lnTo>
                    <a:pt x="2283" y="3585"/>
                  </a:lnTo>
                  <a:lnTo>
                    <a:pt x="2354" y="3578"/>
                  </a:lnTo>
                  <a:lnTo>
                    <a:pt x="2401" y="3585"/>
                  </a:lnTo>
                  <a:lnTo>
                    <a:pt x="2437" y="3599"/>
                  </a:lnTo>
                  <a:lnTo>
                    <a:pt x="2472" y="3606"/>
                  </a:lnTo>
                  <a:lnTo>
                    <a:pt x="2520" y="3592"/>
                  </a:lnTo>
                  <a:lnTo>
                    <a:pt x="2543" y="3571"/>
                  </a:lnTo>
                  <a:lnTo>
                    <a:pt x="2567" y="3516"/>
                  </a:lnTo>
                  <a:lnTo>
                    <a:pt x="2579" y="3502"/>
                  </a:lnTo>
                  <a:lnTo>
                    <a:pt x="2709" y="3496"/>
                  </a:lnTo>
                  <a:lnTo>
                    <a:pt x="2768" y="3496"/>
                  </a:lnTo>
                  <a:lnTo>
                    <a:pt x="2827" y="3516"/>
                  </a:lnTo>
                  <a:lnTo>
                    <a:pt x="2851" y="3530"/>
                  </a:lnTo>
                  <a:lnTo>
                    <a:pt x="2875" y="3551"/>
                  </a:lnTo>
                  <a:lnTo>
                    <a:pt x="2898" y="3558"/>
                  </a:lnTo>
                  <a:lnTo>
                    <a:pt x="2934" y="3565"/>
                  </a:lnTo>
                  <a:lnTo>
                    <a:pt x="2969" y="3558"/>
                  </a:lnTo>
                  <a:lnTo>
                    <a:pt x="3005" y="3537"/>
                  </a:lnTo>
                  <a:lnTo>
                    <a:pt x="3028" y="3516"/>
                  </a:lnTo>
                  <a:lnTo>
                    <a:pt x="3064" y="3447"/>
                  </a:lnTo>
                  <a:lnTo>
                    <a:pt x="3123" y="3406"/>
                  </a:lnTo>
                  <a:lnTo>
                    <a:pt x="3253" y="3357"/>
                  </a:lnTo>
                  <a:lnTo>
                    <a:pt x="3277" y="3344"/>
                  </a:lnTo>
                  <a:lnTo>
                    <a:pt x="3300" y="3323"/>
                  </a:lnTo>
                  <a:lnTo>
                    <a:pt x="3324" y="3302"/>
                  </a:lnTo>
                  <a:lnTo>
                    <a:pt x="3336" y="3275"/>
                  </a:lnTo>
                  <a:lnTo>
                    <a:pt x="3336" y="3254"/>
                  </a:lnTo>
                  <a:lnTo>
                    <a:pt x="3371" y="3240"/>
                  </a:lnTo>
                  <a:lnTo>
                    <a:pt x="3430" y="3219"/>
                  </a:lnTo>
                  <a:lnTo>
                    <a:pt x="3454" y="3219"/>
                  </a:lnTo>
                  <a:lnTo>
                    <a:pt x="3501" y="3219"/>
                  </a:lnTo>
                  <a:lnTo>
                    <a:pt x="3525" y="3212"/>
                  </a:lnTo>
                  <a:lnTo>
                    <a:pt x="3537" y="3199"/>
                  </a:lnTo>
                  <a:lnTo>
                    <a:pt x="3560" y="3164"/>
                  </a:lnTo>
                  <a:lnTo>
                    <a:pt x="3572" y="3150"/>
                  </a:lnTo>
                  <a:lnTo>
                    <a:pt x="3620" y="3136"/>
                  </a:lnTo>
                  <a:lnTo>
                    <a:pt x="3679" y="3129"/>
                  </a:lnTo>
                  <a:lnTo>
                    <a:pt x="3726" y="3143"/>
                  </a:lnTo>
                  <a:lnTo>
                    <a:pt x="3773" y="3157"/>
                  </a:lnTo>
                  <a:lnTo>
                    <a:pt x="3856" y="3102"/>
                  </a:lnTo>
                  <a:lnTo>
                    <a:pt x="3880" y="3081"/>
                  </a:lnTo>
                  <a:lnTo>
                    <a:pt x="3998" y="3088"/>
                  </a:lnTo>
                  <a:lnTo>
                    <a:pt x="4022" y="3005"/>
                  </a:lnTo>
                  <a:lnTo>
                    <a:pt x="3963" y="2805"/>
                  </a:lnTo>
                  <a:lnTo>
                    <a:pt x="3915" y="2708"/>
                  </a:lnTo>
                  <a:lnTo>
                    <a:pt x="3927" y="2681"/>
                  </a:lnTo>
                  <a:lnTo>
                    <a:pt x="3974" y="2639"/>
                  </a:lnTo>
                  <a:lnTo>
                    <a:pt x="4069" y="2584"/>
                  </a:lnTo>
                  <a:lnTo>
                    <a:pt x="4105" y="2556"/>
                  </a:lnTo>
                  <a:lnTo>
                    <a:pt x="4116" y="2508"/>
                  </a:lnTo>
                  <a:lnTo>
                    <a:pt x="4105" y="2466"/>
                  </a:lnTo>
                  <a:lnTo>
                    <a:pt x="4069" y="2418"/>
                  </a:lnTo>
                  <a:lnTo>
                    <a:pt x="4057" y="2370"/>
                  </a:lnTo>
                  <a:lnTo>
                    <a:pt x="4081" y="2328"/>
                  </a:lnTo>
                  <a:lnTo>
                    <a:pt x="4211" y="2259"/>
                  </a:lnTo>
                  <a:lnTo>
                    <a:pt x="4246" y="2232"/>
                  </a:lnTo>
                  <a:lnTo>
                    <a:pt x="4282" y="2183"/>
                  </a:lnTo>
                  <a:lnTo>
                    <a:pt x="4294" y="2135"/>
                  </a:lnTo>
                  <a:lnTo>
                    <a:pt x="4294" y="2031"/>
                  </a:lnTo>
                  <a:lnTo>
                    <a:pt x="4282" y="1983"/>
                  </a:lnTo>
                  <a:lnTo>
                    <a:pt x="4258" y="1955"/>
                  </a:lnTo>
                  <a:lnTo>
                    <a:pt x="4223" y="1935"/>
                  </a:lnTo>
                  <a:lnTo>
                    <a:pt x="4093" y="1893"/>
                  </a:lnTo>
                  <a:lnTo>
                    <a:pt x="4045" y="1873"/>
                  </a:lnTo>
                  <a:lnTo>
                    <a:pt x="4022" y="1845"/>
                  </a:lnTo>
                  <a:lnTo>
                    <a:pt x="4010" y="1783"/>
                  </a:lnTo>
                  <a:lnTo>
                    <a:pt x="4022" y="1762"/>
                  </a:lnTo>
                  <a:lnTo>
                    <a:pt x="4045" y="1755"/>
                  </a:lnTo>
                  <a:lnTo>
                    <a:pt x="4081" y="1748"/>
                  </a:lnTo>
                  <a:lnTo>
                    <a:pt x="4093" y="1741"/>
                  </a:lnTo>
                  <a:lnTo>
                    <a:pt x="4140" y="1672"/>
                  </a:lnTo>
                  <a:lnTo>
                    <a:pt x="4175" y="1645"/>
                  </a:lnTo>
                  <a:lnTo>
                    <a:pt x="4199" y="1631"/>
                  </a:lnTo>
                  <a:lnTo>
                    <a:pt x="4223" y="1624"/>
                  </a:lnTo>
                  <a:lnTo>
                    <a:pt x="4329" y="1610"/>
                  </a:lnTo>
                  <a:lnTo>
                    <a:pt x="4365" y="1603"/>
                  </a:lnTo>
                  <a:lnTo>
                    <a:pt x="4436" y="1569"/>
                  </a:lnTo>
                  <a:lnTo>
                    <a:pt x="4495" y="1555"/>
                  </a:lnTo>
                  <a:lnTo>
                    <a:pt x="4542" y="1534"/>
                  </a:lnTo>
                  <a:lnTo>
                    <a:pt x="4554" y="1465"/>
                  </a:lnTo>
                  <a:lnTo>
                    <a:pt x="4542" y="1417"/>
                  </a:lnTo>
                  <a:lnTo>
                    <a:pt x="4495" y="1348"/>
                  </a:lnTo>
                  <a:lnTo>
                    <a:pt x="4471" y="1265"/>
                  </a:lnTo>
                  <a:lnTo>
                    <a:pt x="4447" y="1237"/>
                  </a:lnTo>
                  <a:lnTo>
                    <a:pt x="4518" y="1182"/>
                  </a:lnTo>
                  <a:lnTo>
                    <a:pt x="4696" y="1064"/>
                  </a:lnTo>
                  <a:lnTo>
                    <a:pt x="4790" y="1016"/>
                  </a:lnTo>
                  <a:lnTo>
                    <a:pt x="4814" y="1009"/>
                  </a:lnTo>
                  <a:lnTo>
                    <a:pt x="4873" y="1002"/>
                  </a:lnTo>
                  <a:lnTo>
                    <a:pt x="5051" y="906"/>
                  </a:lnTo>
                  <a:lnTo>
                    <a:pt x="5264" y="933"/>
                  </a:lnTo>
                  <a:lnTo>
                    <a:pt x="5382" y="830"/>
                  </a:lnTo>
                  <a:lnTo>
                    <a:pt x="5429" y="809"/>
                  </a:lnTo>
                  <a:lnTo>
                    <a:pt x="5405" y="781"/>
                  </a:lnTo>
                  <a:lnTo>
                    <a:pt x="5405" y="774"/>
                  </a:lnTo>
                  <a:lnTo>
                    <a:pt x="5417" y="761"/>
                  </a:lnTo>
                  <a:lnTo>
                    <a:pt x="5429" y="761"/>
                  </a:lnTo>
                  <a:lnTo>
                    <a:pt x="5476" y="747"/>
                  </a:lnTo>
                  <a:lnTo>
                    <a:pt x="5536" y="740"/>
                  </a:lnTo>
                  <a:lnTo>
                    <a:pt x="5689" y="733"/>
                  </a:lnTo>
                  <a:lnTo>
                    <a:pt x="5713" y="726"/>
                  </a:lnTo>
                  <a:lnTo>
                    <a:pt x="5725" y="712"/>
                  </a:lnTo>
                  <a:lnTo>
                    <a:pt x="5725" y="705"/>
                  </a:lnTo>
                  <a:lnTo>
                    <a:pt x="5760" y="671"/>
                  </a:lnTo>
                  <a:lnTo>
                    <a:pt x="5772" y="636"/>
                  </a:lnTo>
                  <a:lnTo>
                    <a:pt x="5772" y="629"/>
                  </a:lnTo>
                  <a:lnTo>
                    <a:pt x="5737" y="553"/>
                  </a:lnTo>
                  <a:lnTo>
                    <a:pt x="5725" y="519"/>
                  </a:lnTo>
                  <a:lnTo>
                    <a:pt x="5689" y="505"/>
                  </a:lnTo>
                  <a:lnTo>
                    <a:pt x="5654" y="491"/>
                  </a:lnTo>
                  <a:lnTo>
                    <a:pt x="5642" y="484"/>
                  </a:lnTo>
                  <a:lnTo>
                    <a:pt x="5630" y="464"/>
                  </a:lnTo>
                  <a:lnTo>
                    <a:pt x="5630" y="415"/>
                  </a:lnTo>
                  <a:lnTo>
                    <a:pt x="5630" y="401"/>
                  </a:lnTo>
                  <a:lnTo>
                    <a:pt x="5642" y="388"/>
                  </a:lnTo>
                  <a:lnTo>
                    <a:pt x="5654" y="374"/>
                  </a:lnTo>
                  <a:lnTo>
                    <a:pt x="5666" y="367"/>
                  </a:lnTo>
                  <a:lnTo>
                    <a:pt x="5737" y="332"/>
                  </a:lnTo>
                  <a:lnTo>
                    <a:pt x="5760" y="312"/>
                  </a:lnTo>
                  <a:lnTo>
                    <a:pt x="5772" y="298"/>
                  </a:lnTo>
                  <a:lnTo>
                    <a:pt x="5772" y="291"/>
                  </a:lnTo>
                  <a:lnTo>
                    <a:pt x="5760" y="270"/>
                  </a:lnTo>
                  <a:lnTo>
                    <a:pt x="5760" y="256"/>
                  </a:lnTo>
                  <a:lnTo>
                    <a:pt x="5737" y="236"/>
                  </a:lnTo>
                  <a:lnTo>
                    <a:pt x="5737" y="236"/>
                  </a:lnTo>
                  <a:lnTo>
                    <a:pt x="5737" y="222"/>
                  </a:lnTo>
                  <a:lnTo>
                    <a:pt x="5760" y="208"/>
                  </a:lnTo>
                  <a:lnTo>
                    <a:pt x="5760" y="201"/>
                  </a:lnTo>
                  <a:lnTo>
                    <a:pt x="5748" y="194"/>
                  </a:lnTo>
                  <a:lnTo>
                    <a:pt x="5737" y="187"/>
                  </a:lnTo>
                  <a:lnTo>
                    <a:pt x="5748" y="174"/>
                  </a:lnTo>
                  <a:lnTo>
                    <a:pt x="5760" y="167"/>
                  </a:lnTo>
                  <a:lnTo>
                    <a:pt x="5784" y="160"/>
                  </a:lnTo>
                  <a:lnTo>
                    <a:pt x="5808" y="153"/>
                  </a:lnTo>
                  <a:lnTo>
                    <a:pt x="5831" y="160"/>
                  </a:lnTo>
                  <a:lnTo>
                    <a:pt x="5855" y="180"/>
                  </a:lnTo>
                  <a:lnTo>
                    <a:pt x="5890" y="215"/>
                  </a:lnTo>
                  <a:lnTo>
                    <a:pt x="5938" y="236"/>
                  </a:lnTo>
                  <a:lnTo>
                    <a:pt x="6186" y="270"/>
                  </a:lnTo>
                  <a:lnTo>
                    <a:pt x="6281" y="298"/>
                  </a:lnTo>
                  <a:lnTo>
                    <a:pt x="6304" y="298"/>
                  </a:lnTo>
                  <a:lnTo>
                    <a:pt x="6304" y="312"/>
                  </a:lnTo>
                  <a:lnTo>
                    <a:pt x="6328" y="332"/>
                  </a:lnTo>
                  <a:lnTo>
                    <a:pt x="6352" y="353"/>
                  </a:lnTo>
                  <a:lnTo>
                    <a:pt x="6363" y="360"/>
                  </a:lnTo>
                  <a:lnTo>
                    <a:pt x="6375" y="381"/>
                  </a:lnTo>
                  <a:lnTo>
                    <a:pt x="6399" y="388"/>
                  </a:lnTo>
                  <a:lnTo>
                    <a:pt x="6434" y="388"/>
                  </a:lnTo>
                  <a:lnTo>
                    <a:pt x="6470" y="395"/>
                  </a:lnTo>
                  <a:lnTo>
                    <a:pt x="6482" y="401"/>
                  </a:lnTo>
                  <a:lnTo>
                    <a:pt x="6505" y="408"/>
                  </a:lnTo>
                  <a:lnTo>
                    <a:pt x="6517" y="408"/>
                  </a:lnTo>
                  <a:lnTo>
                    <a:pt x="6529" y="422"/>
                  </a:lnTo>
                  <a:lnTo>
                    <a:pt x="6494" y="443"/>
                  </a:lnTo>
                  <a:lnTo>
                    <a:pt x="6494" y="457"/>
                  </a:lnTo>
                  <a:lnTo>
                    <a:pt x="6529" y="477"/>
                  </a:lnTo>
                  <a:lnTo>
                    <a:pt x="6576" y="491"/>
                  </a:lnTo>
                  <a:lnTo>
                    <a:pt x="6624" y="498"/>
                  </a:lnTo>
                  <a:lnTo>
                    <a:pt x="6671" y="505"/>
                  </a:lnTo>
                  <a:lnTo>
                    <a:pt x="6706" y="512"/>
                  </a:lnTo>
                  <a:lnTo>
                    <a:pt x="6742" y="533"/>
                  </a:lnTo>
                  <a:lnTo>
                    <a:pt x="6766" y="553"/>
                  </a:lnTo>
                  <a:lnTo>
                    <a:pt x="6742" y="567"/>
                  </a:lnTo>
                  <a:lnTo>
                    <a:pt x="6695" y="574"/>
                  </a:lnTo>
                  <a:lnTo>
                    <a:pt x="6683" y="595"/>
                  </a:lnTo>
                  <a:lnTo>
                    <a:pt x="6683" y="616"/>
                  </a:lnTo>
                  <a:lnTo>
                    <a:pt x="6683" y="643"/>
                  </a:lnTo>
                  <a:lnTo>
                    <a:pt x="6683" y="650"/>
                  </a:lnTo>
                  <a:lnTo>
                    <a:pt x="6706" y="678"/>
                  </a:lnTo>
                  <a:lnTo>
                    <a:pt x="6706" y="692"/>
                  </a:lnTo>
                  <a:lnTo>
                    <a:pt x="6671" y="692"/>
                  </a:lnTo>
                  <a:lnTo>
                    <a:pt x="6647" y="698"/>
                  </a:lnTo>
                  <a:lnTo>
                    <a:pt x="6624" y="705"/>
                  </a:lnTo>
                  <a:lnTo>
                    <a:pt x="6612" y="754"/>
                  </a:lnTo>
                  <a:lnTo>
                    <a:pt x="6624" y="809"/>
                  </a:lnTo>
                  <a:lnTo>
                    <a:pt x="6647" y="857"/>
                  </a:lnTo>
                  <a:lnTo>
                    <a:pt x="6695" y="878"/>
                  </a:lnTo>
                  <a:lnTo>
                    <a:pt x="6754" y="864"/>
                  </a:lnTo>
                  <a:lnTo>
                    <a:pt x="6742" y="823"/>
                  </a:lnTo>
                  <a:lnTo>
                    <a:pt x="6695" y="774"/>
                  </a:lnTo>
                  <a:lnTo>
                    <a:pt x="6683" y="740"/>
                  </a:lnTo>
                  <a:lnTo>
                    <a:pt x="6718" y="754"/>
                  </a:lnTo>
                  <a:lnTo>
                    <a:pt x="6825" y="823"/>
                  </a:lnTo>
                  <a:lnTo>
                    <a:pt x="6848" y="837"/>
                  </a:lnTo>
                  <a:lnTo>
                    <a:pt x="6896" y="850"/>
                  </a:lnTo>
                  <a:lnTo>
                    <a:pt x="6919" y="864"/>
                  </a:lnTo>
                  <a:lnTo>
                    <a:pt x="6931" y="878"/>
                  </a:lnTo>
                  <a:lnTo>
                    <a:pt x="6955" y="919"/>
                  </a:lnTo>
                  <a:lnTo>
                    <a:pt x="6967" y="940"/>
                  </a:lnTo>
                  <a:lnTo>
                    <a:pt x="6931" y="933"/>
                  </a:lnTo>
                  <a:lnTo>
                    <a:pt x="6919" y="926"/>
                  </a:lnTo>
                  <a:lnTo>
                    <a:pt x="6896" y="913"/>
                  </a:lnTo>
                  <a:lnTo>
                    <a:pt x="6896" y="892"/>
                  </a:lnTo>
                  <a:lnTo>
                    <a:pt x="6860" y="892"/>
                  </a:lnTo>
                  <a:lnTo>
                    <a:pt x="6837" y="954"/>
                  </a:lnTo>
                  <a:lnTo>
                    <a:pt x="6813" y="968"/>
                  </a:lnTo>
                  <a:lnTo>
                    <a:pt x="6789" y="954"/>
                  </a:lnTo>
                  <a:lnTo>
                    <a:pt x="6754" y="954"/>
                  </a:lnTo>
                  <a:lnTo>
                    <a:pt x="6754" y="1009"/>
                  </a:lnTo>
                  <a:lnTo>
                    <a:pt x="6730" y="1071"/>
                  </a:lnTo>
                  <a:lnTo>
                    <a:pt x="6730" y="1120"/>
                  </a:lnTo>
                  <a:lnTo>
                    <a:pt x="6777" y="1140"/>
                  </a:lnTo>
                  <a:lnTo>
                    <a:pt x="6907" y="1189"/>
                  </a:lnTo>
                  <a:lnTo>
                    <a:pt x="6990" y="1203"/>
                  </a:lnTo>
                  <a:lnTo>
                    <a:pt x="7026" y="1154"/>
                  </a:lnTo>
                  <a:lnTo>
                    <a:pt x="7038" y="1175"/>
                  </a:lnTo>
                  <a:lnTo>
                    <a:pt x="7049" y="1196"/>
                  </a:lnTo>
                  <a:lnTo>
                    <a:pt x="7038" y="1216"/>
                  </a:lnTo>
                  <a:lnTo>
                    <a:pt x="7026" y="1237"/>
                  </a:lnTo>
                  <a:lnTo>
                    <a:pt x="7109" y="1230"/>
                  </a:lnTo>
                  <a:lnTo>
                    <a:pt x="7120" y="1251"/>
                  </a:lnTo>
                  <a:lnTo>
                    <a:pt x="7109" y="1279"/>
                  </a:lnTo>
                  <a:lnTo>
                    <a:pt x="7109" y="1306"/>
                  </a:lnTo>
                  <a:lnTo>
                    <a:pt x="7144" y="1334"/>
                  </a:lnTo>
                  <a:lnTo>
                    <a:pt x="7168" y="1361"/>
                  </a:lnTo>
                  <a:lnTo>
                    <a:pt x="7191" y="1382"/>
                  </a:lnTo>
                  <a:lnTo>
                    <a:pt x="7227" y="1403"/>
                  </a:lnTo>
                  <a:lnTo>
                    <a:pt x="7286" y="1424"/>
                  </a:lnTo>
                  <a:lnTo>
                    <a:pt x="7392" y="1465"/>
                  </a:lnTo>
                  <a:lnTo>
                    <a:pt x="7452" y="1541"/>
                  </a:lnTo>
                  <a:lnTo>
                    <a:pt x="7381" y="1548"/>
                  </a:lnTo>
                  <a:lnTo>
                    <a:pt x="7215" y="1493"/>
                  </a:lnTo>
                  <a:lnTo>
                    <a:pt x="7061" y="1396"/>
                  </a:lnTo>
                  <a:lnTo>
                    <a:pt x="6907" y="1334"/>
                  </a:lnTo>
                  <a:lnTo>
                    <a:pt x="6789" y="1299"/>
                  </a:lnTo>
                  <a:lnTo>
                    <a:pt x="6801" y="1320"/>
                  </a:lnTo>
                  <a:lnTo>
                    <a:pt x="6813" y="1341"/>
                  </a:lnTo>
                  <a:lnTo>
                    <a:pt x="6801" y="1361"/>
                  </a:lnTo>
                  <a:lnTo>
                    <a:pt x="6813" y="1389"/>
                  </a:lnTo>
                  <a:lnTo>
                    <a:pt x="6825" y="1417"/>
                  </a:lnTo>
                  <a:lnTo>
                    <a:pt x="6837" y="1431"/>
                  </a:lnTo>
                  <a:lnTo>
                    <a:pt x="6860" y="1451"/>
                  </a:lnTo>
                  <a:lnTo>
                    <a:pt x="6907" y="1500"/>
                  </a:lnTo>
                  <a:lnTo>
                    <a:pt x="6919" y="1513"/>
                  </a:lnTo>
                  <a:lnTo>
                    <a:pt x="6943" y="1520"/>
                  </a:lnTo>
                  <a:lnTo>
                    <a:pt x="6978" y="1527"/>
                  </a:lnTo>
                  <a:lnTo>
                    <a:pt x="6990" y="1534"/>
                  </a:lnTo>
                  <a:lnTo>
                    <a:pt x="7014" y="1555"/>
                  </a:lnTo>
                  <a:lnTo>
                    <a:pt x="7002" y="1596"/>
                  </a:lnTo>
                  <a:lnTo>
                    <a:pt x="6978" y="1631"/>
                  </a:lnTo>
                  <a:lnTo>
                    <a:pt x="6612" y="1520"/>
                  </a:lnTo>
                  <a:lnTo>
                    <a:pt x="6789" y="1700"/>
                  </a:lnTo>
                  <a:lnTo>
                    <a:pt x="6813" y="1734"/>
                  </a:lnTo>
                  <a:lnTo>
                    <a:pt x="6801" y="1755"/>
                  </a:lnTo>
                  <a:lnTo>
                    <a:pt x="6766" y="1769"/>
                  </a:lnTo>
                  <a:lnTo>
                    <a:pt x="6706" y="1769"/>
                  </a:lnTo>
                  <a:lnTo>
                    <a:pt x="6647" y="1755"/>
                  </a:lnTo>
                  <a:lnTo>
                    <a:pt x="6576" y="1755"/>
                  </a:lnTo>
                  <a:lnTo>
                    <a:pt x="6576" y="1831"/>
                  </a:lnTo>
                  <a:lnTo>
                    <a:pt x="6565" y="1859"/>
                  </a:lnTo>
                  <a:lnTo>
                    <a:pt x="6529" y="1900"/>
                  </a:lnTo>
                  <a:lnTo>
                    <a:pt x="6529" y="1921"/>
                  </a:lnTo>
                  <a:lnTo>
                    <a:pt x="6541" y="1942"/>
                  </a:lnTo>
                  <a:lnTo>
                    <a:pt x="6600" y="1990"/>
                  </a:lnTo>
                  <a:lnTo>
                    <a:pt x="6612" y="2011"/>
                  </a:lnTo>
                  <a:lnTo>
                    <a:pt x="6588" y="2031"/>
                  </a:lnTo>
                  <a:lnTo>
                    <a:pt x="6494" y="2059"/>
                  </a:lnTo>
                  <a:lnTo>
                    <a:pt x="6186" y="2121"/>
                  </a:lnTo>
                  <a:lnTo>
                    <a:pt x="6139" y="2128"/>
                  </a:lnTo>
                  <a:lnTo>
                    <a:pt x="6091" y="2107"/>
                  </a:lnTo>
                  <a:lnTo>
                    <a:pt x="6009" y="2114"/>
                  </a:lnTo>
                  <a:lnTo>
                    <a:pt x="6009" y="2149"/>
                  </a:lnTo>
                  <a:lnTo>
                    <a:pt x="6032" y="2183"/>
                  </a:lnTo>
                  <a:lnTo>
                    <a:pt x="6068" y="2252"/>
                  </a:lnTo>
                  <a:lnTo>
                    <a:pt x="6044" y="2308"/>
                  </a:lnTo>
                  <a:lnTo>
                    <a:pt x="6056" y="2342"/>
                  </a:lnTo>
                  <a:lnTo>
                    <a:pt x="6091" y="2418"/>
                  </a:lnTo>
                  <a:lnTo>
                    <a:pt x="6115" y="2453"/>
                  </a:lnTo>
                  <a:lnTo>
                    <a:pt x="6115" y="2494"/>
                  </a:lnTo>
                  <a:lnTo>
                    <a:pt x="6127" y="2529"/>
                  </a:lnTo>
                  <a:lnTo>
                    <a:pt x="6151" y="2556"/>
                  </a:lnTo>
                  <a:lnTo>
                    <a:pt x="6186" y="2660"/>
                  </a:lnTo>
                  <a:lnTo>
                    <a:pt x="6115" y="2618"/>
                  </a:lnTo>
                  <a:lnTo>
                    <a:pt x="6044" y="2639"/>
                  </a:lnTo>
                  <a:lnTo>
                    <a:pt x="5973" y="2605"/>
                  </a:lnTo>
                  <a:lnTo>
                    <a:pt x="5950" y="2584"/>
                  </a:lnTo>
                  <a:lnTo>
                    <a:pt x="5902" y="2570"/>
                  </a:lnTo>
                  <a:lnTo>
                    <a:pt x="5843" y="2577"/>
                  </a:lnTo>
                  <a:lnTo>
                    <a:pt x="5772" y="2591"/>
                  </a:lnTo>
                  <a:lnTo>
                    <a:pt x="5654" y="2639"/>
                  </a:lnTo>
                  <a:lnTo>
                    <a:pt x="5607" y="2639"/>
                  </a:lnTo>
                  <a:lnTo>
                    <a:pt x="5559" y="2632"/>
                  </a:lnTo>
                  <a:lnTo>
                    <a:pt x="5512" y="2639"/>
                  </a:lnTo>
                  <a:lnTo>
                    <a:pt x="5453" y="2653"/>
                  </a:lnTo>
                  <a:lnTo>
                    <a:pt x="5299" y="2722"/>
                  </a:lnTo>
                  <a:lnTo>
                    <a:pt x="5228" y="2784"/>
                  </a:lnTo>
                  <a:lnTo>
                    <a:pt x="5062" y="2867"/>
                  </a:lnTo>
                  <a:lnTo>
                    <a:pt x="5015" y="2888"/>
                  </a:lnTo>
                  <a:lnTo>
                    <a:pt x="4909" y="2888"/>
                  </a:lnTo>
                  <a:lnTo>
                    <a:pt x="4790" y="2902"/>
                  </a:lnTo>
                  <a:lnTo>
                    <a:pt x="4873" y="3012"/>
                  </a:lnTo>
                  <a:lnTo>
                    <a:pt x="4861" y="3033"/>
                  </a:lnTo>
                  <a:lnTo>
                    <a:pt x="4838" y="3047"/>
                  </a:lnTo>
                  <a:lnTo>
                    <a:pt x="4779" y="3060"/>
                  </a:lnTo>
                  <a:lnTo>
                    <a:pt x="4696" y="3067"/>
                  </a:lnTo>
                  <a:lnTo>
                    <a:pt x="4613" y="3060"/>
                  </a:lnTo>
                  <a:lnTo>
                    <a:pt x="4566" y="3047"/>
                  </a:lnTo>
                  <a:lnTo>
                    <a:pt x="4542" y="3047"/>
                  </a:lnTo>
                  <a:lnTo>
                    <a:pt x="4530" y="3054"/>
                  </a:lnTo>
                  <a:lnTo>
                    <a:pt x="4507" y="3074"/>
                  </a:lnTo>
                  <a:lnTo>
                    <a:pt x="4424" y="3109"/>
                  </a:lnTo>
                  <a:lnTo>
                    <a:pt x="4388" y="3116"/>
                  </a:lnTo>
                  <a:lnTo>
                    <a:pt x="4377" y="3129"/>
                  </a:lnTo>
                  <a:lnTo>
                    <a:pt x="4388" y="3143"/>
                  </a:lnTo>
                  <a:lnTo>
                    <a:pt x="4436" y="3199"/>
                  </a:lnTo>
                  <a:lnTo>
                    <a:pt x="4518" y="3295"/>
                  </a:lnTo>
                  <a:lnTo>
                    <a:pt x="4530" y="3323"/>
                  </a:lnTo>
                  <a:lnTo>
                    <a:pt x="4495" y="3350"/>
                  </a:lnTo>
                  <a:lnTo>
                    <a:pt x="4518" y="3392"/>
                  </a:lnTo>
                  <a:lnTo>
                    <a:pt x="4507" y="3420"/>
                  </a:lnTo>
                  <a:lnTo>
                    <a:pt x="4495" y="3461"/>
                  </a:lnTo>
                  <a:lnTo>
                    <a:pt x="4447" y="3523"/>
                  </a:lnTo>
                  <a:lnTo>
                    <a:pt x="4412" y="3620"/>
                  </a:lnTo>
                  <a:lnTo>
                    <a:pt x="4400" y="3654"/>
                  </a:lnTo>
                  <a:lnTo>
                    <a:pt x="4400" y="3682"/>
                  </a:lnTo>
                  <a:lnTo>
                    <a:pt x="4377" y="3703"/>
                  </a:lnTo>
                  <a:lnTo>
                    <a:pt x="4341" y="3723"/>
                  </a:lnTo>
                  <a:lnTo>
                    <a:pt x="4306" y="3730"/>
                  </a:lnTo>
                  <a:lnTo>
                    <a:pt x="4235" y="3765"/>
                  </a:lnTo>
                  <a:lnTo>
                    <a:pt x="4164" y="3848"/>
                  </a:lnTo>
                  <a:lnTo>
                    <a:pt x="4093" y="3931"/>
                  </a:lnTo>
                  <a:lnTo>
                    <a:pt x="3927" y="3993"/>
                  </a:lnTo>
                  <a:lnTo>
                    <a:pt x="3821" y="4020"/>
                  </a:lnTo>
                  <a:lnTo>
                    <a:pt x="3454" y="4179"/>
                  </a:lnTo>
                  <a:lnTo>
                    <a:pt x="3277" y="4297"/>
                  </a:lnTo>
                  <a:lnTo>
                    <a:pt x="3087" y="4469"/>
                  </a:lnTo>
                  <a:lnTo>
                    <a:pt x="3028" y="4504"/>
                  </a:lnTo>
                  <a:lnTo>
                    <a:pt x="3005" y="4525"/>
                  </a:lnTo>
                  <a:lnTo>
                    <a:pt x="3005" y="4538"/>
                  </a:lnTo>
                  <a:lnTo>
                    <a:pt x="3028" y="4552"/>
                  </a:lnTo>
                  <a:lnTo>
                    <a:pt x="3064" y="4573"/>
                  </a:lnTo>
                  <a:lnTo>
                    <a:pt x="3111" y="4628"/>
                  </a:lnTo>
                  <a:lnTo>
                    <a:pt x="3206" y="4676"/>
                  </a:lnTo>
                  <a:lnTo>
                    <a:pt x="3241" y="4718"/>
                  </a:lnTo>
                  <a:lnTo>
                    <a:pt x="3170" y="4980"/>
                  </a:lnTo>
                  <a:lnTo>
                    <a:pt x="3135" y="5049"/>
                  </a:lnTo>
                  <a:lnTo>
                    <a:pt x="3087" y="5077"/>
                  </a:lnTo>
                  <a:lnTo>
                    <a:pt x="3087" y="5084"/>
                  </a:lnTo>
                  <a:lnTo>
                    <a:pt x="3099" y="5132"/>
                  </a:lnTo>
                  <a:lnTo>
                    <a:pt x="3087" y="5201"/>
                  </a:lnTo>
                  <a:lnTo>
                    <a:pt x="3052" y="5277"/>
                  </a:lnTo>
                  <a:lnTo>
                    <a:pt x="3040" y="5319"/>
                  </a:lnTo>
                  <a:lnTo>
                    <a:pt x="3052" y="5346"/>
                  </a:lnTo>
                  <a:lnTo>
                    <a:pt x="3111" y="5429"/>
                  </a:lnTo>
                  <a:lnTo>
                    <a:pt x="3135" y="5457"/>
                  </a:lnTo>
                  <a:lnTo>
                    <a:pt x="3194" y="5450"/>
                  </a:lnTo>
                  <a:lnTo>
                    <a:pt x="3229" y="5443"/>
                  </a:lnTo>
                  <a:lnTo>
                    <a:pt x="3241" y="5450"/>
                  </a:lnTo>
                  <a:lnTo>
                    <a:pt x="3253" y="5464"/>
                  </a:lnTo>
                  <a:lnTo>
                    <a:pt x="3265" y="5519"/>
                  </a:lnTo>
                  <a:lnTo>
                    <a:pt x="3312" y="5574"/>
                  </a:lnTo>
                  <a:lnTo>
                    <a:pt x="3371" y="5616"/>
                  </a:lnTo>
                  <a:lnTo>
                    <a:pt x="3442" y="5643"/>
                  </a:lnTo>
                  <a:lnTo>
                    <a:pt x="3537" y="5664"/>
                  </a:lnTo>
                  <a:lnTo>
                    <a:pt x="3631" y="5664"/>
                  </a:lnTo>
                  <a:lnTo>
                    <a:pt x="3762" y="5657"/>
                  </a:lnTo>
                  <a:lnTo>
                    <a:pt x="3809" y="5664"/>
                  </a:lnTo>
                  <a:lnTo>
                    <a:pt x="3880" y="5706"/>
                  </a:lnTo>
                  <a:lnTo>
                    <a:pt x="3915" y="5719"/>
                  </a:lnTo>
                  <a:lnTo>
                    <a:pt x="4010" y="5733"/>
                  </a:lnTo>
                  <a:lnTo>
                    <a:pt x="3998" y="5768"/>
                  </a:lnTo>
                  <a:lnTo>
                    <a:pt x="3986" y="5782"/>
                  </a:lnTo>
                  <a:lnTo>
                    <a:pt x="3998" y="5795"/>
                  </a:lnTo>
                  <a:lnTo>
                    <a:pt x="4057" y="5830"/>
                  </a:lnTo>
                  <a:lnTo>
                    <a:pt x="4081" y="5851"/>
                  </a:lnTo>
                  <a:lnTo>
                    <a:pt x="4093" y="5871"/>
                  </a:lnTo>
                  <a:lnTo>
                    <a:pt x="4105" y="5899"/>
                  </a:lnTo>
                  <a:lnTo>
                    <a:pt x="4128" y="5933"/>
                  </a:lnTo>
                  <a:lnTo>
                    <a:pt x="3229" y="6362"/>
                  </a:lnTo>
                  <a:lnTo>
                    <a:pt x="3158" y="6438"/>
                  </a:lnTo>
                  <a:lnTo>
                    <a:pt x="3087" y="6493"/>
                  </a:lnTo>
                  <a:lnTo>
                    <a:pt x="3052" y="6520"/>
                  </a:lnTo>
                  <a:lnTo>
                    <a:pt x="3005" y="6583"/>
                  </a:lnTo>
                  <a:lnTo>
                    <a:pt x="2969" y="6811"/>
                  </a:lnTo>
                  <a:lnTo>
                    <a:pt x="2934" y="6873"/>
                  </a:lnTo>
                  <a:lnTo>
                    <a:pt x="2886" y="6921"/>
                  </a:lnTo>
                  <a:lnTo>
                    <a:pt x="2839" y="6935"/>
                  </a:lnTo>
                  <a:lnTo>
                    <a:pt x="2792" y="6956"/>
                  </a:lnTo>
                  <a:lnTo>
                    <a:pt x="2780" y="6983"/>
                  </a:lnTo>
                  <a:lnTo>
                    <a:pt x="2780" y="7025"/>
                  </a:lnTo>
                  <a:lnTo>
                    <a:pt x="2839" y="7087"/>
                  </a:lnTo>
                  <a:lnTo>
                    <a:pt x="2910" y="7121"/>
                  </a:lnTo>
                  <a:lnTo>
                    <a:pt x="2993" y="7156"/>
                  </a:lnTo>
                  <a:lnTo>
                    <a:pt x="3076" y="7190"/>
                  </a:lnTo>
                  <a:lnTo>
                    <a:pt x="3123" y="7246"/>
                  </a:lnTo>
                  <a:lnTo>
                    <a:pt x="3182" y="7432"/>
                  </a:lnTo>
                  <a:lnTo>
                    <a:pt x="3182" y="7501"/>
                  </a:lnTo>
                  <a:lnTo>
                    <a:pt x="3158" y="7563"/>
                  </a:lnTo>
                  <a:lnTo>
                    <a:pt x="3087" y="7660"/>
                  </a:lnTo>
                  <a:lnTo>
                    <a:pt x="2957" y="7750"/>
                  </a:lnTo>
                  <a:lnTo>
                    <a:pt x="2875" y="7798"/>
                  </a:lnTo>
                  <a:lnTo>
                    <a:pt x="2804" y="7805"/>
                  </a:lnTo>
                  <a:lnTo>
                    <a:pt x="2733" y="7798"/>
                  </a:lnTo>
                  <a:lnTo>
                    <a:pt x="2638" y="7757"/>
                  </a:lnTo>
                  <a:lnTo>
                    <a:pt x="2591" y="7722"/>
                  </a:lnTo>
                  <a:lnTo>
                    <a:pt x="2532" y="7625"/>
                  </a:lnTo>
                  <a:lnTo>
                    <a:pt x="2484" y="7584"/>
                  </a:lnTo>
                  <a:lnTo>
                    <a:pt x="2330" y="7515"/>
                  </a:lnTo>
                  <a:lnTo>
                    <a:pt x="2260" y="7639"/>
                  </a:lnTo>
                  <a:lnTo>
                    <a:pt x="2283" y="7695"/>
                  </a:lnTo>
                  <a:lnTo>
                    <a:pt x="2307" y="7729"/>
                  </a:lnTo>
                  <a:lnTo>
                    <a:pt x="2342" y="7757"/>
                  </a:lnTo>
                  <a:lnTo>
                    <a:pt x="2425" y="7805"/>
                  </a:lnTo>
                  <a:lnTo>
                    <a:pt x="2449" y="7840"/>
                  </a:lnTo>
                  <a:lnTo>
                    <a:pt x="2461" y="7888"/>
                  </a:lnTo>
                  <a:lnTo>
                    <a:pt x="2449" y="7943"/>
                  </a:lnTo>
                  <a:lnTo>
                    <a:pt x="2449" y="8033"/>
                  </a:lnTo>
                  <a:lnTo>
                    <a:pt x="2484" y="8109"/>
                  </a:lnTo>
                  <a:lnTo>
                    <a:pt x="2484" y="8164"/>
                  </a:lnTo>
                  <a:lnTo>
                    <a:pt x="2461" y="8233"/>
                  </a:lnTo>
                  <a:lnTo>
                    <a:pt x="2390" y="8323"/>
                  </a:lnTo>
                  <a:lnTo>
                    <a:pt x="2366" y="8392"/>
                  </a:lnTo>
                  <a:lnTo>
                    <a:pt x="2319" y="8454"/>
                  </a:lnTo>
                  <a:lnTo>
                    <a:pt x="2307" y="8503"/>
                  </a:lnTo>
                  <a:lnTo>
                    <a:pt x="2295" y="8558"/>
                  </a:lnTo>
                  <a:lnTo>
                    <a:pt x="2248" y="8585"/>
                  </a:lnTo>
                  <a:lnTo>
                    <a:pt x="2153" y="8613"/>
                  </a:lnTo>
                  <a:lnTo>
                    <a:pt x="2082" y="8620"/>
                  </a:lnTo>
                  <a:lnTo>
                    <a:pt x="1976" y="8613"/>
                  </a:lnTo>
                  <a:lnTo>
                    <a:pt x="1905" y="8620"/>
                  </a:lnTo>
                  <a:lnTo>
                    <a:pt x="675" y="7936"/>
                  </a:lnTo>
                  <a:lnTo>
                    <a:pt x="651" y="7840"/>
                  </a:lnTo>
                  <a:lnTo>
                    <a:pt x="604" y="7750"/>
                  </a:lnTo>
                  <a:lnTo>
                    <a:pt x="556" y="7688"/>
                  </a:lnTo>
                  <a:lnTo>
                    <a:pt x="556" y="7667"/>
                  </a:lnTo>
                  <a:lnTo>
                    <a:pt x="556" y="7639"/>
                  </a:lnTo>
                  <a:lnTo>
                    <a:pt x="592" y="7605"/>
                  </a:lnTo>
                  <a:lnTo>
                    <a:pt x="604" y="7584"/>
                  </a:lnTo>
                  <a:lnTo>
                    <a:pt x="604" y="7501"/>
                  </a:lnTo>
                  <a:lnTo>
                    <a:pt x="580" y="7467"/>
                  </a:lnTo>
                  <a:lnTo>
                    <a:pt x="367" y="7308"/>
                  </a:lnTo>
                  <a:lnTo>
                    <a:pt x="355" y="7287"/>
                  </a:lnTo>
                  <a:lnTo>
                    <a:pt x="308" y="7273"/>
                  </a:lnTo>
                  <a:lnTo>
                    <a:pt x="284" y="7239"/>
                  </a:lnTo>
                  <a:lnTo>
                    <a:pt x="296" y="7163"/>
                  </a:lnTo>
                  <a:lnTo>
                    <a:pt x="284" y="7142"/>
                  </a:lnTo>
                  <a:lnTo>
                    <a:pt x="273" y="7121"/>
                  </a:lnTo>
                  <a:lnTo>
                    <a:pt x="261" y="7101"/>
                  </a:lnTo>
                  <a:lnTo>
                    <a:pt x="284" y="7080"/>
                  </a:lnTo>
                  <a:lnTo>
                    <a:pt x="308" y="7045"/>
                  </a:lnTo>
                  <a:lnTo>
                    <a:pt x="308" y="7032"/>
                  </a:lnTo>
                  <a:lnTo>
                    <a:pt x="284" y="7011"/>
                  </a:lnTo>
                  <a:lnTo>
                    <a:pt x="261" y="6983"/>
                  </a:lnTo>
                  <a:lnTo>
                    <a:pt x="237" y="6859"/>
                  </a:lnTo>
                  <a:lnTo>
                    <a:pt x="237" y="6811"/>
                  </a:lnTo>
                  <a:lnTo>
                    <a:pt x="284" y="6672"/>
                  </a:lnTo>
                  <a:lnTo>
                    <a:pt x="308" y="6652"/>
                  </a:lnTo>
                  <a:lnTo>
                    <a:pt x="344" y="6631"/>
                  </a:lnTo>
                  <a:lnTo>
                    <a:pt x="391" y="6500"/>
                  </a:lnTo>
                  <a:lnTo>
                    <a:pt x="379" y="6472"/>
                  </a:lnTo>
                  <a:lnTo>
                    <a:pt x="450" y="6348"/>
                  </a:lnTo>
                  <a:lnTo>
                    <a:pt x="450" y="6299"/>
                  </a:lnTo>
                  <a:lnTo>
                    <a:pt x="450" y="6258"/>
                  </a:lnTo>
                  <a:lnTo>
                    <a:pt x="426" y="6189"/>
                  </a:lnTo>
                  <a:lnTo>
                    <a:pt x="379" y="6127"/>
                  </a:lnTo>
                  <a:lnTo>
                    <a:pt x="379" y="6120"/>
                  </a:lnTo>
                  <a:lnTo>
                    <a:pt x="308" y="6099"/>
                  </a:lnTo>
                  <a:lnTo>
                    <a:pt x="296" y="6099"/>
                  </a:lnTo>
                  <a:lnTo>
                    <a:pt x="261" y="6072"/>
                  </a:lnTo>
                  <a:lnTo>
                    <a:pt x="237" y="6051"/>
                  </a:lnTo>
                  <a:lnTo>
                    <a:pt x="202" y="6030"/>
                  </a:lnTo>
                  <a:lnTo>
                    <a:pt x="154" y="6023"/>
                  </a:lnTo>
                  <a:lnTo>
                    <a:pt x="119" y="5996"/>
                  </a:lnTo>
                  <a:lnTo>
                    <a:pt x="119" y="5975"/>
                  </a:lnTo>
                  <a:lnTo>
                    <a:pt x="131" y="5954"/>
                  </a:lnTo>
                  <a:lnTo>
                    <a:pt x="142" y="5913"/>
                  </a:lnTo>
                  <a:lnTo>
                    <a:pt x="154" y="5892"/>
                  </a:lnTo>
                  <a:lnTo>
                    <a:pt x="154" y="5878"/>
                  </a:lnTo>
                  <a:lnTo>
                    <a:pt x="154" y="5871"/>
                  </a:lnTo>
                  <a:lnTo>
                    <a:pt x="119" y="5851"/>
                  </a:lnTo>
                  <a:lnTo>
                    <a:pt x="107" y="5844"/>
                  </a:lnTo>
                  <a:lnTo>
                    <a:pt x="95" y="5816"/>
                  </a:lnTo>
                  <a:lnTo>
                    <a:pt x="60" y="5775"/>
                  </a:lnTo>
                  <a:lnTo>
                    <a:pt x="60" y="5747"/>
                  </a:lnTo>
                  <a:lnTo>
                    <a:pt x="60" y="5692"/>
                  </a:lnTo>
                  <a:lnTo>
                    <a:pt x="60" y="5685"/>
                  </a:lnTo>
                  <a:lnTo>
                    <a:pt x="48" y="5664"/>
                  </a:lnTo>
                  <a:lnTo>
                    <a:pt x="12" y="5636"/>
                  </a:lnTo>
                  <a:lnTo>
                    <a:pt x="1" y="5623"/>
                  </a:lnTo>
                  <a:lnTo>
                    <a:pt x="12" y="5595"/>
                  </a:lnTo>
                  <a:lnTo>
                    <a:pt x="36" y="5574"/>
                  </a:lnTo>
                  <a:close/>
                  <a:moveTo>
                    <a:pt x="5713" y="146"/>
                  </a:moveTo>
                  <a:lnTo>
                    <a:pt x="5689" y="132"/>
                  </a:lnTo>
                  <a:lnTo>
                    <a:pt x="5630" y="98"/>
                  </a:lnTo>
                  <a:lnTo>
                    <a:pt x="5630" y="111"/>
                  </a:lnTo>
                  <a:lnTo>
                    <a:pt x="5630" y="111"/>
                  </a:lnTo>
                  <a:lnTo>
                    <a:pt x="5607" y="77"/>
                  </a:lnTo>
                  <a:lnTo>
                    <a:pt x="5618" y="22"/>
                  </a:lnTo>
                  <a:lnTo>
                    <a:pt x="5630" y="1"/>
                  </a:lnTo>
                  <a:lnTo>
                    <a:pt x="5630" y="1"/>
                  </a:lnTo>
                  <a:lnTo>
                    <a:pt x="5642" y="15"/>
                  </a:lnTo>
                  <a:lnTo>
                    <a:pt x="5784" y="35"/>
                  </a:lnTo>
                  <a:lnTo>
                    <a:pt x="5808" y="77"/>
                  </a:lnTo>
                  <a:lnTo>
                    <a:pt x="5784" y="118"/>
                  </a:lnTo>
                  <a:lnTo>
                    <a:pt x="5713" y="146"/>
                  </a:lnTo>
                  <a:close/>
                </a:path>
              </a:pathLst>
            </a:custGeom>
            <a:solidFill>
              <a:srgbClr val="FFC000">
                <a:alpha val="46000"/>
              </a:srgbClr>
            </a:solidFill>
            <a:ln w="9525" cap="rnd"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League Spartan"/>
                <a:ea typeface="+mn-ea"/>
                <a:cs typeface="+mn-cs"/>
              </a:endParaRPr>
            </a:p>
          </p:txBody>
        </p:sp>
        <p:sp>
          <p:nvSpPr>
            <p:cNvPr id="47" name="Google Shape;1727;p44">
              <a:extLst>
                <a:ext uri="{FF2B5EF4-FFF2-40B4-BE49-F238E27FC236}">
                  <a16:creationId xmlns:a16="http://schemas.microsoft.com/office/drawing/2014/main" id="{2B208ED9-DE0E-BAB6-EF1C-1FA0AC05D3C1}"/>
                </a:ext>
              </a:extLst>
            </p:cNvPr>
            <p:cNvSpPr/>
            <p:nvPr/>
          </p:nvSpPr>
          <p:spPr>
            <a:xfrm flipH="1">
              <a:off x="4032667" y="1456840"/>
              <a:ext cx="126808" cy="177862"/>
            </a:xfrm>
            <a:custGeom>
              <a:avLst/>
              <a:gdLst/>
              <a:ahLst/>
              <a:cxnLst/>
              <a:rect l="l" t="t" r="r" b="b"/>
              <a:pathLst>
                <a:path w="2083" h="1866" extrusionOk="0">
                  <a:moveTo>
                    <a:pt x="1" y="760"/>
                  </a:moveTo>
                  <a:lnTo>
                    <a:pt x="12" y="712"/>
                  </a:lnTo>
                  <a:lnTo>
                    <a:pt x="12" y="691"/>
                  </a:lnTo>
                  <a:lnTo>
                    <a:pt x="83" y="594"/>
                  </a:lnTo>
                  <a:lnTo>
                    <a:pt x="83" y="560"/>
                  </a:lnTo>
                  <a:lnTo>
                    <a:pt x="72" y="511"/>
                  </a:lnTo>
                  <a:lnTo>
                    <a:pt x="36" y="470"/>
                  </a:lnTo>
                  <a:lnTo>
                    <a:pt x="12" y="429"/>
                  </a:lnTo>
                  <a:lnTo>
                    <a:pt x="36" y="387"/>
                  </a:lnTo>
                  <a:lnTo>
                    <a:pt x="72" y="360"/>
                  </a:lnTo>
                  <a:lnTo>
                    <a:pt x="107" y="332"/>
                  </a:lnTo>
                  <a:lnTo>
                    <a:pt x="142" y="304"/>
                  </a:lnTo>
                  <a:lnTo>
                    <a:pt x="178" y="215"/>
                  </a:lnTo>
                  <a:lnTo>
                    <a:pt x="202" y="180"/>
                  </a:lnTo>
                  <a:lnTo>
                    <a:pt x="296" y="118"/>
                  </a:lnTo>
                  <a:lnTo>
                    <a:pt x="450" y="35"/>
                  </a:lnTo>
                  <a:lnTo>
                    <a:pt x="485" y="0"/>
                  </a:lnTo>
                  <a:lnTo>
                    <a:pt x="485" y="21"/>
                  </a:lnTo>
                  <a:lnTo>
                    <a:pt x="474" y="63"/>
                  </a:lnTo>
                  <a:lnTo>
                    <a:pt x="545" y="90"/>
                  </a:lnTo>
                  <a:lnTo>
                    <a:pt x="675" y="97"/>
                  </a:lnTo>
                  <a:lnTo>
                    <a:pt x="781" y="97"/>
                  </a:lnTo>
                  <a:lnTo>
                    <a:pt x="781" y="139"/>
                  </a:lnTo>
                  <a:lnTo>
                    <a:pt x="876" y="180"/>
                  </a:lnTo>
                  <a:lnTo>
                    <a:pt x="923" y="215"/>
                  </a:lnTo>
                  <a:lnTo>
                    <a:pt x="994" y="228"/>
                  </a:lnTo>
                  <a:lnTo>
                    <a:pt x="1065" y="235"/>
                  </a:lnTo>
                  <a:lnTo>
                    <a:pt x="1124" y="249"/>
                  </a:lnTo>
                  <a:lnTo>
                    <a:pt x="1160" y="263"/>
                  </a:lnTo>
                  <a:lnTo>
                    <a:pt x="1171" y="277"/>
                  </a:lnTo>
                  <a:lnTo>
                    <a:pt x="1195" y="332"/>
                  </a:lnTo>
                  <a:lnTo>
                    <a:pt x="1207" y="353"/>
                  </a:lnTo>
                  <a:lnTo>
                    <a:pt x="1207" y="394"/>
                  </a:lnTo>
                  <a:lnTo>
                    <a:pt x="1254" y="429"/>
                  </a:lnTo>
                  <a:lnTo>
                    <a:pt x="1337" y="449"/>
                  </a:lnTo>
                  <a:lnTo>
                    <a:pt x="1479" y="470"/>
                  </a:lnTo>
                  <a:lnTo>
                    <a:pt x="1727" y="567"/>
                  </a:lnTo>
                  <a:lnTo>
                    <a:pt x="1763" y="581"/>
                  </a:lnTo>
                  <a:lnTo>
                    <a:pt x="1810" y="581"/>
                  </a:lnTo>
                  <a:lnTo>
                    <a:pt x="1846" y="587"/>
                  </a:lnTo>
                  <a:lnTo>
                    <a:pt x="1893" y="594"/>
                  </a:lnTo>
                  <a:lnTo>
                    <a:pt x="1940" y="629"/>
                  </a:lnTo>
                  <a:lnTo>
                    <a:pt x="1940" y="629"/>
                  </a:lnTo>
                  <a:lnTo>
                    <a:pt x="1928" y="650"/>
                  </a:lnTo>
                  <a:lnTo>
                    <a:pt x="1917" y="705"/>
                  </a:lnTo>
                  <a:lnTo>
                    <a:pt x="1940" y="739"/>
                  </a:lnTo>
                  <a:lnTo>
                    <a:pt x="1940" y="739"/>
                  </a:lnTo>
                  <a:lnTo>
                    <a:pt x="1940" y="753"/>
                  </a:lnTo>
                  <a:lnTo>
                    <a:pt x="1940" y="767"/>
                  </a:lnTo>
                  <a:lnTo>
                    <a:pt x="1928" y="788"/>
                  </a:lnTo>
                  <a:lnTo>
                    <a:pt x="1917" y="802"/>
                  </a:lnTo>
                  <a:lnTo>
                    <a:pt x="1999" y="850"/>
                  </a:lnTo>
                  <a:lnTo>
                    <a:pt x="2023" y="871"/>
                  </a:lnTo>
                  <a:lnTo>
                    <a:pt x="2047" y="871"/>
                  </a:lnTo>
                  <a:lnTo>
                    <a:pt x="2047" y="864"/>
                  </a:lnTo>
                  <a:lnTo>
                    <a:pt x="2047" y="864"/>
                  </a:lnTo>
                  <a:lnTo>
                    <a:pt x="2070" y="884"/>
                  </a:lnTo>
                  <a:lnTo>
                    <a:pt x="2070" y="898"/>
                  </a:lnTo>
                  <a:lnTo>
                    <a:pt x="2082" y="919"/>
                  </a:lnTo>
                  <a:lnTo>
                    <a:pt x="2082" y="926"/>
                  </a:lnTo>
                  <a:lnTo>
                    <a:pt x="2070" y="940"/>
                  </a:lnTo>
                  <a:lnTo>
                    <a:pt x="2047" y="960"/>
                  </a:lnTo>
                  <a:lnTo>
                    <a:pt x="1976" y="995"/>
                  </a:lnTo>
                  <a:lnTo>
                    <a:pt x="1964" y="1002"/>
                  </a:lnTo>
                  <a:lnTo>
                    <a:pt x="1952" y="1016"/>
                  </a:lnTo>
                  <a:lnTo>
                    <a:pt x="1940" y="1029"/>
                  </a:lnTo>
                  <a:lnTo>
                    <a:pt x="1940" y="1043"/>
                  </a:lnTo>
                  <a:lnTo>
                    <a:pt x="1940" y="1092"/>
                  </a:lnTo>
                  <a:lnTo>
                    <a:pt x="1952" y="1112"/>
                  </a:lnTo>
                  <a:lnTo>
                    <a:pt x="1964" y="1119"/>
                  </a:lnTo>
                  <a:lnTo>
                    <a:pt x="1999" y="1133"/>
                  </a:lnTo>
                  <a:lnTo>
                    <a:pt x="2035" y="1147"/>
                  </a:lnTo>
                  <a:lnTo>
                    <a:pt x="2047" y="1181"/>
                  </a:lnTo>
                  <a:lnTo>
                    <a:pt x="2082" y="1257"/>
                  </a:lnTo>
                  <a:lnTo>
                    <a:pt x="2082" y="1264"/>
                  </a:lnTo>
                  <a:lnTo>
                    <a:pt x="2070" y="1299"/>
                  </a:lnTo>
                  <a:lnTo>
                    <a:pt x="2035" y="1333"/>
                  </a:lnTo>
                  <a:lnTo>
                    <a:pt x="2035" y="1340"/>
                  </a:lnTo>
                  <a:lnTo>
                    <a:pt x="2023" y="1354"/>
                  </a:lnTo>
                  <a:lnTo>
                    <a:pt x="1999" y="1361"/>
                  </a:lnTo>
                  <a:lnTo>
                    <a:pt x="1846" y="1368"/>
                  </a:lnTo>
                  <a:lnTo>
                    <a:pt x="1786" y="1375"/>
                  </a:lnTo>
                  <a:lnTo>
                    <a:pt x="1739" y="1389"/>
                  </a:lnTo>
                  <a:lnTo>
                    <a:pt x="1727" y="1389"/>
                  </a:lnTo>
                  <a:lnTo>
                    <a:pt x="1715" y="1402"/>
                  </a:lnTo>
                  <a:lnTo>
                    <a:pt x="1715" y="1409"/>
                  </a:lnTo>
                  <a:lnTo>
                    <a:pt x="1739" y="1437"/>
                  </a:lnTo>
                  <a:lnTo>
                    <a:pt x="1692" y="1458"/>
                  </a:lnTo>
                  <a:lnTo>
                    <a:pt x="1574" y="1561"/>
                  </a:lnTo>
                  <a:lnTo>
                    <a:pt x="1361" y="1534"/>
                  </a:lnTo>
                  <a:lnTo>
                    <a:pt x="1183" y="1630"/>
                  </a:lnTo>
                  <a:lnTo>
                    <a:pt x="1124" y="1637"/>
                  </a:lnTo>
                  <a:lnTo>
                    <a:pt x="1100" y="1644"/>
                  </a:lnTo>
                  <a:lnTo>
                    <a:pt x="1006" y="1692"/>
                  </a:lnTo>
                  <a:lnTo>
                    <a:pt x="828" y="1810"/>
                  </a:lnTo>
                  <a:lnTo>
                    <a:pt x="757" y="1865"/>
                  </a:lnTo>
                  <a:lnTo>
                    <a:pt x="545" y="1630"/>
                  </a:lnTo>
                  <a:lnTo>
                    <a:pt x="485" y="1589"/>
                  </a:lnTo>
                  <a:lnTo>
                    <a:pt x="438" y="1547"/>
                  </a:lnTo>
                  <a:lnTo>
                    <a:pt x="415" y="1499"/>
                  </a:lnTo>
                  <a:lnTo>
                    <a:pt x="403" y="1396"/>
                  </a:lnTo>
                  <a:lnTo>
                    <a:pt x="332" y="1313"/>
                  </a:lnTo>
                  <a:lnTo>
                    <a:pt x="107" y="1223"/>
                  </a:lnTo>
                  <a:lnTo>
                    <a:pt x="36" y="1147"/>
                  </a:lnTo>
                  <a:lnTo>
                    <a:pt x="24" y="1099"/>
                  </a:lnTo>
                  <a:lnTo>
                    <a:pt x="36" y="953"/>
                  </a:lnTo>
                  <a:lnTo>
                    <a:pt x="1" y="760"/>
                  </a:lnTo>
                  <a:close/>
                </a:path>
              </a:pathLst>
            </a:custGeom>
            <a:solidFill>
              <a:srgbClr val="FFC000"/>
            </a:solidFill>
            <a:ln w="9525" cap="rnd"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League Spartan"/>
                <a:ea typeface="+mn-ea"/>
                <a:cs typeface="+mn-cs"/>
              </a:endParaRPr>
            </a:p>
          </p:txBody>
        </p:sp>
        <p:sp>
          <p:nvSpPr>
            <p:cNvPr id="48" name="Google Shape;1728;p44">
              <a:extLst>
                <a:ext uri="{FF2B5EF4-FFF2-40B4-BE49-F238E27FC236}">
                  <a16:creationId xmlns:a16="http://schemas.microsoft.com/office/drawing/2014/main" id="{E7A32843-B08E-138F-3EF7-54F40F916581}"/>
                </a:ext>
              </a:extLst>
            </p:cNvPr>
            <p:cNvSpPr/>
            <p:nvPr/>
          </p:nvSpPr>
          <p:spPr>
            <a:xfrm flipH="1">
              <a:off x="4710938" y="2315939"/>
              <a:ext cx="679028" cy="229810"/>
            </a:xfrm>
            <a:custGeom>
              <a:avLst/>
              <a:gdLst/>
              <a:ahLst/>
              <a:cxnLst/>
              <a:rect l="l" t="t" r="r" b="b"/>
              <a:pathLst>
                <a:path w="11154" h="2411" extrusionOk="0">
                  <a:moveTo>
                    <a:pt x="48" y="2196"/>
                  </a:moveTo>
                  <a:lnTo>
                    <a:pt x="166" y="2114"/>
                  </a:lnTo>
                  <a:lnTo>
                    <a:pt x="450" y="1899"/>
                  </a:lnTo>
                  <a:lnTo>
                    <a:pt x="745" y="1685"/>
                  </a:lnTo>
                  <a:lnTo>
                    <a:pt x="1029" y="1471"/>
                  </a:lnTo>
                  <a:lnTo>
                    <a:pt x="1325" y="1257"/>
                  </a:lnTo>
                  <a:lnTo>
                    <a:pt x="1609" y="1043"/>
                  </a:lnTo>
                  <a:lnTo>
                    <a:pt x="1905" y="829"/>
                  </a:lnTo>
                  <a:lnTo>
                    <a:pt x="2188" y="615"/>
                  </a:lnTo>
                  <a:lnTo>
                    <a:pt x="2484" y="401"/>
                  </a:lnTo>
                  <a:lnTo>
                    <a:pt x="2543" y="352"/>
                  </a:lnTo>
                  <a:lnTo>
                    <a:pt x="2673" y="290"/>
                  </a:lnTo>
                  <a:lnTo>
                    <a:pt x="2780" y="270"/>
                  </a:lnTo>
                  <a:lnTo>
                    <a:pt x="2922" y="276"/>
                  </a:lnTo>
                  <a:lnTo>
                    <a:pt x="3064" y="297"/>
                  </a:lnTo>
                  <a:lnTo>
                    <a:pt x="3276" y="366"/>
                  </a:lnTo>
                  <a:lnTo>
                    <a:pt x="3395" y="366"/>
                  </a:lnTo>
                  <a:lnTo>
                    <a:pt x="3797" y="256"/>
                  </a:lnTo>
                  <a:lnTo>
                    <a:pt x="3844" y="242"/>
                  </a:lnTo>
                  <a:lnTo>
                    <a:pt x="3856" y="235"/>
                  </a:lnTo>
                  <a:lnTo>
                    <a:pt x="3880" y="214"/>
                  </a:lnTo>
                  <a:lnTo>
                    <a:pt x="3903" y="207"/>
                  </a:lnTo>
                  <a:lnTo>
                    <a:pt x="3939" y="207"/>
                  </a:lnTo>
                  <a:lnTo>
                    <a:pt x="4022" y="214"/>
                  </a:lnTo>
                  <a:lnTo>
                    <a:pt x="4069" y="214"/>
                  </a:lnTo>
                  <a:lnTo>
                    <a:pt x="4128" y="207"/>
                  </a:lnTo>
                  <a:lnTo>
                    <a:pt x="4163" y="194"/>
                  </a:lnTo>
                  <a:lnTo>
                    <a:pt x="4365" y="49"/>
                  </a:lnTo>
                  <a:lnTo>
                    <a:pt x="4388" y="35"/>
                  </a:lnTo>
                  <a:lnTo>
                    <a:pt x="4447" y="42"/>
                  </a:lnTo>
                  <a:lnTo>
                    <a:pt x="4554" y="62"/>
                  </a:lnTo>
                  <a:lnTo>
                    <a:pt x="4613" y="62"/>
                  </a:lnTo>
                  <a:lnTo>
                    <a:pt x="4743" y="42"/>
                  </a:lnTo>
                  <a:lnTo>
                    <a:pt x="4778" y="35"/>
                  </a:lnTo>
                  <a:lnTo>
                    <a:pt x="4838" y="7"/>
                  </a:lnTo>
                  <a:lnTo>
                    <a:pt x="4861" y="0"/>
                  </a:lnTo>
                  <a:lnTo>
                    <a:pt x="4980" y="0"/>
                  </a:lnTo>
                  <a:lnTo>
                    <a:pt x="5204" y="35"/>
                  </a:lnTo>
                  <a:lnTo>
                    <a:pt x="5370" y="42"/>
                  </a:lnTo>
                  <a:lnTo>
                    <a:pt x="5524" y="69"/>
                  </a:lnTo>
                  <a:lnTo>
                    <a:pt x="5595" y="69"/>
                  </a:lnTo>
                  <a:lnTo>
                    <a:pt x="5630" y="83"/>
                  </a:lnTo>
                  <a:lnTo>
                    <a:pt x="5642" y="104"/>
                  </a:lnTo>
                  <a:lnTo>
                    <a:pt x="5689" y="138"/>
                  </a:lnTo>
                  <a:lnTo>
                    <a:pt x="5855" y="207"/>
                  </a:lnTo>
                  <a:lnTo>
                    <a:pt x="6044" y="249"/>
                  </a:lnTo>
                  <a:lnTo>
                    <a:pt x="6245" y="263"/>
                  </a:lnTo>
                  <a:lnTo>
                    <a:pt x="6517" y="242"/>
                  </a:lnTo>
                  <a:lnTo>
                    <a:pt x="6552" y="256"/>
                  </a:lnTo>
                  <a:lnTo>
                    <a:pt x="6588" y="276"/>
                  </a:lnTo>
                  <a:lnTo>
                    <a:pt x="6635" y="297"/>
                  </a:lnTo>
                  <a:lnTo>
                    <a:pt x="6694" y="311"/>
                  </a:lnTo>
                  <a:lnTo>
                    <a:pt x="6742" y="304"/>
                  </a:lnTo>
                  <a:lnTo>
                    <a:pt x="6765" y="290"/>
                  </a:lnTo>
                  <a:lnTo>
                    <a:pt x="6813" y="276"/>
                  </a:lnTo>
                  <a:lnTo>
                    <a:pt x="7002" y="276"/>
                  </a:lnTo>
                  <a:lnTo>
                    <a:pt x="7049" y="263"/>
                  </a:lnTo>
                  <a:lnTo>
                    <a:pt x="7073" y="235"/>
                  </a:lnTo>
                  <a:lnTo>
                    <a:pt x="7073" y="207"/>
                  </a:lnTo>
                  <a:lnTo>
                    <a:pt x="7085" y="187"/>
                  </a:lnTo>
                  <a:lnTo>
                    <a:pt x="7120" y="166"/>
                  </a:lnTo>
                  <a:lnTo>
                    <a:pt x="7167" y="166"/>
                  </a:lnTo>
                  <a:lnTo>
                    <a:pt x="7333" y="180"/>
                  </a:lnTo>
                  <a:lnTo>
                    <a:pt x="7392" y="180"/>
                  </a:lnTo>
                  <a:lnTo>
                    <a:pt x="7522" y="159"/>
                  </a:lnTo>
                  <a:lnTo>
                    <a:pt x="7581" y="159"/>
                  </a:lnTo>
                  <a:lnTo>
                    <a:pt x="7641" y="166"/>
                  </a:lnTo>
                  <a:lnTo>
                    <a:pt x="7735" y="194"/>
                  </a:lnTo>
                  <a:lnTo>
                    <a:pt x="7782" y="200"/>
                  </a:lnTo>
                  <a:lnTo>
                    <a:pt x="7865" y="159"/>
                  </a:lnTo>
                  <a:lnTo>
                    <a:pt x="7948" y="145"/>
                  </a:lnTo>
                  <a:lnTo>
                    <a:pt x="8019" y="159"/>
                  </a:lnTo>
                  <a:lnTo>
                    <a:pt x="8019" y="166"/>
                  </a:lnTo>
                  <a:lnTo>
                    <a:pt x="8019" y="166"/>
                  </a:lnTo>
                  <a:lnTo>
                    <a:pt x="8090" y="166"/>
                  </a:lnTo>
                  <a:lnTo>
                    <a:pt x="8102" y="159"/>
                  </a:lnTo>
                  <a:lnTo>
                    <a:pt x="8102" y="152"/>
                  </a:lnTo>
                  <a:lnTo>
                    <a:pt x="8114" y="145"/>
                  </a:lnTo>
                  <a:lnTo>
                    <a:pt x="8125" y="131"/>
                  </a:lnTo>
                  <a:lnTo>
                    <a:pt x="8161" y="138"/>
                  </a:lnTo>
                  <a:lnTo>
                    <a:pt x="8220" y="152"/>
                  </a:lnTo>
                  <a:lnTo>
                    <a:pt x="8244" y="159"/>
                  </a:lnTo>
                  <a:lnTo>
                    <a:pt x="8267" y="159"/>
                  </a:lnTo>
                  <a:lnTo>
                    <a:pt x="8315" y="138"/>
                  </a:lnTo>
                  <a:lnTo>
                    <a:pt x="8338" y="125"/>
                  </a:lnTo>
                  <a:lnTo>
                    <a:pt x="8362" y="111"/>
                  </a:lnTo>
                  <a:lnTo>
                    <a:pt x="8492" y="104"/>
                  </a:lnTo>
                  <a:lnTo>
                    <a:pt x="8551" y="111"/>
                  </a:lnTo>
                  <a:lnTo>
                    <a:pt x="8575" y="125"/>
                  </a:lnTo>
                  <a:lnTo>
                    <a:pt x="8551" y="166"/>
                  </a:lnTo>
                  <a:lnTo>
                    <a:pt x="8669" y="145"/>
                  </a:lnTo>
                  <a:lnTo>
                    <a:pt x="8752" y="152"/>
                  </a:lnTo>
                  <a:lnTo>
                    <a:pt x="8847" y="159"/>
                  </a:lnTo>
                  <a:lnTo>
                    <a:pt x="8953" y="159"/>
                  </a:lnTo>
                  <a:lnTo>
                    <a:pt x="8942" y="200"/>
                  </a:lnTo>
                  <a:lnTo>
                    <a:pt x="8965" y="207"/>
                  </a:lnTo>
                  <a:lnTo>
                    <a:pt x="9012" y="207"/>
                  </a:lnTo>
                  <a:lnTo>
                    <a:pt x="9048" y="207"/>
                  </a:lnTo>
                  <a:lnTo>
                    <a:pt x="9095" y="221"/>
                  </a:lnTo>
                  <a:lnTo>
                    <a:pt x="9143" y="242"/>
                  </a:lnTo>
                  <a:lnTo>
                    <a:pt x="9178" y="256"/>
                  </a:lnTo>
                  <a:lnTo>
                    <a:pt x="9237" y="263"/>
                  </a:lnTo>
                  <a:lnTo>
                    <a:pt x="9367" y="256"/>
                  </a:lnTo>
                  <a:lnTo>
                    <a:pt x="9675" y="214"/>
                  </a:lnTo>
                  <a:lnTo>
                    <a:pt x="9687" y="221"/>
                  </a:lnTo>
                  <a:lnTo>
                    <a:pt x="9710" y="276"/>
                  </a:lnTo>
                  <a:lnTo>
                    <a:pt x="9758" y="325"/>
                  </a:lnTo>
                  <a:lnTo>
                    <a:pt x="9899" y="539"/>
                  </a:lnTo>
                  <a:lnTo>
                    <a:pt x="9970" y="622"/>
                  </a:lnTo>
                  <a:lnTo>
                    <a:pt x="10018" y="718"/>
                  </a:lnTo>
                  <a:lnTo>
                    <a:pt x="10089" y="774"/>
                  </a:lnTo>
                  <a:lnTo>
                    <a:pt x="10183" y="794"/>
                  </a:lnTo>
                  <a:lnTo>
                    <a:pt x="10207" y="836"/>
                  </a:lnTo>
                  <a:lnTo>
                    <a:pt x="10302" y="1264"/>
                  </a:lnTo>
                  <a:lnTo>
                    <a:pt x="10337" y="1340"/>
                  </a:lnTo>
                  <a:lnTo>
                    <a:pt x="10373" y="1375"/>
                  </a:lnTo>
                  <a:lnTo>
                    <a:pt x="10420" y="1409"/>
                  </a:lnTo>
                  <a:lnTo>
                    <a:pt x="10479" y="1423"/>
                  </a:lnTo>
                  <a:lnTo>
                    <a:pt x="10538" y="1423"/>
                  </a:lnTo>
                  <a:lnTo>
                    <a:pt x="10585" y="1437"/>
                  </a:lnTo>
                  <a:lnTo>
                    <a:pt x="10621" y="1451"/>
                  </a:lnTo>
                  <a:lnTo>
                    <a:pt x="10645" y="1478"/>
                  </a:lnTo>
                  <a:lnTo>
                    <a:pt x="10692" y="1506"/>
                  </a:lnTo>
                  <a:lnTo>
                    <a:pt x="10716" y="1513"/>
                  </a:lnTo>
                  <a:lnTo>
                    <a:pt x="10751" y="1513"/>
                  </a:lnTo>
                  <a:lnTo>
                    <a:pt x="10775" y="1499"/>
                  </a:lnTo>
                  <a:lnTo>
                    <a:pt x="10787" y="1492"/>
                  </a:lnTo>
                  <a:lnTo>
                    <a:pt x="10810" y="1485"/>
                  </a:lnTo>
                  <a:lnTo>
                    <a:pt x="10834" y="1492"/>
                  </a:lnTo>
                  <a:lnTo>
                    <a:pt x="10857" y="1499"/>
                  </a:lnTo>
                  <a:lnTo>
                    <a:pt x="10893" y="1526"/>
                  </a:lnTo>
                  <a:lnTo>
                    <a:pt x="10917" y="1547"/>
                  </a:lnTo>
                  <a:lnTo>
                    <a:pt x="10917" y="1575"/>
                  </a:lnTo>
                  <a:lnTo>
                    <a:pt x="10952" y="1630"/>
                  </a:lnTo>
                  <a:lnTo>
                    <a:pt x="11047" y="1685"/>
                  </a:lnTo>
                  <a:lnTo>
                    <a:pt x="11141" y="1775"/>
                  </a:lnTo>
                  <a:lnTo>
                    <a:pt x="11153" y="1803"/>
                  </a:lnTo>
                  <a:lnTo>
                    <a:pt x="11153" y="1823"/>
                  </a:lnTo>
                  <a:lnTo>
                    <a:pt x="11141" y="1879"/>
                  </a:lnTo>
                  <a:lnTo>
                    <a:pt x="11059" y="1969"/>
                  </a:lnTo>
                  <a:lnTo>
                    <a:pt x="10905" y="2051"/>
                  </a:lnTo>
                  <a:lnTo>
                    <a:pt x="10810" y="2162"/>
                  </a:lnTo>
                  <a:lnTo>
                    <a:pt x="10751" y="2190"/>
                  </a:lnTo>
                  <a:lnTo>
                    <a:pt x="10692" y="2210"/>
                  </a:lnTo>
                  <a:lnTo>
                    <a:pt x="10538" y="2259"/>
                  </a:lnTo>
                  <a:lnTo>
                    <a:pt x="10420" y="2307"/>
                  </a:lnTo>
                  <a:lnTo>
                    <a:pt x="10313" y="2314"/>
                  </a:lnTo>
                  <a:lnTo>
                    <a:pt x="10254" y="2321"/>
                  </a:lnTo>
                  <a:lnTo>
                    <a:pt x="10041" y="2224"/>
                  </a:lnTo>
                  <a:lnTo>
                    <a:pt x="9829" y="2196"/>
                  </a:lnTo>
                  <a:lnTo>
                    <a:pt x="9616" y="2134"/>
                  </a:lnTo>
                  <a:lnTo>
                    <a:pt x="9533" y="2127"/>
                  </a:lnTo>
                  <a:lnTo>
                    <a:pt x="9462" y="2127"/>
                  </a:lnTo>
                  <a:lnTo>
                    <a:pt x="9391" y="2134"/>
                  </a:lnTo>
                  <a:lnTo>
                    <a:pt x="9273" y="2127"/>
                  </a:lnTo>
                  <a:lnTo>
                    <a:pt x="8859" y="2038"/>
                  </a:lnTo>
                  <a:lnTo>
                    <a:pt x="8752" y="2024"/>
                  </a:lnTo>
                  <a:lnTo>
                    <a:pt x="8468" y="2024"/>
                  </a:lnTo>
                  <a:lnTo>
                    <a:pt x="8386" y="2003"/>
                  </a:lnTo>
                  <a:lnTo>
                    <a:pt x="8327" y="2003"/>
                  </a:lnTo>
                  <a:lnTo>
                    <a:pt x="8291" y="2010"/>
                  </a:lnTo>
                  <a:lnTo>
                    <a:pt x="8185" y="2038"/>
                  </a:lnTo>
                  <a:lnTo>
                    <a:pt x="8125" y="2044"/>
                  </a:lnTo>
                  <a:lnTo>
                    <a:pt x="8007" y="2031"/>
                  </a:lnTo>
                  <a:lnTo>
                    <a:pt x="7948" y="2024"/>
                  </a:lnTo>
                  <a:lnTo>
                    <a:pt x="7865" y="2031"/>
                  </a:lnTo>
                  <a:lnTo>
                    <a:pt x="7759" y="2024"/>
                  </a:lnTo>
                  <a:lnTo>
                    <a:pt x="7617" y="1996"/>
                  </a:lnTo>
                  <a:lnTo>
                    <a:pt x="7558" y="1982"/>
                  </a:lnTo>
                  <a:lnTo>
                    <a:pt x="7499" y="1969"/>
                  </a:lnTo>
                  <a:lnTo>
                    <a:pt x="7428" y="1962"/>
                  </a:lnTo>
                  <a:lnTo>
                    <a:pt x="7309" y="1962"/>
                  </a:lnTo>
                  <a:lnTo>
                    <a:pt x="7167" y="1927"/>
                  </a:lnTo>
                  <a:lnTo>
                    <a:pt x="7073" y="1893"/>
                  </a:lnTo>
                  <a:lnTo>
                    <a:pt x="7037" y="1886"/>
                  </a:lnTo>
                  <a:lnTo>
                    <a:pt x="6990" y="1893"/>
                  </a:lnTo>
                  <a:lnTo>
                    <a:pt x="6931" y="1886"/>
                  </a:lnTo>
                  <a:lnTo>
                    <a:pt x="6860" y="1886"/>
                  </a:lnTo>
                  <a:lnTo>
                    <a:pt x="6789" y="1858"/>
                  </a:lnTo>
                  <a:lnTo>
                    <a:pt x="6659" y="1872"/>
                  </a:lnTo>
                  <a:lnTo>
                    <a:pt x="6541" y="1899"/>
                  </a:lnTo>
                  <a:lnTo>
                    <a:pt x="6458" y="1906"/>
                  </a:lnTo>
                  <a:lnTo>
                    <a:pt x="6245" y="1899"/>
                  </a:lnTo>
                  <a:lnTo>
                    <a:pt x="6115" y="1913"/>
                  </a:lnTo>
                  <a:lnTo>
                    <a:pt x="5843" y="1975"/>
                  </a:lnTo>
                  <a:lnTo>
                    <a:pt x="5476" y="1989"/>
                  </a:lnTo>
                  <a:lnTo>
                    <a:pt x="5441" y="1989"/>
                  </a:lnTo>
                  <a:lnTo>
                    <a:pt x="5346" y="1969"/>
                  </a:lnTo>
                  <a:lnTo>
                    <a:pt x="5275" y="1955"/>
                  </a:lnTo>
                  <a:lnTo>
                    <a:pt x="5192" y="1948"/>
                  </a:lnTo>
                  <a:lnTo>
                    <a:pt x="5121" y="1955"/>
                  </a:lnTo>
                  <a:lnTo>
                    <a:pt x="4980" y="1996"/>
                  </a:lnTo>
                  <a:lnTo>
                    <a:pt x="4956" y="2003"/>
                  </a:lnTo>
                  <a:lnTo>
                    <a:pt x="4743" y="2003"/>
                  </a:lnTo>
                  <a:lnTo>
                    <a:pt x="4447" y="1975"/>
                  </a:lnTo>
                  <a:lnTo>
                    <a:pt x="4246" y="1962"/>
                  </a:lnTo>
                  <a:lnTo>
                    <a:pt x="4104" y="1969"/>
                  </a:lnTo>
                  <a:lnTo>
                    <a:pt x="4022" y="1955"/>
                  </a:lnTo>
                  <a:lnTo>
                    <a:pt x="3868" y="1906"/>
                  </a:lnTo>
                  <a:lnTo>
                    <a:pt x="3608" y="1851"/>
                  </a:lnTo>
                  <a:lnTo>
                    <a:pt x="3501" y="1844"/>
                  </a:lnTo>
                  <a:lnTo>
                    <a:pt x="3430" y="1851"/>
                  </a:lnTo>
                  <a:lnTo>
                    <a:pt x="3312" y="1872"/>
                  </a:lnTo>
                  <a:lnTo>
                    <a:pt x="3253" y="1872"/>
                  </a:lnTo>
                  <a:lnTo>
                    <a:pt x="3146" y="1872"/>
                  </a:lnTo>
                  <a:lnTo>
                    <a:pt x="3040" y="1865"/>
                  </a:lnTo>
                  <a:lnTo>
                    <a:pt x="2910" y="1865"/>
                  </a:lnTo>
                  <a:lnTo>
                    <a:pt x="2803" y="1872"/>
                  </a:lnTo>
                  <a:lnTo>
                    <a:pt x="2756" y="1879"/>
                  </a:lnTo>
                  <a:lnTo>
                    <a:pt x="2626" y="1913"/>
                  </a:lnTo>
                  <a:lnTo>
                    <a:pt x="2590" y="1927"/>
                  </a:lnTo>
                  <a:lnTo>
                    <a:pt x="2555" y="1969"/>
                  </a:lnTo>
                  <a:lnTo>
                    <a:pt x="2520" y="1982"/>
                  </a:lnTo>
                  <a:lnTo>
                    <a:pt x="2401" y="2024"/>
                  </a:lnTo>
                  <a:lnTo>
                    <a:pt x="2378" y="2038"/>
                  </a:lnTo>
                  <a:lnTo>
                    <a:pt x="2354" y="2058"/>
                  </a:lnTo>
                  <a:lnTo>
                    <a:pt x="2342" y="2086"/>
                  </a:lnTo>
                  <a:lnTo>
                    <a:pt x="2330" y="2114"/>
                  </a:lnTo>
                  <a:lnTo>
                    <a:pt x="2271" y="2134"/>
                  </a:lnTo>
                  <a:lnTo>
                    <a:pt x="2023" y="2190"/>
                  </a:lnTo>
                  <a:lnTo>
                    <a:pt x="1940" y="2217"/>
                  </a:lnTo>
                  <a:lnTo>
                    <a:pt x="1857" y="2259"/>
                  </a:lnTo>
                  <a:lnTo>
                    <a:pt x="1822" y="2279"/>
                  </a:lnTo>
                  <a:lnTo>
                    <a:pt x="1810" y="2300"/>
                  </a:lnTo>
                  <a:lnTo>
                    <a:pt x="1810" y="2335"/>
                  </a:lnTo>
                  <a:lnTo>
                    <a:pt x="1751" y="2383"/>
                  </a:lnTo>
                  <a:lnTo>
                    <a:pt x="1621" y="2411"/>
                  </a:lnTo>
                  <a:lnTo>
                    <a:pt x="1585" y="2390"/>
                  </a:lnTo>
                  <a:lnTo>
                    <a:pt x="1479" y="2348"/>
                  </a:lnTo>
                  <a:lnTo>
                    <a:pt x="1349" y="2335"/>
                  </a:lnTo>
                  <a:lnTo>
                    <a:pt x="544" y="2348"/>
                  </a:lnTo>
                  <a:lnTo>
                    <a:pt x="391" y="2335"/>
                  </a:lnTo>
                  <a:lnTo>
                    <a:pt x="0" y="2196"/>
                  </a:lnTo>
                  <a:lnTo>
                    <a:pt x="48" y="2196"/>
                  </a:lnTo>
                  <a:close/>
                </a:path>
              </a:pathLst>
            </a:custGeom>
            <a:grpFill/>
            <a:ln w="9525" cap="rnd"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League Spartan"/>
                <a:ea typeface="+mn-ea"/>
                <a:cs typeface="+mn-cs"/>
              </a:endParaRPr>
            </a:p>
          </p:txBody>
        </p:sp>
        <p:sp>
          <p:nvSpPr>
            <p:cNvPr id="49" name="Google Shape;1729;p44">
              <a:extLst>
                <a:ext uri="{FF2B5EF4-FFF2-40B4-BE49-F238E27FC236}">
                  <a16:creationId xmlns:a16="http://schemas.microsoft.com/office/drawing/2014/main" id="{EC286741-E9D6-C084-529B-65E24347AB7C}"/>
                </a:ext>
              </a:extLst>
            </p:cNvPr>
            <p:cNvSpPr/>
            <p:nvPr/>
          </p:nvSpPr>
          <p:spPr>
            <a:xfrm flipH="1">
              <a:off x="3599955" y="1936098"/>
              <a:ext cx="753176" cy="736709"/>
            </a:xfrm>
            <a:custGeom>
              <a:avLst/>
              <a:gdLst/>
              <a:ahLst/>
              <a:cxnLst/>
              <a:rect l="l" t="t" r="r" b="b"/>
              <a:pathLst>
                <a:path w="12372" h="7729" extrusionOk="0">
                  <a:moveTo>
                    <a:pt x="12" y="4075"/>
                  </a:moveTo>
                  <a:lnTo>
                    <a:pt x="47" y="4040"/>
                  </a:lnTo>
                  <a:lnTo>
                    <a:pt x="95" y="4006"/>
                  </a:lnTo>
                  <a:lnTo>
                    <a:pt x="130" y="3971"/>
                  </a:lnTo>
                  <a:lnTo>
                    <a:pt x="154" y="3930"/>
                  </a:lnTo>
                  <a:lnTo>
                    <a:pt x="189" y="3640"/>
                  </a:lnTo>
                  <a:lnTo>
                    <a:pt x="166" y="3543"/>
                  </a:lnTo>
                  <a:lnTo>
                    <a:pt x="166" y="3536"/>
                  </a:lnTo>
                  <a:lnTo>
                    <a:pt x="1396" y="4220"/>
                  </a:lnTo>
                  <a:lnTo>
                    <a:pt x="1467" y="4213"/>
                  </a:lnTo>
                  <a:lnTo>
                    <a:pt x="1573" y="4220"/>
                  </a:lnTo>
                  <a:lnTo>
                    <a:pt x="1644" y="4213"/>
                  </a:lnTo>
                  <a:lnTo>
                    <a:pt x="1739" y="4185"/>
                  </a:lnTo>
                  <a:lnTo>
                    <a:pt x="1786" y="4158"/>
                  </a:lnTo>
                  <a:lnTo>
                    <a:pt x="1798" y="4103"/>
                  </a:lnTo>
                  <a:lnTo>
                    <a:pt x="1810" y="4054"/>
                  </a:lnTo>
                  <a:lnTo>
                    <a:pt x="1857" y="3992"/>
                  </a:lnTo>
                  <a:lnTo>
                    <a:pt x="1881" y="3923"/>
                  </a:lnTo>
                  <a:lnTo>
                    <a:pt x="1952" y="3833"/>
                  </a:lnTo>
                  <a:lnTo>
                    <a:pt x="1975" y="3764"/>
                  </a:lnTo>
                  <a:lnTo>
                    <a:pt x="1975" y="3709"/>
                  </a:lnTo>
                  <a:lnTo>
                    <a:pt x="1940" y="3633"/>
                  </a:lnTo>
                  <a:lnTo>
                    <a:pt x="1940" y="3543"/>
                  </a:lnTo>
                  <a:lnTo>
                    <a:pt x="1952" y="3488"/>
                  </a:lnTo>
                  <a:lnTo>
                    <a:pt x="1940" y="3440"/>
                  </a:lnTo>
                  <a:lnTo>
                    <a:pt x="1916" y="3405"/>
                  </a:lnTo>
                  <a:lnTo>
                    <a:pt x="1833" y="3357"/>
                  </a:lnTo>
                  <a:lnTo>
                    <a:pt x="1798" y="3329"/>
                  </a:lnTo>
                  <a:lnTo>
                    <a:pt x="1774" y="3295"/>
                  </a:lnTo>
                  <a:lnTo>
                    <a:pt x="1751" y="3239"/>
                  </a:lnTo>
                  <a:lnTo>
                    <a:pt x="1821" y="3115"/>
                  </a:lnTo>
                  <a:lnTo>
                    <a:pt x="1975" y="3184"/>
                  </a:lnTo>
                  <a:lnTo>
                    <a:pt x="2023" y="3225"/>
                  </a:lnTo>
                  <a:lnTo>
                    <a:pt x="2082" y="3322"/>
                  </a:lnTo>
                  <a:lnTo>
                    <a:pt x="2129" y="3357"/>
                  </a:lnTo>
                  <a:lnTo>
                    <a:pt x="2224" y="3398"/>
                  </a:lnTo>
                  <a:lnTo>
                    <a:pt x="2295" y="3405"/>
                  </a:lnTo>
                  <a:lnTo>
                    <a:pt x="2366" y="3398"/>
                  </a:lnTo>
                  <a:lnTo>
                    <a:pt x="2448" y="3350"/>
                  </a:lnTo>
                  <a:lnTo>
                    <a:pt x="2578" y="3260"/>
                  </a:lnTo>
                  <a:lnTo>
                    <a:pt x="2649" y="3163"/>
                  </a:lnTo>
                  <a:lnTo>
                    <a:pt x="2673" y="3101"/>
                  </a:lnTo>
                  <a:lnTo>
                    <a:pt x="2673" y="3032"/>
                  </a:lnTo>
                  <a:lnTo>
                    <a:pt x="2614" y="2846"/>
                  </a:lnTo>
                  <a:lnTo>
                    <a:pt x="2567" y="2790"/>
                  </a:lnTo>
                  <a:lnTo>
                    <a:pt x="2484" y="2756"/>
                  </a:lnTo>
                  <a:lnTo>
                    <a:pt x="2401" y="2721"/>
                  </a:lnTo>
                  <a:lnTo>
                    <a:pt x="2330" y="2687"/>
                  </a:lnTo>
                  <a:lnTo>
                    <a:pt x="2271" y="2625"/>
                  </a:lnTo>
                  <a:lnTo>
                    <a:pt x="2271" y="2583"/>
                  </a:lnTo>
                  <a:lnTo>
                    <a:pt x="2283" y="2556"/>
                  </a:lnTo>
                  <a:lnTo>
                    <a:pt x="2330" y="2535"/>
                  </a:lnTo>
                  <a:lnTo>
                    <a:pt x="2377" y="2521"/>
                  </a:lnTo>
                  <a:lnTo>
                    <a:pt x="2425" y="2473"/>
                  </a:lnTo>
                  <a:lnTo>
                    <a:pt x="2460" y="2411"/>
                  </a:lnTo>
                  <a:lnTo>
                    <a:pt x="2496" y="2183"/>
                  </a:lnTo>
                  <a:lnTo>
                    <a:pt x="2543" y="2120"/>
                  </a:lnTo>
                  <a:lnTo>
                    <a:pt x="2578" y="2093"/>
                  </a:lnTo>
                  <a:lnTo>
                    <a:pt x="2649" y="2038"/>
                  </a:lnTo>
                  <a:lnTo>
                    <a:pt x="2720" y="1962"/>
                  </a:lnTo>
                  <a:lnTo>
                    <a:pt x="3619" y="1533"/>
                  </a:lnTo>
                  <a:lnTo>
                    <a:pt x="3690" y="1547"/>
                  </a:lnTo>
                  <a:lnTo>
                    <a:pt x="3749" y="1575"/>
                  </a:lnTo>
                  <a:lnTo>
                    <a:pt x="3820" y="1616"/>
                  </a:lnTo>
                  <a:lnTo>
                    <a:pt x="3915" y="1706"/>
                  </a:lnTo>
                  <a:lnTo>
                    <a:pt x="4033" y="1796"/>
                  </a:lnTo>
                  <a:lnTo>
                    <a:pt x="4246" y="1789"/>
                  </a:lnTo>
                  <a:lnTo>
                    <a:pt x="4317" y="1796"/>
                  </a:lnTo>
                  <a:lnTo>
                    <a:pt x="4376" y="1803"/>
                  </a:lnTo>
                  <a:lnTo>
                    <a:pt x="4435" y="1817"/>
                  </a:lnTo>
                  <a:lnTo>
                    <a:pt x="4483" y="1830"/>
                  </a:lnTo>
                  <a:lnTo>
                    <a:pt x="4530" y="1824"/>
                  </a:lnTo>
                  <a:lnTo>
                    <a:pt x="4601" y="1810"/>
                  </a:lnTo>
                  <a:lnTo>
                    <a:pt x="4684" y="1810"/>
                  </a:lnTo>
                  <a:lnTo>
                    <a:pt x="4967" y="1824"/>
                  </a:lnTo>
                  <a:lnTo>
                    <a:pt x="5074" y="1844"/>
                  </a:lnTo>
                  <a:lnTo>
                    <a:pt x="5121" y="1858"/>
                  </a:lnTo>
                  <a:lnTo>
                    <a:pt x="5204" y="1927"/>
                  </a:lnTo>
                  <a:lnTo>
                    <a:pt x="5251" y="1969"/>
                  </a:lnTo>
                  <a:lnTo>
                    <a:pt x="5488" y="2114"/>
                  </a:lnTo>
                  <a:lnTo>
                    <a:pt x="5630" y="2224"/>
                  </a:lnTo>
                  <a:lnTo>
                    <a:pt x="5736" y="2279"/>
                  </a:lnTo>
                  <a:lnTo>
                    <a:pt x="5937" y="2355"/>
                  </a:lnTo>
                  <a:lnTo>
                    <a:pt x="5996" y="2397"/>
                  </a:lnTo>
                  <a:lnTo>
                    <a:pt x="6126" y="2549"/>
                  </a:lnTo>
                  <a:lnTo>
                    <a:pt x="6221" y="2583"/>
                  </a:lnTo>
                  <a:lnTo>
                    <a:pt x="6292" y="2625"/>
                  </a:lnTo>
                  <a:lnTo>
                    <a:pt x="6339" y="2659"/>
                  </a:lnTo>
                  <a:lnTo>
                    <a:pt x="6410" y="2846"/>
                  </a:lnTo>
                  <a:lnTo>
                    <a:pt x="6505" y="2929"/>
                  </a:lnTo>
                  <a:lnTo>
                    <a:pt x="6576" y="2956"/>
                  </a:lnTo>
                  <a:lnTo>
                    <a:pt x="6718" y="2991"/>
                  </a:lnTo>
                  <a:lnTo>
                    <a:pt x="6943" y="3018"/>
                  </a:lnTo>
                  <a:lnTo>
                    <a:pt x="7073" y="3039"/>
                  </a:lnTo>
                  <a:lnTo>
                    <a:pt x="7191" y="3087"/>
                  </a:lnTo>
                  <a:lnTo>
                    <a:pt x="7463" y="3308"/>
                  </a:lnTo>
                  <a:lnTo>
                    <a:pt x="7475" y="3350"/>
                  </a:lnTo>
                  <a:lnTo>
                    <a:pt x="7475" y="3371"/>
                  </a:lnTo>
                  <a:lnTo>
                    <a:pt x="7522" y="3384"/>
                  </a:lnTo>
                  <a:lnTo>
                    <a:pt x="7569" y="3391"/>
                  </a:lnTo>
                  <a:lnTo>
                    <a:pt x="7936" y="3384"/>
                  </a:lnTo>
                  <a:lnTo>
                    <a:pt x="8196" y="3377"/>
                  </a:lnTo>
                  <a:lnTo>
                    <a:pt x="9627" y="3357"/>
                  </a:lnTo>
                  <a:lnTo>
                    <a:pt x="9734" y="3163"/>
                  </a:lnTo>
                  <a:lnTo>
                    <a:pt x="9970" y="2859"/>
                  </a:lnTo>
                  <a:lnTo>
                    <a:pt x="10006" y="2763"/>
                  </a:lnTo>
                  <a:lnTo>
                    <a:pt x="10006" y="2542"/>
                  </a:lnTo>
                  <a:lnTo>
                    <a:pt x="9864" y="2245"/>
                  </a:lnTo>
                  <a:lnTo>
                    <a:pt x="9722" y="2114"/>
                  </a:lnTo>
                  <a:lnTo>
                    <a:pt x="9675" y="2010"/>
                  </a:lnTo>
                  <a:lnTo>
                    <a:pt x="9663" y="1948"/>
                  </a:lnTo>
                  <a:lnTo>
                    <a:pt x="9675" y="1741"/>
                  </a:lnTo>
                  <a:lnTo>
                    <a:pt x="9604" y="1665"/>
                  </a:lnTo>
                  <a:lnTo>
                    <a:pt x="9485" y="1561"/>
                  </a:lnTo>
                  <a:lnTo>
                    <a:pt x="9284" y="1326"/>
                  </a:lnTo>
                  <a:lnTo>
                    <a:pt x="9107" y="1174"/>
                  </a:lnTo>
                  <a:lnTo>
                    <a:pt x="8906" y="1036"/>
                  </a:lnTo>
                  <a:lnTo>
                    <a:pt x="8882" y="940"/>
                  </a:lnTo>
                  <a:lnTo>
                    <a:pt x="8894" y="843"/>
                  </a:lnTo>
                  <a:lnTo>
                    <a:pt x="8941" y="656"/>
                  </a:lnTo>
                  <a:lnTo>
                    <a:pt x="9012" y="601"/>
                  </a:lnTo>
                  <a:lnTo>
                    <a:pt x="9071" y="546"/>
                  </a:lnTo>
                  <a:lnTo>
                    <a:pt x="9131" y="511"/>
                  </a:lnTo>
                  <a:lnTo>
                    <a:pt x="9332" y="470"/>
                  </a:lnTo>
                  <a:lnTo>
                    <a:pt x="9391" y="442"/>
                  </a:lnTo>
                  <a:lnTo>
                    <a:pt x="9462" y="373"/>
                  </a:lnTo>
                  <a:lnTo>
                    <a:pt x="9556" y="297"/>
                  </a:lnTo>
                  <a:lnTo>
                    <a:pt x="9615" y="111"/>
                  </a:lnTo>
                  <a:lnTo>
                    <a:pt x="9651" y="69"/>
                  </a:lnTo>
                  <a:lnTo>
                    <a:pt x="9746" y="7"/>
                  </a:lnTo>
                  <a:lnTo>
                    <a:pt x="9769" y="0"/>
                  </a:lnTo>
                  <a:lnTo>
                    <a:pt x="9769" y="0"/>
                  </a:lnTo>
                  <a:lnTo>
                    <a:pt x="9793" y="14"/>
                  </a:lnTo>
                  <a:lnTo>
                    <a:pt x="9994" y="90"/>
                  </a:lnTo>
                  <a:lnTo>
                    <a:pt x="10159" y="194"/>
                  </a:lnTo>
                  <a:lnTo>
                    <a:pt x="10207" y="214"/>
                  </a:lnTo>
                  <a:lnTo>
                    <a:pt x="10467" y="270"/>
                  </a:lnTo>
                  <a:lnTo>
                    <a:pt x="10538" y="276"/>
                  </a:lnTo>
                  <a:lnTo>
                    <a:pt x="10538" y="290"/>
                  </a:lnTo>
                  <a:lnTo>
                    <a:pt x="10514" y="290"/>
                  </a:lnTo>
                  <a:lnTo>
                    <a:pt x="10514" y="304"/>
                  </a:lnTo>
                  <a:lnTo>
                    <a:pt x="10550" y="318"/>
                  </a:lnTo>
                  <a:lnTo>
                    <a:pt x="10562" y="339"/>
                  </a:lnTo>
                  <a:lnTo>
                    <a:pt x="10573" y="366"/>
                  </a:lnTo>
                  <a:lnTo>
                    <a:pt x="10573" y="394"/>
                  </a:lnTo>
                  <a:lnTo>
                    <a:pt x="10597" y="408"/>
                  </a:lnTo>
                  <a:lnTo>
                    <a:pt x="10644" y="428"/>
                  </a:lnTo>
                  <a:lnTo>
                    <a:pt x="11011" y="491"/>
                  </a:lnTo>
                  <a:lnTo>
                    <a:pt x="11106" y="491"/>
                  </a:lnTo>
                  <a:lnTo>
                    <a:pt x="11484" y="560"/>
                  </a:lnTo>
                  <a:lnTo>
                    <a:pt x="11531" y="608"/>
                  </a:lnTo>
                  <a:lnTo>
                    <a:pt x="11626" y="677"/>
                  </a:lnTo>
                  <a:lnTo>
                    <a:pt x="11685" y="732"/>
                  </a:lnTo>
                  <a:lnTo>
                    <a:pt x="11638" y="753"/>
                  </a:lnTo>
                  <a:lnTo>
                    <a:pt x="11638" y="739"/>
                  </a:lnTo>
                  <a:lnTo>
                    <a:pt x="11531" y="746"/>
                  </a:lnTo>
                  <a:lnTo>
                    <a:pt x="11389" y="788"/>
                  </a:lnTo>
                  <a:lnTo>
                    <a:pt x="11271" y="836"/>
                  </a:lnTo>
                  <a:lnTo>
                    <a:pt x="11200" y="877"/>
                  </a:lnTo>
                  <a:lnTo>
                    <a:pt x="11177" y="919"/>
                  </a:lnTo>
                  <a:lnTo>
                    <a:pt x="11153" y="960"/>
                  </a:lnTo>
                  <a:lnTo>
                    <a:pt x="11129" y="988"/>
                  </a:lnTo>
                  <a:lnTo>
                    <a:pt x="11082" y="1002"/>
                  </a:lnTo>
                  <a:lnTo>
                    <a:pt x="11035" y="1022"/>
                  </a:lnTo>
                  <a:lnTo>
                    <a:pt x="11011" y="1064"/>
                  </a:lnTo>
                  <a:lnTo>
                    <a:pt x="11011" y="1382"/>
                  </a:lnTo>
                  <a:lnTo>
                    <a:pt x="10987" y="1451"/>
                  </a:lnTo>
                  <a:lnTo>
                    <a:pt x="10940" y="1527"/>
                  </a:lnTo>
                  <a:lnTo>
                    <a:pt x="10928" y="1575"/>
                  </a:lnTo>
                  <a:lnTo>
                    <a:pt x="10975" y="1651"/>
                  </a:lnTo>
                  <a:lnTo>
                    <a:pt x="10975" y="1699"/>
                  </a:lnTo>
                  <a:lnTo>
                    <a:pt x="10952" y="1754"/>
                  </a:lnTo>
                  <a:lnTo>
                    <a:pt x="10940" y="1789"/>
                  </a:lnTo>
                  <a:lnTo>
                    <a:pt x="10916" y="1789"/>
                  </a:lnTo>
                  <a:lnTo>
                    <a:pt x="10928" y="1768"/>
                  </a:lnTo>
                  <a:lnTo>
                    <a:pt x="10928" y="1761"/>
                  </a:lnTo>
                  <a:lnTo>
                    <a:pt x="10928" y="1748"/>
                  </a:lnTo>
                  <a:lnTo>
                    <a:pt x="10916" y="1727"/>
                  </a:lnTo>
                  <a:lnTo>
                    <a:pt x="10869" y="1782"/>
                  </a:lnTo>
                  <a:lnTo>
                    <a:pt x="10857" y="1844"/>
                  </a:lnTo>
                  <a:lnTo>
                    <a:pt x="10881" y="1982"/>
                  </a:lnTo>
                  <a:lnTo>
                    <a:pt x="10893" y="2003"/>
                  </a:lnTo>
                  <a:lnTo>
                    <a:pt x="10928" y="2031"/>
                  </a:lnTo>
                  <a:lnTo>
                    <a:pt x="10940" y="2045"/>
                  </a:lnTo>
                  <a:lnTo>
                    <a:pt x="10928" y="2065"/>
                  </a:lnTo>
                  <a:lnTo>
                    <a:pt x="10928" y="2079"/>
                  </a:lnTo>
                  <a:lnTo>
                    <a:pt x="10928" y="2093"/>
                  </a:lnTo>
                  <a:lnTo>
                    <a:pt x="10940" y="2114"/>
                  </a:lnTo>
                  <a:lnTo>
                    <a:pt x="10964" y="2134"/>
                  </a:lnTo>
                  <a:lnTo>
                    <a:pt x="10999" y="2148"/>
                  </a:lnTo>
                  <a:lnTo>
                    <a:pt x="11046" y="2155"/>
                  </a:lnTo>
                  <a:lnTo>
                    <a:pt x="11094" y="2162"/>
                  </a:lnTo>
                  <a:lnTo>
                    <a:pt x="11330" y="2155"/>
                  </a:lnTo>
                  <a:lnTo>
                    <a:pt x="11531" y="2120"/>
                  </a:lnTo>
                  <a:lnTo>
                    <a:pt x="11638" y="2038"/>
                  </a:lnTo>
                  <a:lnTo>
                    <a:pt x="11567" y="1913"/>
                  </a:lnTo>
                  <a:lnTo>
                    <a:pt x="11579" y="1913"/>
                  </a:lnTo>
                  <a:lnTo>
                    <a:pt x="11590" y="1913"/>
                  </a:lnTo>
                  <a:lnTo>
                    <a:pt x="11590" y="1906"/>
                  </a:lnTo>
                  <a:lnTo>
                    <a:pt x="11590" y="1899"/>
                  </a:lnTo>
                  <a:lnTo>
                    <a:pt x="11543" y="1858"/>
                  </a:lnTo>
                  <a:lnTo>
                    <a:pt x="11449" y="1858"/>
                  </a:lnTo>
                  <a:lnTo>
                    <a:pt x="11342" y="1872"/>
                  </a:lnTo>
                  <a:lnTo>
                    <a:pt x="11248" y="1899"/>
                  </a:lnTo>
                  <a:lnTo>
                    <a:pt x="11271" y="1872"/>
                  </a:lnTo>
                  <a:lnTo>
                    <a:pt x="11307" y="1858"/>
                  </a:lnTo>
                  <a:lnTo>
                    <a:pt x="11354" y="1837"/>
                  </a:lnTo>
                  <a:lnTo>
                    <a:pt x="11378" y="1824"/>
                  </a:lnTo>
                  <a:lnTo>
                    <a:pt x="11342" y="1817"/>
                  </a:lnTo>
                  <a:lnTo>
                    <a:pt x="11318" y="1824"/>
                  </a:lnTo>
                  <a:lnTo>
                    <a:pt x="11295" y="1830"/>
                  </a:lnTo>
                  <a:lnTo>
                    <a:pt x="11271" y="1837"/>
                  </a:lnTo>
                  <a:lnTo>
                    <a:pt x="11271" y="1830"/>
                  </a:lnTo>
                  <a:lnTo>
                    <a:pt x="11271" y="1824"/>
                  </a:lnTo>
                  <a:lnTo>
                    <a:pt x="11271" y="1817"/>
                  </a:lnTo>
                  <a:lnTo>
                    <a:pt x="11295" y="1803"/>
                  </a:lnTo>
                  <a:lnTo>
                    <a:pt x="11318" y="1796"/>
                  </a:lnTo>
                  <a:lnTo>
                    <a:pt x="11354" y="1789"/>
                  </a:lnTo>
                  <a:lnTo>
                    <a:pt x="11354" y="1775"/>
                  </a:lnTo>
                  <a:lnTo>
                    <a:pt x="11224" y="1748"/>
                  </a:lnTo>
                  <a:lnTo>
                    <a:pt x="11224" y="1727"/>
                  </a:lnTo>
                  <a:lnTo>
                    <a:pt x="11259" y="1741"/>
                  </a:lnTo>
                  <a:lnTo>
                    <a:pt x="11271" y="1748"/>
                  </a:lnTo>
                  <a:lnTo>
                    <a:pt x="11307" y="1748"/>
                  </a:lnTo>
                  <a:lnTo>
                    <a:pt x="11307" y="1720"/>
                  </a:lnTo>
                  <a:lnTo>
                    <a:pt x="11295" y="1692"/>
                  </a:lnTo>
                  <a:lnTo>
                    <a:pt x="11271" y="1672"/>
                  </a:lnTo>
                  <a:lnTo>
                    <a:pt x="11248" y="1651"/>
                  </a:lnTo>
                  <a:lnTo>
                    <a:pt x="11484" y="1651"/>
                  </a:lnTo>
                  <a:lnTo>
                    <a:pt x="11496" y="1699"/>
                  </a:lnTo>
                  <a:lnTo>
                    <a:pt x="11579" y="1706"/>
                  </a:lnTo>
                  <a:lnTo>
                    <a:pt x="11673" y="1672"/>
                  </a:lnTo>
                  <a:lnTo>
                    <a:pt x="11697" y="1589"/>
                  </a:lnTo>
                  <a:lnTo>
                    <a:pt x="11673" y="1596"/>
                  </a:lnTo>
                  <a:lnTo>
                    <a:pt x="11638" y="1603"/>
                  </a:lnTo>
                  <a:lnTo>
                    <a:pt x="11614" y="1603"/>
                  </a:lnTo>
                  <a:lnTo>
                    <a:pt x="11614" y="1575"/>
                  </a:lnTo>
                  <a:lnTo>
                    <a:pt x="11579" y="1533"/>
                  </a:lnTo>
                  <a:lnTo>
                    <a:pt x="11590" y="1513"/>
                  </a:lnTo>
                  <a:lnTo>
                    <a:pt x="11638" y="1547"/>
                  </a:lnTo>
                  <a:lnTo>
                    <a:pt x="11638" y="1499"/>
                  </a:lnTo>
                  <a:lnTo>
                    <a:pt x="11697" y="1520"/>
                  </a:lnTo>
                  <a:lnTo>
                    <a:pt x="11744" y="1499"/>
                  </a:lnTo>
                  <a:lnTo>
                    <a:pt x="11780" y="1464"/>
                  </a:lnTo>
                  <a:lnTo>
                    <a:pt x="11780" y="1402"/>
                  </a:lnTo>
                  <a:lnTo>
                    <a:pt x="11756" y="1409"/>
                  </a:lnTo>
                  <a:lnTo>
                    <a:pt x="11744" y="1423"/>
                  </a:lnTo>
                  <a:lnTo>
                    <a:pt x="11721" y="1423"/>
                  </a:lnTo>
                  <a:lnTo>
                    <a:pt x="11721" y="1382"/>
                  </a:lnTo>
                  <a:lnTo>
                    <a:pt x="11744" y="1361"/>
                  </a:lnTo>
                  <a:lnTo>
                    <a:pt x="11780" y="1361"/>
                  </a:lnTo>
                  <a:lnTo>
                    <a:pt x="11803" y="1388"/>
                  </a:lnTo>
                  <a:lnTo>
                    <a:pt x="11839" y="1382"/>
                  </a:lnTo>
                  <a:lnTo>
                    <a:pt x="11839" y="1382"/>
                  </a:lnTo>
                  <a:lnTo>
                    <a:pt x="11827" y="1388"/>
                  </a:lnTo>
                  <a:lnTo>
                    <a:pt x="11792" y="1499"/>
                  </a:lnTo>
                  <a:lnTo>
                    <a:pt x="11756" y="1533"/>
                  </a:lnTo>
                  <a:lnTo>
                    <a:pt x="11744" y="1582"/>
                  </a:lnTo>
                  <a:lnTo>
                    <a:pt x="11709" y="1768"/>
                  </a:lnTo>
                  <a:lnTo>
                    <a:pt x="11732" y="1817"/>
                  </a:lnTo>
                  <a:lnTo>
                    <a:pt x="11768" y="1837"/>
                  </a:lnTo>
                  <a:lnTo>
                    <a:pt x="11780" y="1879"/>
                  </a:lnTo>
                  <a:lnTo>
                    <a:pt x="11851" y="1906"/>
                  </a:lnTo>
                  <a:lnTo>
                    <a:pt x="11874" y="1927"/>
                  </a:lnTo>
                  <a:lnTo>
                    <a:pt x="11898" y="1962"/>
                  </a:lnTo>
                  <a:lnTo>
                    <a:pt x="11969" y="2190"/>
                  </a:lnTo>
                  <a:lnTo>
                    <a:pt x="12028" y="2224"/>
                  </a:lnTo>
                  <a:lnTo>
                    <a:pt x="12087" y="2245"/>
                  </a:lnTo>
                  <a:lnTo>
                    <a:pt x="12158" y="2293"/>
                  </a:lnTo>
                  <a:lnTo>
                    <a:pt x="12253" y="2328"/>
                  </a:lnTo>
                  <a:lnTo>
                    <a:pt x="12347" y="2314"/>
                  </a:lnTo>
                  <a:lnTo>
                    <a:pt x="12347" y="2411"/>
                  </a:lnTo>
                  <a:lnTo>
                    <a:pt x="12347" y="2404"/>
                  </a:lnTo>
                  <a:lnTo>
                    <a:pt x="12336" y="2417"/>
                  </a:lnTo>
                  <a:lnTo>
                    <a:pt x="12324" y="2424"/>
                  </a:lnTo>
                  <a:lnTo>
                    <a:pt x="12324" y="2438"/>
                  </a:lnTo>
                  <a:lnTo>
                    <a:pt x="12336" y="2438"/>
                  </a:lnTo>
                  <a:lnTo>
                    <a:pt x="12347" y="2438"/>
                  </a:lnTo>
                  <a:lnTo>
                    <a:pt x="12359" y="2445"/>
                  </a:lnTo>
                  <a:lnTo>
                    <a:pt x="12371" y="2452"/>
                  </a:lnTo>
                  <a:lnTo>
                    <a:pt x="12347" y="2487"/>
                  </a:lnTo>
                  <a:lnTo>
                    <a:pt x="12312" y="2514"/>
                  </a:lnTo>
                  <a:lnTo>
                    <a:pt x="11815" y="2777"/>
                  </a:lnTo>
                  <a:lnTo>
                    <a:pt x="11425" y="2942"/>
                  </a:lnTo>
                  <a:lnTo>
                    <a:pt x="11023" y="3191"/>
                  </a:lnTo>
                  <a:lnTo>
                    <a:pt x="10715" y="3412"/>
                  </a:lnTo>
                  <a:lnTo>
                    <a:pt x="10644" y="3447"/>
                  </a:lnTo>
                  <a:lnTo>
                    <a:pt x="10538" y="3488"/>
                  </a:lnTo>
                  <a:lnTo>
                    <a:pt x="10408" y="3495"/>
                  </a:lnTo>
                  <a:lnTo>
                    <a:pt x="10349" y="3509"/>
                  </a:lnTo>
                  <a:lnTo>
                    <a:pt x="10313" y="3529"/>
                  </a:lnTo>
                  <a:lnTo>
                    <a:pt x="10148" y="3612"/>
                  </a:lnTo>
                  <a:lnTo>
                    <a:pt x="10088" y="3654"/>
                  </a:lnTo>
                  <a:lnTo>
                    <a:pt x="10018" y="3792"/>
                  </a:lnTo>
                  <a:lnTo>
                    <a:pt x="10006" y="4047"/>
                  </a:lnTo>
                  <a:lnTo>
                    <a:pt x="10018" y="4089"/>
                  </a:lnTo>
                  <a:lnTo>
                    <a:pt x="10029" y="4110"/>
                  </a:lnTo>
                  <a:lnTo>
                    <a:pt x="10159" y="4234"/>
                  </a:lnTo>
                  <a:lnTo>
                    <a:pt x="10242" y="4227"/>
                  </a:lnTo>
                  <a:lnTo>
                    <a:pt x="10301" y="4213"/>
                  </a:lnTo>
                  <a:lnTo>
                    <a:pt x="10361" y="4199"/>
                  </a:lnTo>
                  <a:lnTo>
                    <a:pt x="10680" y="4151"/>
                  </a:lnTo>
                  <a:lnTo>
                    <a:pt x="10763" y="4151"/>
                  </a:lnTo>
                  <a:lnTo>
                    <a:pt x="11011" y="4165"/>
                  </a:lnTo>
                  <a:lnTo>
                    <a:pt x="11117" y="4179"/>
                  </a:lnTo>
                  <a:lnTo>
                    <a:pt x="11188" y="4192"/>
                  </a:lnTo>
                  <a:lnTo>
                    <a:pt x="11248" y="4213"/>
                  </a:lnTo>
                  <a:lnTo>
                    <a:pt x="11259" y="4241"/>
                  </a:lnTo>
                  <a:lnTo>
                    <a:pt x="11248" y="4261"/>
                  </a:lnTo>
                  <a:lnTo>
                    <a:pt x="11236" y="4289"/>
                  </a:lnTo>
                  <a:lnTo>
                    <a:pt x="11224" y="4296"/>
                  </a:lnTo>
                  <a:lnTo>
                    <a:pt x="11200" y="4303"/>
                  </a:lnTo>
                  <a:lnTo>
                    <a:pt x="11177" y="4317"/>
                  </a:lnTo>
                  <a:lnTo>
                    <a:pt x="11153" y="4337"/>
                  </a:lnTo>
                  <a:lnTo>
                    <a:pt x="11129" y="4379"/>
                  </a:lnTo>
                  <a:lnTo>
                    <a:pt x="11117" y="4462"/>
                  </a:lnTo>
                  <a:lnTo>
                    <a:pt x="11129" y="4496"/>
                  </a:lnTo>
                  <a:lnTo>
                    <a:pt x="11165" y="4517"/>
                  </a:lnTo>
                  <a:lnTo>
                    <a:pt x="11212" y="4545"/>
                  </a:lnTo>
                  <a:lnTo>
                    <a:pt x="11224" y="4558"/>
                  </a:lnTo>
                  <a:lnTo>
                    <a:pt x="11259" y="4572"/>
                  </a:lnTo>
                  <a:lnTo>
                    <a:pt x="11449" y="4558"/>
                  </a:lnTo>
                  <a:lnTo>
                    <a:pt x="11567" y="4600"/>
                  </a:lnTo>
                  <a:lnTo>
                    <a:pt x="11614" y="4607"/>
                  </a:lnTo>
                  <a:lnTo>
                    <a:pt x="11732" y="4627"/>
                  </a:lnTo>
                  <a:lnTo>
                    <a:pt x="11792" y="4634"/>
                  </a:lnTo>
                  <a:lnTo>
                    <a:pt x="11780" y="4662"/>
                  </a:lnTo>
                  <a:lnTo>
                    <a:pt x="11780" y="4745"/>
                  </a:lnTo>
                  <a:lnTo>
                    <a:pt x="11768" y="4766"/>
                  </a:lnTo>
                  <a:lnTo>
                    <a:pt x="11709" y="4793"/>
                  </a:lnTo>
                  <a:lnTo>
                    <a:pt x="11697" y="4814"/>
                  </a:lnTo>
                  <a:lnTo>
                    <a:pt x="11709" y="4828"/>
                  </a:lnTo>
                  <a:lnTo>
                    <a:pt x="11780" y="4876"/>
                  </a:lnTo>
                  <a:lnTo>
                    <a:pt x="11744" y="4876"/>
                  </a:lnTo>
                  <a:lnTo>
                    <a:pt x="11709" y="4876"/>
                  </a:lnTo>
                  <a:lnTo>
                    <a:pt x="11685" y="4883"/>
                  </a:lnTo>
                  <a:lnTo>
                    <a:pt x="11673" y="4897"/>
                  </a:lnTo>
                  <a:lnTo>
                    <a:pt x="11661" y="4924"/>
                  </a:lnTo>
                  <a:lnTo>
                    <a:pt x="11650" y="4938"/>
                  </a:lnTo>
                  <a:lnTo>
                    <a:pt x="11626" y="4945"/>
                  </a:lnTo>
                  <a:lnTo>
                    <a:pt x="11590" y="4952"/>
                  </a:lnTo>
                  <a:lnTo>
                    <a:pt x="11590" y="4938"/>
                  </a:lnTo>
                  <a:lnTo>
                    <a:pt x="11567" y="4918"/>
                  </a:lnTo>
                  <a:lnTo>
                    <a:pt x="11531" y="4897"/>
                  </a:lnTo>
                  <a:lnTo>
                    <a:pt x="11508" y="4911"/>
                  </a:lnTo>
                  <a:lnTo>
                    <a:pt x="11520" y="4931"/>
                  </a:lnTo>
                  <a:lnTo>
                    <a:pt x="11531" y="4952"/>
                  </a:lnTo>
                  <a:lnTo>
                    <a:pt x="11543" y="4973"/>
                  </a:lnTo>
                  <a:lnTo>
                    <a:pt x="11508" y="5000"/>
                  </a:lnTo>
                  <a:lnTo>
                    <a:pt x="11484" y="5000"/>
                  </a:lnTo>
                  <a:lnTo>
                    <a:pt x="11401" y="5007"/>
                  </a:lnTo>
                  <a:lnTo>
                    <a:pt x="11378" y="5021"/>
                  </a:lnTo>
                  <a:lnTo>
                    <a:pt x="11389" y="5056"/>
                  </a:lnTo>
                  <a:lnTo>
                    <a:pt x="11413" y="5056"/>
                  </a:lnTo>
                  <a:lnTo>
                    <a:pt x="11437" y="5042"/>
                  </a:lnTo>
                  <a:lnTo>
                    <a:pt x="11460" y="5042"/>
                  </a:lnTo>
                  <a:lnTo>
                    <a:pt x="11496" y="5076"/>
                  </a:lnTo>
                  <a:lnTo>
                    <a:pt x="11496" y="5125"/>
                  </a:lnTo>
                  <a:lnTo>
                    <a:pt x="11484" y="5152"/>
                  </a:lnTo>
                  <a:lnTo>
                    <a:pt x="11437" y="5139"/>
                  </a:lnTo>
                  <a:lnTo>
                    <a:pt x="11378" y="5152"/>
                  </a:lnTo>
                  <a:lnTo>
                    <a:pt x="11342" y="5173"/>
                  </a:lnTo>
                  <a:lnTo>
                    <a:pt x="11330" y="5208"/>
                  </a:lnTo>
                  <a:lnTo>
                    <a:pt x="11330" y="5242"/>
                  </a:lnTo>
                  <a:lnTo>
                    <a:pt x="11283" y="5270"/>
                  </a:lnTo>
                  <a:lnTo>
                    <a:pt x="11259" y="5297"/>
                  </a:lnTo>
                  <a:lnTo>
                    <a:pt x="11224" y="5318"/>
                  </a:lnTo>
                  <a:lnTo>
                    <a:pt x="11177" y="5304"/>
                  </a:lnTo>
                  <a:lnTo>
                    <a:pt x="11082" y="5373"/>
                  </a:lnTo>
                  <a:lnTo>
                    <a:pt x="11082" y="5387"/>
                  </a:lnTo>
                  <a:lnTo>
                    <a:pt x="11117" y="5415"/>
                  </a:lnTo>
                  <a:lnTo>
                    <a:pt x="11141" y="5442"/>
                  </a:lnTo>
                  <a:lnTo>
                    <a:pt x="11129" y="5463"/>
                  </a:lnTo>
                  <a:lnTo>
                    <a:pt x="11070" y="5477"/>
                  </a:lnTo>
                  <a:lnTo>
                    <a:pt x="11082" y="5491"/>
                  </a:lnTo>
                  <a:lnTo>
                    <a:pt x="11094" y="5498"/>
                  </a:lnTo>
                  <a:lnTo>
                    <a:pt x="11117" y="5505"/>
                  </a:lnTo>
                  <a:lnTo>
                    <a:pt x="11153" y="5505"/>
                  </a:lnTo>
                  <a:lnTo>
                    <a:pt x="11117" y="5546"/>
                  </a:lnTo>
                  <a:lnTo>
                    <a:pt x="11082" y="5567"/>
                  </a:lnTo>
                  <a:lnTo>
                    <a:pt x="11082" y="5594"/>
                  </a:lnTo>
                  <a:lnTo>
                    <a:pt x="11117" y="5629"/>
                  </a:lnTo>
                  <a:lnTo>
                    <a:pt x="11106" y="5629"/>
                  </a:lnTo>
                  <a:lnTo>
                    <a:pt x="11070" y="5643"/>
                  </a:lnTo>
                  <a:lnTo>
                    <a:pt x="11094" y="5663"/>
                  </a:lnTo>
                  <a:lnTo>
                    <a:pt x="11117" y="5705"/>
                  </a:lnTo>
                  <a:lnTo>
                    <a:pt x="11129" y="5746"/>
                  </a:lnTo>
                  <a:lnTo>
                    <a:pt x="11117" y="5781"/>
                  </a:lnTo>
                  <a:lnTo>
                    <a:pt x="11094" y="5795"/>
                  </a:lnTo>
                  <a:lnTo>
                    <a:pt x="11058" y="5802"/>
                  </a:lnTo>
                  <a:lnTo>
                    <a:pt x="11035" y="5808"/>
                  </a:lnTo>
                  <a:lnTo>
                    <a:pt x="11011" y="5815"/>
                  </a:lnTo>
                  <a:lnTo>
                    <a:pt x="10999" y="5864"/>
                  </a:lnTo>
                  <a:lnTo>
                    <a:pt x="10987" y="5878"/>
                  </a:lnTo>
                  <a:lnTo>
                    <a:pt x="10881" y="5940"/>
                  </a:lnTo>
                  <a:lnTo>
                    <a:pt x="10845" y="5981"/>
                  </a:lnTo>
                  <a:lnTo>
                    <a:pt x="10834" y="6029"/>
                  </a:lnTo>
                  <a:lnTo>
                    <a:pt x="10798" y="6050"/>
                  </a:lnTo>
                  <a:lnTo>
                    <a:pt x="10798" y="6057"/>
                  </a:lnTo>
                  <a:lnTo>
                    <a:pt x="10751" y="6078"/>
                  </a:lnTo>
                  <a:lnTo>
                    <a:pt x="10644" y="6092"/>
                  </a:lnTo>
                  <a:lnTo>
                    <a:pt x="10550" y="6099"/>
                  </a:lnTo>
                  <a:lnTo>
                    <a:pt x="10242" y="6092"/>
                  </a:lnTo>
                  <a:lnTo>
                    <a:pt x="10077" y="6071"/>
                  </a:lnTo>
                  <a:lnTo>
                    <a:pt x="9864" y="6064"/>
                  </a:lnTo>
                  <a:lnTo>
                    <a:pt x="9675" y="6050"/>
                  </a:lnTo>
                  <a:lnTo>
                    <a:pt x="9556" y="6036"/>
                  </a:lnTo>
                  <a:lnTo>
                    <a:pt x="9403" y="6023"/>
                  </a:lnTo>
                  <a:lnTo>
                    <a:pt x="9261" y="6023"/>
                  </a:lnTo>
                  <a:lnTo>
                    <a:pt x="9131" y="6036"/>
                  </a:lnTo>
                  <a:lnTo>
                    <a:pt x="9060" y="6064"/>
                  </a:lnTo>
                  <a:lnTo>
                    <a:pt x="9024" y="6105"/>
                  </a:lnTo>
                  <a:lnTo>
                    <a:pt x="8989" y="6237"/>
                  </a:lnTo>
                  <a:lnTo>
                    <a:pt x="8894" y="6382"/>
                  </a:lnTo>
                  <a:lnTo>
                    <a:pt x="8788" y="6458"/>
                  </a:lnTo>
                  <a:lnTo>
                    <a:pt x="8693" y="6485"/>
                  </a:lnTo>
                  <a:lnTo>
                    <a:pt x="8598" y="6485"/>
                  </a:lnTo>
                  <a:lnTo>
                    <a:pt x="8492" y="6513"/>
                  </a:lnTo>
                  <a:lnTo>
                    <a:pt x="8468" y="6617"/>
                  </a:lnTo>
                  <a:lnTo>
                    <a:pt x="8575" y="6768"/>
                  </a:lnTo>
                  <a:lnTo>
                    <a:pt x="8586" y="6824"/>
                  </a:lnTo>
                  <a:lnTo>
                    <a:pt x="8563" y="6879"/>
                  </a:lnTo>
                  <a:lnTo>
                    <a:pt x="8539" y="6934"/>
                  </a:lnTo>
                  <a:lnTo>
                    <a:pt x="8433" y="7038"/>
                  </a:lnTo>
                  <a:lnTo>
                    <a:pt x="8409" y="7065"/>
                  </a:lnTo>
                  <a:lnTo>
                    <a:pt x="8397" y="7128"/>
                  </a:lnTo>
                  <a:lnTo>
                    <a:pt x="8433" y="7217"/>
                  </a:lnTo>
                  <a:lnTo>
                    <a:pt x="8445" y="7259"/>
                  </a:lnTo>
                  <a:lnTo>
                    <a:pt x="8409" y="7300"/>
                  </a:lnTo>
                  <a:lnTo>
                    <a:pt x="8385" y="7314"/>
                  </a:lnTo>
                  <a:lnTo>
                    <a:pt x="8232" y="7404"/>
                  </a:lnTo>
                  <a:lnTo>
                    <a:pt x="8125" y="7438"/>
                  </a:lnTo>
                  <a:lnTo>
                    <a:pt x="8078" y="7487"/>
                  </a:lnTo>
                  <a:lnTo>
                    <a:pt x="8007" y="7528"/>
                  </a:lnTo>
                  <a:lnTo>
                    <a:pt x="7924" y="7563"/>
                  </a:lnTo>
                  <a:lnTo>
                    <a:pt x="7782" y="7590"/>
                  </a:lnTo>
                  <a:lnTo>
                    <a:pt x="7605" y="7604"/>
                  </a:lnTo>
                  <a:lnTo>
                    <a:pt x="7522" y="7604"/>
                  </a:lnTo>
                  <a:lnTo>
                    <a:pt x="7321" y="7556"/>
                  </a:lnTo>
                  <a:lnTo>
                    <a:pt x="7073" y="7452"/>
                  </a:lnTo>
                  <a:lnTo>
                    <a:pt x="7013" y="7445"/>
                  </a:lnTo>
                  <a:lnTo>
                    <a:pt x="6966" y="7473"/>
                  </a:lnTo>
                  <a:lnTo>
                    <a:pt x="6919" y="7487"/>
                  </a:lnTo>
                  <a:lnTo>
                    <a:pt x="6872" y="7514"/>
                  </a:lnTo>
                  <a:lnTo>
                    <a:pt x="6836" y="7521"/>
                  </a:lnTo>
                  <a:lnTo>
                    <a:pt x="6753" y="7514"/>
                  </a:lnTo>
                  <a:lnTo>
                    <a:pt x="6682" y="7521"/>
                  </a:lnTo>
                  <a:lnTo>
                    <a:pt x="6588" y="7521"/>
                  </a:lnTo>
                  <a:lnTo>
                    <a:pt x="6540" y="7528"/>
                  </a:lnTo>
                  <a:lnTo>
                    <a:pt x="6481" y="7535"/>
                  </a:lnTo>
                  <a:lnTo>
                    <a:pt x="6469" y="7480"/>
                  </a:lnTo>
                  <a:lnTo>
                    <a:pt x="6469" y="7438"/>
                  </a:lnTo>
                  <a:lnTo>
                    <a:pt x="6469" y="7390"/>
                  </a:lnTo>
                  <a:lnTo>
                    <a:pt x="6529" y="7273"/>
                  </a:lnTo>
                  <a:lnTo>
                    <a:pt x="6529" y="7238"/>
                  </a:lnTo>
                  <a:lnTo>
                    <a:pt x="6517" y="7169"/>
                  </a:lnTo>
                  <a:lnTo>
                    <a:pt x="6564" y="7155"/>
                  </a:lnTo>
                  <a:lnTo>
                    <a:pt x="6588" y="7128"/>
                  </a:lnTo>
                  <a:lnTo>
                    <a:pt x="6588" y="7059"/>
                  </a:lnTo>
                  <a:lnTo>
                    <a:pt x="6588" y="7052"/>
                  </a:lnTo>
                  <a:lnTo>
                    <a:pt x="6540" y="7052"/>
                  </a:lnTo>
                  <a:lnTo>
                    <a:pt x="6422" y="7079"/>
                  </a:lnTo>
                  <a:lnTo>
                    <a:pt x="6375" y="7079"/>
                  </a:lnTo>
                  <a:lnTo>
                    <a:pt x="6328" y="7107"/>
                  </a:lnTo>
                  <a:lnTo>
                    <a:pt x="6328" y="7114"/>
                  </a:lnTo>
                  <a:lnTo>
                    <a:pt x="6316" y="7121"/>
                  </a:lnTo>
                  <a:lnTo>
                    <a:pt x="6316" y="7128"/>
                  </a:lnTo>
                  <a:lnTo>
                    <a:pt x="6316" y="7134"/>
                  </a:lnTo>
                  <a:lnTo>
                    <a:pt x="6292" y="7148"/>
                  </a:lnTo>
                  <a:lnTo>
                    <a:pt x="6280" y="7155"/>
                  </a:lnTo>
                  <a:lnTo>
                    <a:pt x="6126" y="7190"/>
                  </a:lnTo>
                  <a:lnTo>
                    <a:pt x="6103" y="7197"/>
                  </a:lnTo>
                  <a:lnTo>
                    <a:pt x="6067" y="7197"/>
                  </a:lnTo>
                  <a:lnTo>
                    <a:pt x="6044" y="7197"/>
                  </a:lnTo>
                  <a:lnTo>
                    <a:pt x="5878" y="7141"/>
                  </a:lnTo>
                  <a:lnTo>
                    <a:pt x="5831" y="7155"/>
                  </a:lnTo>
                  <a:lnTo>
                    <a:pt x="5819" y="7162"/>
                  </a:lnTo>
                  <a:lnTo>
                    <a:pt x="5807" y="7169"/>
                  </a:lnTo>
                  <a:lnTo>
                    <a:pt x="5772" y="7176"/>
                  </a:lnTo>
                  <a:lnTo>
                    <a:pt x="5724" y="7190"/>
                  </a:lnTo>
                  <a:lnTo>
                    <a:pt x="5701" y="7204"/>
                  </a:lnTo>
                  <a:lnTo>
                    <a:pt x="5689" y="7224"/>
                  </a:lnTo>
                  <a:lnTo>
                    <a:pt x="5689" y="7266"/>
                  </a:lnTo>
                  <a:lnTo>
                    <a:pt x="5701" y="7286"/>
                  </a:lnTo>
                  <a:lnTo>
                    <a:pt x="5689" y="7314"/>
                  </a:lnTo>
                  <a:lnTo>
                    <a:pt x="5653" y="7335"/>
                  </a:lnTo>
                  <a:lnTo>
                    <a:pt x="5630" y="7349"/>
                  </a:lnTo>
                  <a:lnTo>
                    <a:pt x="5594" y="7349"/>
                  </a:lnTo>
                  <a:lnTo>
                    <a:pt x="5571" y="7362"/>
                  </a:lnTo>
                  <a:lnTo>
                    <a:pt x="5547" y="7383"/>
                  </a:lnTo>
                  <a:lnTo>
                    <a:pt x="5452" y="7542"/>
                  </a:lnTo>
                  <a:lnTo>
                    <a:pt x="5452" y="7563"/>
                  </a:lnTo>
                  <a:lnTo>
                    <a:pt x="5452" y="7576"/>
                  </a:lnTo>
                  <a:lnTo>
                    <a:pt x="5464" y="7659"/>
                  </a:lnTo>
                  <a:lnTo>
                    <a:pt x="5358" y="7639"/>
                  </a:lnTo>
                  <a:lnTo>
                    <a:pt x="5299" y="7728"/>
                  </a:lnTo>
                  <a:lnTo>
                    <a:pt x="5287" y="7722"/>
                  </a:lnTo>
                  <a:lnTo>
                    <a:pt x="5263" y="7722"/>
                  </a:lnTo>
                  <a:lnTo>
                    <a:pt x="5216" y="7680"/>
                  </a:lnTo>
                  <a:lnTo>
                    <a:pt x="5204" y="7666"/>
                  </a:lnTo>
                  <a:lnTo>
                    <a:pt x="5192" y="7652"/>
                  </a:lnTo>
                  <a:lnTo>
                    <a:pt x="5168" y="7646"/>
                  </a:lnTo>
                  <a:lnTo>
                    <a:pt x="5133" y="7604"/>
                  </a:lnTo>
                  <a:lnTo>
                    <a:pt x="5109" y="7590"/>
                  </a:lnTo>
                  <a:lnTo>
                    <a:pt x="5074" y="7570"/>
                  </a:lnTo>
                  <a:lnTo>
                    <a:pt x="4991" y="7542"/>
                  </a:lnTo>
                  <a:lnTo>
                    <a:pt x="4944" y="7528"/>
                  </a:lnTo>
                  <a:lnTo>
                    <a:pt x="4908" y="7521"/>
                  </a:lnTo>
                  <a:lnTo>
                    <a:pt x="4885" y="7514"/>
                  </a:lnTo>
                  <a:lnTo>
                    <a:pt x="4790" y="7507"/>
                  </a:lnTo>
                  <a:lnTo>
                    <a:pt x="4778" y="7507"/>
                  </a:lnTo>
                  <a:lnTo>
                    <a:pt x="4766" y="7501"/>
                  </a:lnTo>
                  <a:lnTo>
                    <a:pt x="4755" y="7480"/>
                  </a:lnTo>
                  <a:lnTo>
                    <a:pt x="4636" y="7397"/>
                  </a:lnTo>
                  <a:lnTo>
                    <a:pt x="4601" y="7362"/>
                  </a:lnTo>
                  <a:lnTo>
                    <a:pt x="4601" y="7355"/>
                  </a:lnTo>
                  <a:lnTo>
                    <a:pt x="4601" y="7342"/>
                  </a:lnTo>
                  <a:lnTo>
                    <a:pt x="4613" y="7280"/>
                  </a:lnTo>
                  <a:lnTo>
                    <a:pt x="4601" y="7217"/>
                  </a:lnTo>
                  <a:lnTo>
                    <a:pt x="4459" y="7210"/>
                  </a:lnTo>
                  <a:lnTo>
                    <a:pt x="4376" y="7197"/>
                  </a:lnTo>
                  <a:lnTo>
                    <a:pt x="4329" y="7183"/>
                  </a:lnTo>
                  <a:lnTo>
                    <a:pt x="4305" y="7169"/>
                  </a:lnTo>
                  <a:lnTo>
                    <a:pt x="4281" y="7162"/>
                  </a:lnTo>
                  <a:lnTo>
                    <a:pt x="4270" y="7148"/>
                  </a:lnTo>
                  <a:lnTo>
                    <a:pt x="4258" y="7134"/>
                  </a:lnTo>
                  <a:lnTo>
                    <a:pt x="4234" y="7121"/>
                  </a:lnTo>
                  <a:lnTo>
                    <a:pt x="4211" y="7100"/>
                  </a:lnTo>
                  <a:lnTo>
                    <a:pt x="3974" y="7059"/>
                  </a:lnTo>
                  <a:lnTo>
                    <a:pt x="3832" y="7038"/>
                  </a:lnTo>
                  <a:lnTo>
                    <a:pt x="3737" y="7031"/>
                  </a:lnTo>
                  <a:lnTo>
                    <a:pt x="3666" y="7045"/>
                  </a:lnTo>
                  <a:lnTo>
                    <a:pt x="3643" y="7052"/>
                  </a:lnTo>
                  <a:lnTo>
                    <a:pt x="3631" y="7059"/>
                  </a:lnTo>
                  <a:lnTo>
                    <a:pt x="3596" y="7079"/>
                  </a:lnTo>
                  <a:lnTo>
                    <a:pt x="3442" y="7141"/>
                  </a:lnTo>
                  <a:lnTo>
                    <a:pt x="3394" y="7155"/>
                  </a:lnTo>
                  <a:lnTo>
                    <a:pt x="3264" y="7128"/>
                  </a:lnTo>
                  <a:lnTo>
                    <a:pt x="3217" y="7079"/>
                  </a:lnTo>
                  <a:lnTo>
                    <a:pt x="3205" y="7031"/>
                  </a:lnTo>
                  <a:lnTo>
                    <a:pt x="3193" y="7003"/>
                  </a:lnTo>
                  <a:lnTo>
                    <a:pt x="3170" y="6989"/>
                  </a:lnTo>
                  <a:lnTo>
                    <a:pt x="3170" y="6976"/>
                  </a:lnTo>
                  <a:lnTo>
                    <a:pt x="3158" y="6969"/>
                  </a:lnTo>
                  <a:lnTo>
                    <a:pt x="3146" y="6962"/>
                  </a:lnTo>
                  <a:lnTo>
                    <a:pt x="3122" y="6955"/>
                  </a:lnTo>
                  <a:lnTo>
                    <a:pt x="3099" y="6955"/>
                  </a:lnTo>
                  <a:lnTo>
                    <a:pt x="3063" y="6955"/>
                  </a:lnTo>
                  <a:lnTo>
                    <a:pt x="3051" y="6955"/>
                  </a:lnTo>
                  <a:lnTo>
                    <a:pt x="3040" y="6955"/>
                  </a:lnTo>
                  <a:lnTo>
                    <a:pt x="3004" y="6976"/>
                  </a:lnTo>
                  <a:lnTo>
                    <a:pt x="2992" y="6983"/>
                  </a:lnTo>
                  <a:lnTo>
                    <a:pt x="2957" y="6969"/>
                  </a:lnTo>
                  <a:lnTo>
                    <a:pt x="2910" y="6907"/>
                  </a:lnTo>
                  <a:lnTo>
                    <a:pt x="2874" y="6768"/>
                  </a:lnTo>
                  <a:lnTo>
                    <a:pt x="2850" y="6734"/>
                  </a:lnTo>
                  <a:lnTo>
                    <a:pt x="2803" y="6699"/>
                  </a:lnTo>
                  <a:lnTo>
                    <a:pt x="2744" y="6672"/>
                  </a:lnTo>
                  <a:lnTo>
                    <a:pt x="2697" y="6658"/>
                  </a:lnTo>
                  <a:lnTo>
                    <a:pt x="2685" y="6637"/>
                  </a:lnTo>
                  <a:lnTo>
                    <a:pt x="2744" y="6547"/>
                  </a:lnTo>
                  <a:lnTo>
                    <a:pt x="2744" y="6506"/>
                  </a:lnTo>
                  <a:lnTo>
                    <a:pt x="2720" y="6499"/>
                  </a:lnTo>
                  <a:lnTo>
                    <a:pt x="2649" y="6478"/>
                  </a:lnTo>
                  <a:lnTo>
                    <a:pt x="2638" y="6471"/>
                  </a:lnTo>
                  <a:lnTo>
                    <a:pt x="2626" y="6451"/>
                  </a:lnTo>
                  <a:lnTo>
                    <a:pt x="2626" y="6437"/>
                  </a:lnTo>
                  <a:lnTo>
                    <a:pt x="2626" y="6423"/>
                  </a:lnTo>
                  <a:lnTo>
                    <a:pt x="2638" y="6402"/>
                  </a:lnTo>
                  <a:lnTo>
                    <a:pt x="2626" y="6313"/>
                  </a:lnTo>
                  <a:lnTo>
                    <a:pt x="2638" y="6278"/>
                  </a:lnTo>
                  <a:lnTo>
                    <a:pt x="2661" y="6244"/>
                  </a:lnTo>
                  <a:lnTo>
                    <a:pt x="2720" y="6209"/>
                  </a:lnTo>
                  <a:lnTo>
                    <a:pt x="2732" y="6188"/>
                  </a:lnTo>
                  <a:lnTo>
                    <a:pt x="2744" y="6154"/>
                  </a:lnTo>
                  <a:lnTo>
                    <a:pt x="2720" y="6119"/>
                  </a:lnTo>
                  <a:lnTo>
                    <a:pt x="2673" y="6071"/>
                  </a:lnTo>
                  <a:lnTo>
                    <a:pt x="2649" y="5974"/>
                  </a:lnTo>
                  <a:lnTo>
                    <a:pt x="2590" y="5919"/>
                  </a:lnTo>
                  <a:lnTo>
                    <a:pt x="2519" y="5871"/>
                  </a:lnTo>
                  <a:lnTo>
                    <a:pt x="2413" y="5822"/>
                  </a:lnTo>
                  <a:lnTo>
                    <a:pt x="2283" y="5767"/>
                  </a:lnTo>
                  <a:lnTo>
                    <a:pt x="2188" y="5712"/>
                  </a:lnTo>
                  <a:lnTo>
                    <a:pt x="2011" y="5553"/>
                  </a:lnTo>
                  <a:lnTo>
                    <a:pt x="1963" y="5560"/>
                  </a:lnTo>
                  <a:lnTo>
                    <a:pt x="1928" y="5553"/>
                  </a:lnTo>
                  <a:lnTo>
                    <a:pt x="1892" y="5532"/>
                  </a:lnTo>
                  <a:lnTo>
                    <a:pt x="1881" y="5505"/>
                  </a:lnTo>
                  <a:lnTo>
                    <a:pt x="1881" y="5484"/>
                  </a:lnTo>
                  <a:lnTo>
                    <a:pt x="1904" y="5456"/>
                  </a:lnTo>
                  <a:lnTo>
                    <a:pt x="1975" y="5422"/>
                  </a:lnTo>
                  <a:lnTo>
                    <a:pt x="1975" y="5387"/>
                  </a:lnTo>
                  <a:lnTo>
                    <a:pt x="1987" y="5187"/>
                  </a:lnTo>
                  <a:lnTo>
                    <a:pt x="1987" y="5166"/>
                  </a:lnTo>
                  <a:lnTo>
                    <a:pt x="1940" y="5104"/>
                  </a:lnTo>
                  <a:lnTo>
                    <a:pt x="1928" y="5083"/>
                  </a:lnTo>
                  <a:lnTo>
                    <a:pt x="1904" y="5049"/>
                  </a:lnTo>
                  <a:lnTo>
                    <a:pt x="1845" y="5042"/>
                  </a:lnTo>
                  <a:lnTo>
                    <a:pt x="1691" y="5028"/>
                  </a:lnTo>
                  <a:lnTo>
                    <a:pt x="1549" y="4987"/>
                  </a:lnTo>
                  <a:lnTo>
                    <a:pt x="840" y="4683"/>
                  </a:lnTo>
                  <a:lnTo>
                    <a:pt x="793" y="4641"/>
                  </a:lnTo>
                  <a:lnTo>
                    <a:pt x="674" y="4503"/>
                  </a:lnTo>
                  <a:lnTo>
                    <a:pt x="509" y="4406"/>
                  </a:lnTo>
                  <a:lnTo>
                    <a:pt x="485" y="4372"/>
                  </a:lnTo>
                  <a:lnTo>
                    <a:pt x="450" y="4358"/>
                  </a:lnTo>
                  <a:lnTo>
                    <a:pt x="142" y="4268"/>
                  </a:lnTo>
                  <a:lnTo>
                    <a:pt x="47" y="4227"/>
                  </a:lnTo>
                  <a:lnTo>
                    <a:pt x="0" y="4165"/>
                  </a:lnTo>
                  <a:lnTo>
                    <a:pt x="12" y="4075"/>
                  </a:lnTo>
                  <a:close/>
                </a:path>
              </a:pathLst>
            </a:custGeom>
            <a:solidFill>
              <a:schemeClr val="accent2">
                <a:lumMod val="60000"/>
                <a:lumOff val="40000"/>
              </a:schemeClr>
            </a:solidFill>
            <a:ln w="9525" cap="rnd"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League Spartan"/>
                <a:ea typeface="+mn-ea"/>
                <a:cs typeface="+mn-cs"/>
              </a:endParaRPr>
            </a:p>
          </p:txBody>
        </p:sp>
        <p:sp>
          <p:nvSpPr>
            <p:cNvPr id="50" name="Google Shape;1730;p44">
              <a:extLst>
                <a:ext uri="{FF2B5EF4-FFF2-40B4-BE49-F238E27FC236}">
                  <a16:creationId xmlns:a16="http://schemas.microsoft.com/office/drawing/2014/main" id="{A2F0C94F-B0BE-912F-BBC8-2AC9C19ECA45}"/>
                </a:ext>
              </a:extLst>
            </p:cNvPr>
            <p:cNvSpPr/>
            <p:nvPr/>
          </p:nvSpPr>
          <p:spPr>
            <a:xfrm flipH="1">
              <a:off x="4230736" y="3801658"/>
              <a:ext cx="1162091" cy="930299"/>
            </a:xfrm>
            <a:custGeom>
              <a:avLst/>
              <a:gdLst/>
              <a:ahLst/>
              <a:cxnLst/>
              <a:rect l="l" t="t" r="r" b="b"/>
              <a:pathLst>
                <a:path w="19089" h="9760" extrusionOk="0">
                  <a:moveTo>
                    <a:pt x="59" y="3364"/>
                  </a:moveTo>
                  <a:lnTo>
                    <a:pt x="0" y="3164"/>
                  </a:lnTo>
                  <a:lnTo>
                    <a:pt x="12" y="3060"/>
                  </a:lnTo>
                  <a:lnTo>
                    <a:pt x="12" y="3060"/>
                  </a:lnTo>
                  <a:lnTo>
                    <a:pt x="142" y="2971"/>
                  </a:lnTo>
                  <a:lnTo>
                    <a:pt x="154" y="2943"/>
                  </a:lnTo>
                  <a:lnTo>
                    <a:pt x="177" y="2929"/>
                  </a:lnTo>
                  <a:lnTo>
                    <a:pt x="225" y="2922"/>
                  </a:lnTo>
                  <a:lnTo>
                    <a:pt x="237" y="2915"/>
                  </a:lnTo>
                  <a:lnTo>
                    <a:pt x="296" y="2915"/>
                  </a:lnTo>
                  <a:lnTo>
                    <a:pt x="556" y="2832"/>
                  </a:lnTo>
                  <a:lnTo>
                    <a:pt x="615" y="2832"/>
                  </a:lnTo>
                  <a:lnTo>
                    <a:pt x="816" y="2895"/>
                  </a:lnTo>
                  <a:lnTo>
                    <a:pt x="852" y="2901"/>
                  </a:lnTo>
                  <a:lnTo>
                    <a:pt x="887" y="2888"/>
                  </a:lnTo>
                  <a:lnTo>
                    <a:pt x="923" y="2846"/>
                  </a:lnTo>
                  <a:lnTo>
                    <a:pt x="923" y="2798"/>
                  </a:lnTo>
                  <a:lnTo>
                    <a:pt x="911" y="2763"/>
                  </a:lnTo>
                  <a:lnTo>
                    <a:pt x="875" y="2729"/>
                  </a:lnTo>
                  <a:lnTo>
                    <a:pt x="863" y="2687"/>
                  </a:lnTo>
                  <a:lnTo>
                    <a:pt x="887" y="2653"/>
                  </a:lnTo>
                  <a:lnTo>
                    <a:pt x="934" y="2618"/>
                  </a:lnTo>
                  <a:lnTo>
                    <a:pt x="1088" y="2535"/>
                  </a:lnTo>
                  <a:lnTo>
                    <a:pt x="1135" y="2515"/>
                  </a:lnTo>
                  <a:lnTo>
                    <a:pt x="1195" y="2508"/>
                  </a:lnTo>
                  <a:lnTo>
                    <a:pt x="1254" y="2522"/>
                  </a:lnTo>
                  <a:lnTo>
                    <a:pt x="1289" y="2542"/>
                  </a:lnTo>
                  <a:lnTo>
                    <a:pt x="1313" y="2604"/>
                  </a:lnTo>
                  <a:lnTo>
                    <a:pt x="1360" y="2625"/>
                  </a:lnTo>
                  <a:lnTo>
                    <a:pt x="1443" y="2625"/>
                  </a:lnTo>
                  <a:lnTo>
                    <a:pt x="1609" y="2584"/>
                  </a:lnTo>
                  <a:lnTo>
                    <a:pt x="1703" y="2584"/>
                  </a:lnTo>
                  <a:lnTo>
                    <a:pt x="1762" y="2604"/>
                  </a:lnTo>
                  <a:lnTo>
                    <a:pt x="1821" y="2632"/>
                  </a:lnTo>
                  <a:lnTo>
                    <a:pt x="1881" y="2653"/>
                  </a:lnTo>
                  <a:lnTo>
                    <a:pt x="1963" y="2653"/>
                  </a:lnTo>
                  <a:lnTo>
                    <a:pt x="2022" y="2625"/>
                  </a:lnTo>
                  <a:lnTo>
                    <a:pt x="2022" y="2591"/>
                  </a:lnTo>
                  <a:lnTo>
                    <a:pt x="1963" y="2522"/>
                  </a:lnTo>
                  <a:lnTo>
                    <a:pt x="1963" y="2508"/>
                  </a:lnTo>
                  <a:lnTo>
                    <a:pt x="1963" y="2480"/>
                  </a:lnTo>
                  <a:lnTo>
                    <a:pt x="1963" y="2466"/>
                  </a:lnTo>
                  <a:lnTo>
                    <a:pt x="1940" y="2453"/>
                  </a:lnTo>
                  <a:lnTo>
                    <a:pt x="1892" y="2425"/>
                  </a:lnTo>
                  <a:lnTo>
                    <a:pt x="1881" y="2418"/>
                  </a:lnTo>
                  <a:lnTo>
                    <a:pt x="1845" y="2383"/>
                  </a:lnTo>
                  <a:lnTo>
                    <a:pt x="1833" y="2356"/>
                  </a:lnTo>
                  <a:lnTo>
                    <a:pt x="1857" y="2342"/>
                  </a:lnTo>
                  <a:lnTo>
                    <a:pt x="1940" y="2342"/>
                  </a:lnTo>
                  <a:lnTo>
                    <a:pt x="1999" y="2356"/>
                  </a:lnTo>
                  <a:lnTo>
                    <a:pt x="2058" y="2377"/>
                  </a:lnTo>
                  <a:lnTo>
                    <a:pt x="2117" y="2383"/>
                  </a:lnTo>
                  <a:lnTo>
                    <a:pt x="2224" y="2349"/>
                  </a:lnTo>
                  <a:lnTo>
                    <a:pt x="2271" y="2363"/>
                  </a:lnTo>
                  <a:lnTo>
                    <a:pt x="2306" y="2390"/>
                  </a:lnTo>
                  <a:lnTo>
                    <a:pt x="2354" y="2411"/>
                  </a:lnTo>
                  <a:lnTo>
                    <a:pt x="2377" y="2411"/>
                  </a:lnTo>
                  <a:lnTo>
                    <a:pt x="2389" y="2411"/>
                  </a:lnTo>
                  <a:lnTo>
                    <a:pt x="2401" y="2404"/>
                  </a:lnTo>
                  <a:lnTo>
                    <a:pt x="2413" y="2404"/>
                  </a:lnTo>
                  <a:lnTo>
                    <a:pt x="2496" y="2377"/>
                  </a:lnTo>
                  <a:lnTo>
                    <a:pt x="2543" y="2377"/>
                  </a:lnTo>
                  <a:lnTo>
                    <a:pt x="2602" y="2397"/>
                  </a:lnTo>
                  <a:lnTo>
                    <a:pt x="2697" y="2473"/>
                  </a:lnTo>
                  <a:lnTo>
                    <a:pt x="2637" y="2522"/>
                  </a:lnTo>
                  <a:lnTo>
                    <a:pt x="2543" y="2570"/>
                  </a:lnTo>
                  <a:lnTo>
                    <a:pt x="2496" y="2625"/>
                  </a:lnTo>
                  <a:lnTo>
                    <a:pt x="2531" y="2667"/>
                  </a:lnTo>
                  <a:lnTo>
                    <a:pt x="2602" y="2694"/>
                  </a:lnTo>
                  <a:lnTo>
                    <a:pt x="2673" y="2701"/>
                  </a:lnTo>
                  <a:lnTo>
                    <a:pt x="2756" y="2687"/>
                  </a:lnTo>
                  <a:lnTo>
                    <a:pt x="2945" y="2598"/>
                  </a:lnTo>
                  <a:lnTo>
                    <a:pt x="2969" y="2577"/>
                  </a:lnTo>
                  <a:lnTo>
                    <a:pt x="2969" y="2549"/>
                  </a:lnTo>
                  <a:lnTo>
                    <a:pt x="2921" y="2487"/>
                  </a:lnTo>
                  <a:lnTo>
                    <a:pt x="2909" y="2459"/>
                  </a:lnTo>
                  <a:lnTo>
                    <a:pt x="2933" y="2432"/>
                  </a:lnTo>
                  <a:lnTo>
                    <a:pt x="2980" y="2439"/>
                  </a:lnTo>
                  <a:lnTo>
                    <a:pt x="3075" y="2494"/>
                  </a:lnTo>
                  <a:lnTo>
                    <a:pt x="3146" y="2501"/>
                  </a:lnTo>
                  <a:lnTo>
                    <a:pt x="3217" y="2466"/>
                  </a:lnTo>
                  <a:lnTo>
                    <a:pt x="3264" y="2425"/>
                  </a:lnTo>
                  <a:lnTo>
                    <a:pt x="3288" y="2377"/>
                  </a:lnTo>
                  <a:lnTo>
                    <a:pt x="3276" y="2342"/>
                  </a:lnTo>
                  <a:lnTo>
                    <a:pt x="3229" y="2314"/>
                  </a:lnTo>
                  <a:lnTo>
                    <a:pt x="3122" y="2273"/>
                  </a:lnTo>
                  <a:lnTo>
                    <a:pt x="3040" y="2197"/>
                  </a:lnTo>
                  <a:lnTo>
                    <a:pt x="3111" y="2128"/>
                  </a:lnTo>
                  <a:lnTo>
                    <a:pt x="3229" y="2052"/>
                  </a:lnTo>
                  <a:lnTo>
                    <a:pt x="3264" y="1976"/>
                  </a:lnTo>
                  <a:lnTo>
                    <a:pt x="3229" y="1948"/>
                  </a:lnTo>
                  <a:lnTo>
                    <a:pt x="3170" y="1928"/>
                  </a:lnTo>
                  <a:lnTo>
                    <a:pt x="3122" y="1900"/>
                  </a:lnTo>
                  <a:lnTo>
                    <a:pt x="3111" y="1872"/>
                  </a:lnTo>
                  <a:lnTo>
                    <a:pt x="3158" y="1796"/>
                  </a:lnTo>
                  <a:lnTo>
                    <a:pt x="3170" y="1762"/>
                  </a:lnTo>
                  <a:lnTo>
                    <a:pt x="3170" y="1720"/>
                  </a:lnTo>
                  <a:lnTo>
                    <a:pt x="3146" y="1638"/>
                  </a:lnTo>
                  <a:lnTo>
                    <a:pt x="3146" y="1589"/>
                  </a:lnTo>
                  <a:lnTo>
                    <a:pt x="3158" y="1555"/>
                  </a:lnTo>
                  <a:lnTo>
                    <a:pt x="3217" y="1527"/>
                  </a:lnTo>
                  <a:lnTo>
                    <a:pt x="3288" y="1527"/>
                  </a:lnTo>
                  <a:lnTo>
                    <a:pt x="3347" y="1541"/>
                  </a:lnTo>
                  <a:lnTo>
                    <a:pt x="3383" y="1541"/>
                  </a:lnTo>
                  <a:lnTo>
                    <a:pt x="3394" y="1486"/>
                  </a:lnTo>
                  <a:lnTo>
                    <a:pt x="3312" y="1424"/>
                  </a:lnTo>
                  <a:lnTo>
                    <a:pt x="3063" y="1292"/>
                  </a:lnTo>
                  <a:lnTo>
                    <a:pt x="3040" y="1265"/>
                  </a:lnTo>
                  <a:lnTo>
                    <a:pt x="3051" y="1244"/>
                  </a:lnTo>
                  <a:lnTo>
                    <a:pt x="3134" y="1216"/>
                  </a:lnTo>
                  <a:lnTo>
                    <a:pt x="3217" y="1203"/>
                  </a:lnTo>
                  <a:lnTo>
                    <a:pt x="3300" y="1203"/>
                  </a:lnTo>
                  <a:lnTo>
                    <a:pt x="3359" y="1209"/>
                  </a:lnTo>
                  <a:lnTo>
                    <a:pt x="3442" y="1237"/>
                  </a:lnTo>
                  <a:lnTo>
                    <a:pt x="3477" y="1265"/>
                  </a:lnTo>
                  <a:lnTo>
                    <a:pt x="3477" y="1320"/>
                  </a:lnTo>
                  <a:lnTo>
                    <a:pt x="3501" y="1348"/>
                  </a:lnTo>
                  <a:lnTo>
                    <a:pt x="3572" y="1354"/>
                  </a:lnTo>
                  <a:lnTo>
                    <a:pt x="3773" y="1334"/>
                  </a:lnTo>
                  <a:lnTo>
                    <a:pt x="3938" y="1334"/>
                  </a:lnTo>
                  <a:lnTo>
                    <a:pt x="3950" y="1313"/>
                  </a:lnTo>
                  <a:lnTo>
                    <a:pt x="3950" y="1278"/>
                  </a:lnTo>
                  <a:lnTo>
                    <a:pt x="3938" y="1244"/>
                  </a:lnTo>
                  <a:lnTo>
                    <a:pt x="3974" y="1203"/>
                  </a:lnTo>
                  <a:lnTo>
                    <a:pt x="4021" y="1161"/>
                  </a:lnTo>
                  <a:lnTo>
                    <a:pt x="4080" y="1127"/>
                  </a:lnTo>
                  <a:lnTo>
                    <a:pt x="4139" y="1099"/>
                  </a:lnTo>
                  <a:lnTo>
                    <a:pt x="4199" y="1092"/>
                  </a:lnTo>
                  <a:lnTo>
                    <a:pt x="4388" y="1099"/>
                  </a:lnTo>
                  <a:lnTo>
                    <a:pt x="4447" y="1085"/>
                  </a:lnTo>
                  <a:lnTo>
                    <a:pt x="4518" y="1030"/>
                  </a:lnTo>
                  <a:lnTo>
                    <a:pt x="4577" y="1016"/>
                  </a:lnTo>
                  <a:lnTo>
                    <a:pt x="4624" y="1009"/>
                  </a:lnTo>
                  <a:lnTo>
                    <a:pt x="4707" y="1023"/>
                  </a:lnTo>
                  <a:lnTo>
                    <a:pt x="4754" y="1023"/>
                  </a:lnTo>
                  <a:lnTo>
                    <a:pt x="4790" y="1009"/>
                  </a:lnTo>
                  <a:lnTo>
                    <a:pt x="4896" y="954"/>
                  </a:lnTo>
                  <a:lnTo>
                    <a:pt x="4967" y="933"/>
                  </a:lnTo>
                  <a:lnTo>
                    <a:pt x="5050" y="919"/>
                  </a:lnTo>
                  <a:lnTo>
                    <a:pt x="5133" y="919"/>
                  </a:lnTo>
                  <a:lnTo>
                    <a:pt x="5168" y="961"/>
                  </a:lnTo>
                  <a:lnTo>
                    <a:pt x="5180" y="995"/>
                  </a:lnTo>
                  <a:lnTo>
                    <a:pt x="5228" y="1016"/>
                  </a:lnTo>
                  <a:lnTo>
                    <a:pt x="5287" y="1023"/>
                  </a:lnTo>
                  <a:lnTo>
                    <a:pt x="5429" y="1023"/>
                  </a:lnTo>
                  <a:lnTo>
                    <a:pt x="5464" y="1016"/>
                  </a:lnTo>
                  <a:lnTo>
                    <a:pt x="5488" y="995"/>
                  </a:lnTo>
                  <a:lnTo>
                    <a:pt x="5571" y="878"/>
                  </a:lnTo>
                  <a:lnTo>
                    <a:pt x="5665" y="726"/>
                  </a:lnTo>
                  <a:lnTo>
                    <a:pt x="5807" y="622"/>
                  </a:lnTo>
                  <a:lnTo>
                    <a:pt x="5819" y="595"/>
                  </a:lnTo>
                  <a:lnTo>
                    <a:pt x="5795" y="567"/>
                  </a:lnTo>
                  <a:lnTo>
                    <a:pt x="5772" y="526"/>
                  </a:lnTo>
                  <a:lnTo>
                    <a:pt x="5772" y="491"/>
                  </a:lnTo>
                  <a:lnTo>
                    <a:pt x="5795" y="457"/>
                  </a:lnTo>
                  <a:lnTo>
                    <a:pt x="5819" y="422"/>
                  </a:lnTo>
                  <a:lnTo>
                    <a:pt x="5937" y="325"/>
                  </a:lnTo>
                  <a:lnTo>
                    <a:pt x="5984" y="291"/>
                  </a:lnTo>
                  <a:lnTo>
                    <a:pt x="6032" y="277"/>
                  </a:lnTo>
                  <a:lnTo>
                    <a:pt x="6079" y="277"/>
                  </a:lnTo>
                  <a:lnTo>
                    <a:pt x="6162" y="298"/>
                  </a:lnTo>
                  <a:lnTo>
                    <a:pt x="6209" y="305"/>
                  </a:lnTo>
                  <a:lnTo>
                    <a:pt x="6268" y="291"/>
                  </a:lnTo>
                  <a:lnTo>
                    <a:pt x="6422" y="249"/>
                  </a:lnTo>
                  <a:lnTo>
                    <a:pt x="6493" y="236"/>
                  </a:lnTo>
                  <a:lnTo>
                    <a:pt x="6576" y="215"/>
                  </a:lnTo>
                  <a:lnTo>
                    <a:pt x="6611" y="173"/>
                  </a:lnTo>
                  <a:lnTo>
                    <a:pt x="6647" y="84"/>
                  </a:lnTo>
                  <a:lnTo>
                    <a:pt x="6706" y="35"/>
                  </a:lnTo>
                  <a:lnTo>
                    <a:pt x="6789" y="35"/>
                  </a:lnTo>
                  <a:lnTo>
                    <a:pt x="6942" y="77"/>
                  </a:lnTo>
                  <a:lnTo>
                    <a:pt x="7002" y="84"/>
                  </a:lnTo>
                  <a:lnTo>
                    <a:pt x="7073" y="77"/>
                  </a:lnTo>
                  <a:lnTo>
                    <a:pt x="7132" y="63"/>
                  </a:lnTo>
                  <a:lnTo>
                    <a:pt x="7191" y="49"/>
                  </a:lnTo>
                  <a:lnTo>
                    <a:pt x="7274" y="1"/>
                  </a:lnTo>
                  <a:lnTo>
                    <a:pt x="7534" y="146"/>
                  </a:lnTo>
                  <a:lnTo>
                    <a:pt x="7735" y="208"/>
                  </a:lnTo>
                  <a:lnTo>
                    <a:pt x="8433" y="394"/>
                  </a:lnTo>
                  <a:lnTo>
                    <a:pt x="8681" y="484"/>
                  </a:lnTo>
                  <a:lnTo>
                    <a:pt x="8823" y="588"/>
                  </a:lnTo>
                  <a:lnTo>
                    <a:pt x="8870" y="685"/>
                  </a:lnTo>
                  <a:lnTo>
                    <a:pt x="8918" y="754"/>
                  </a:lnTo>
                  <a:lnTo>
                    <a:pt x="9000" y="795"/>
                  </a:lnTo>
                  <a:lnTo>
                    <a:pt x="9119" y="830"/>
                  </a:lnTo>
                  <a:lnTo>
                    <a:pt x="9272" y="843"/>
                  </a:lnTo>
                  <a:lnTo>
                    <a:pt x="9793" y="843"/>
                  </a:lnTo>
                  <a:lnTo>
                    <a:pt x="9911" y="850"/>
                  </a:lnTo>
                  <a:lnTo>
                    <a:pt x="10006" y="878"/>
                  </a:lnTo>
                  <a:lnTo>
                    <a:pt x="10148" y="961"/>
                  </a:lnTo>
                  <a:lnTo>
                    <a:pt x="10360" y="1023"/>
                  </a:lnTo>
                  <a:lnTo>
                    <a:pt x="10408" y="1057"/>
                  </a:lnTo>
                  <a:lnTo>
                    <a:pt x="10538" y="1175"/>
                  </a:lnTo>
                  <a:lnTo>
                    <a:pt x="10597" y="1230"/>
                  </a:lnTo>
                  <a:lnTo>
                    <a:pt x="10680" y="1278"/>
                  </a:lnTo>
                  <a:lnTo>
                    <a:pt x="10751" y="1341"/>
                  </a:lnTo>
                  <a:lnTo>
                    <a:pt x="10774" y="1410"/>
                  </a:lnTo>
                  <a:lnTo>
                    <a:pt x="10774" y="1486"/>
                  </a:lnTo>
                  <a:lnTo>
                    <a:pt x="10774" y="1548"/>
                  </a:lnTo>
                  <a:lnTo>
                    <a:pt x="10774" y="1562"/>
                  </a:lnTo>
                  <a:lnTo>
                    <a:pt x="10786" y="1603"/>
                  </a:lnTo>
                  <a:lnTo>
                    <a:pt x="10834" y="1631"/>
                  </a:lnTo>
                  <a:lnTo>
                    <a:pt x="10928" y="1679"/>
                  </a:lnTo>
                  <a:lnTo>
                    <a:pt x="11106" y="1700"/>
                  </a:lnTo>
                  <a:lnTo>
                    <a:pt x="11236" y="1651"/>
                  </a:lnTo>
                  <a:lnTo>
                    <a:pt x="11354" y="1575"/>
                  </a:lnTo>
                  <a:lnTo>
                    <a:pt x="11472" y="1541"/>
                  </a:lnTo>
                  <a:lnTo>
                    <a:pt x="11567" y="1562"/>
                  </a:lnTo>
                  <a:lnTo>
                    <a:pt x="11697" y="1624"/>
                  </a:lnTo>
                  <a:lnTo>
                    <a:pt x="11874" y="1741"/>
                  </a:lnTo>
                  <a:lnTo>
                    <a:pt x="11922" y="1790"/>
                  </a:lnTo>
                  <a:lnTo>
                    <a:pt x="11969" y="1824"/>
                  </a:lnTo>
                  <a:lnTo>
                    <a:pt x="12016" y="1824"/>
                  </a:lnTo>
                  <a:lnTo>
                    <a:pt x="12123" y="1796"/>
                  </a:lnTo>
                  <a:lnTo>
                    <a:pt x="12217" y="1762"/>
                  </a:lnTo>
                  <a:lnTo>
                    <a:pt x="12619" y="1569"/>
                  </a:lnTo>
                  <a:lnTo>
                    <a:pt x="12726" y="1541"/>
                  </a:lnTo>
                  <a:lnTo>
                    <a:pt x="12844" y="1555"/>
                  </a:lnTo>
                  <a:lnTo>
                    <a:pt x="12986" y="1610"/>
                  </a:lnTo>
                  <a:lnTo>
                    <a:pt x="13246" y="1638"/>
                  </a:lnTo>
                  <a:lnTo>
                    <a:pt x="13672" y="1472"/>
                  </a:lnTo>
                  <a:lnTo>
                    <a:pt x="13909" y="1569"/>
                  </a:lnTo>
                  <a:lnTo>
                    <a:pt x="13991" y="1624"/>
                  </a:lnTo>
                  <a:lnTo>
                    <a:pt x="14086" y="1638"/>
                  </a:lnTo>
                  <a:lnTo>
                    <a:pt x="14192" y="1638"/>
                  </a:lnTo>
                  <a:lnTo>
                    <a:pt x="14322" y="1651"/>
                  </a:lnTo>
                  <a:lnTo>
                    <a:pt x="14476" y="1645"/>
                  </a:lnTo>
                  <a:lnTo>
                    <a:pt x="14618" y="1582"/>
                  </a:lnTo>
                  <a:lnTo>
                    <a:pt x="14760" y="1499"/>
                  </a:lnTo>
                  <a:lnTo>
                    <a:pt x="14890" y="1437"/>
                  </a:lnTo>
                  <a:lnTo>
                    <a:pt x="14949" y="1430"/>
                  </a:lnTo>
                  <a:lnTo>
                    <a:pt x="14985" y="1437"/>
                  </a:lnTo>
                  <a:lnTo>
                    <a:pt x="15020" y="1451"/>
                  </a:lnTo>
                  <a:lnTo>
                    <a:pt x="15091" y="1472"/>
                  </a:lnTo>
                  <a:lnTo>
                    <a:pt x="15174" y="1479"/>
                  </a:lnTo>
                  <a:lnTo>
                    <a:pt x="15351" y="1479"/>
                  </a:lnTo>
                  <a:lnTo>
                    <a:pt x="15517" y="1486"/>
                  </a:lnTo>
                  <a:lnTo>
                    <a:pt x="15801" y="1458"/>
                  </a:lnTo>
                  <a:lnTo>
                    <a:pt x="15848" y="1444"/>
                  </a:lnTo>
                  <a:lnTo>
                    <a:pt x="15884" y="1410"/>
                  </a:lnTo>
                  <a:lnTo>
                    <a:pt x="15919" y="1348"/>
                  </a:lnTo>
                  <a:lnTo>
                    <a:pt x="15966" y="1327"/>
                  </a:lnTo>
                  <a:lnTo>
                    <a:pt x="16002" y="1327"/>
                  </a:lnTo>
                  <a:lnTo>
                    <a:pt x="16049" y="1327"/>
                  </a:lnTo>
                  <a:lnTo>
                    <a:pt x="16085" y="1327"/>
                  </a:lnTo>
                  <a:lnTo>
                    <a:pt x="16108" y="1327"/>
                  </a:lnTo>
                  <a:lnTo>
                    <a:pt x="16120" y="1320"/>
                  </a:lnTo>
                  <a:lnTo>
                    <a:pt x="16132" y="1320"/>
                  </a:lnTo>
                  <a:lnTo>
                    <a:pt x="16144" y="1313"/>
                  </a:lnTo>
                  <a:lnTo>
                    <a:pt x="16156" y="1292"/>
                  </a:lnTo>
                  <a:lnTo>
                    <a:pt x="16144" y="1251"/>
                  </a:lnTo>
                  <a:lnTo>
                    <a:pt x="16144" y="1237"/>
                  </a:lnTo>
                  <a:lnTo>
                    <a:pt x="16167" y="1223"/>
                  </a:lnTo>
                  <a:lnTo>
                    <a:pt x="16191" y="1223"/>
                  </a:lnTo>
                  <a:lnTo>
                    <a:pt x="16215" y="1223"/>
                  </a:lnTo>
                  <a:lnTo>
                    <a:pt x="16227" y="1216"/>
                  </a:lnTo>
                  <a:lnTo>
                    <a:pt x="16345" y="1175"/>
                  </a:lnTo>
                  <a:lnTo>
                    <a:pt x="16416" y="1161"/>
                  </a:lnTo>
                  <a:lnTo>
                    <a:pt x="16463" y="1161"/>
                  </a:lnTo>
                  <a:lnTo>
                    <a:pt x="16570" y="1196"/>
                  </a:lnTo>
                  <a:lnTo>
                    <a:pt x="16629" y="1203"/>
                  </a:lnTo>
                  <a:lnTo>
                    <a:pt x="16688" y="1203"/>
                  </a:lnTo>
                  <a:lnTo>
                    <a:pt x="16984" y="1175"/>
                  </a:lnTo>
                  <a:lnTo>
                    <a:pt x="19089" y="1555"/>
                  </a:lnTo>
                  <a:lnTo>
                    <a:pt x="19089" y="1555"/>
                  </a:lnTo>
                  <a:lnTo>
                    <a:pt x="19089" y="1575"/>
                  </a:lnTo>
                  <a:lnTo>
                    <a:pt x="18899" y="1803"/>
                  </a:lnTo>
                  <a:lnTo>
                    <a:pt x="18911" y="1817"/>
                  </a:lnTo>
                  <a:lnTo>
                    <a:pt x="18959" y="1845"/>
                  </a:lnTo>
                  <a:lnTo>
                    <a:pt x="18982" y="1866"/>
                  </a:lnTo>
                  <a:lnTo>
                    <a:pt x="18982" y="1907"/>
                  </a:lnTo>
                  <a:lnTo>
                    <a:pt x="18947" y="1941"/>
                  </a:lnTo>
                  <a:lnTo>
                    <a:pt x="18817" y="2024"/>
                  </a:lnTo>
                  <a:lnTo>
                    <a:pt x="18793" y="2031"/>
                  </a:lnTo>
                  <a:lnTo>
                    <a:pt x="18758" y="2038"/>
                  </a:lnTo>
                  <a:lnTo>
                    <a:pt x="18698" y="2038"/>
                  </a:lnTo>
                  <a:lnTo>
                    <a:pt x="18663" y="2052"/>
                  </a:lnTo>
                  <a:lnTo>
                    <a:pt x="18698" y="2087"/>
                  </a:lnTo>
                  <a:lnTo>
                    <a:pt x="18675" y="2107"/>
                  </a:lnTo>
                  <a:lnTo>
                    <a:pt x="18627" y="2135"/>
                  </a:lnTo>
                  <a:lnTo>
                    <a:pt x="18616" y="2162"/>
                  </a:lnTo>
                  <a:lnTo>
                    <a:pt x="18639" y="2190"/>
                  </a:lnTo>
                  <a:lnTo>
                    <a:pt x="18687" y="2190"/>
                  </a:lnTo>
                  <a:lnTo>
                    <a:pt x="18746" y="2183"/>
                  </a:lnTo>
                  <a:lnTo>
                    <a:pt x="18793" y="2183"/>
                  </a:lnTo>
                  <a:lnTo>
                    <a:pt x="18817" y="2211"/>
                  </a:lnTo>
                  <a:lnTo>
                    <a:pt x="18805" y="2232"/>
                  </a:lnTo>
                  <a:lnTo>
                    <a:pt x="18698" y="2273"/>
                  </a:lnTo>
                  <a:lnTo>
                    <a:pt x="18663" y="2301"/>
                  </a:lnTo>
                  <a:lnTo>
                    <a:pt x="18616" y="2397"/>
                  </a:lnTo>
                  <a:lnTo>
                    <a:pt x="18521" y="2466"/>
                  </a:lnTo>
                  <a:lnTo>
                    <a:pt x="18426" y="2501"/>
                  </a:lnTo>
                  <a:lnTo>
                    <a:pt x="18202" y="2522"/>
                  </a:lnTo>
                  <a:lnTo>
                    <a:pt x="17965" y="2577"/>
                  </a:lnTo>
                  <a:lnTo>
                    <a:pt x="17859" y="2570"/>
                  </a:lnTo>
                  <a:lnTo>
                    <a:pt x="17800" y="2508"/>
                  </a:lnTo>
                  <a:lnTo>
                    <a:pt x="17752" y="2529"/>
                  </a:lnTo>
                  <a:lnTo>
                    <a:pt x="17669" y="2687"/>
                  </a:lnTo>
                  <a:lnTo>
                    <a:pt x="17646" y="2708"/>
                  </a:lnTo>
                  <a:lnTo>
                    <a:pt x="17622" y="2722"/>
                  </a:lnTo>
                  <a:lnTo>
                    <a:pt x="17575" y="2729"/>
                  </a:lnTo>
                  <a:lnTo>
                    <a:pt x="17551" y="2729"/>
                  </a:lnTo>
                  <a:lnTo>
                    <a:pt x="17528" y="2715"/>
                  </a:lnTo>
                  <a:lnTo>
                    <a:pt x="17492" y="2708"/>
                  </a:lnTo>
                  <a:lnTo>
                    <a:pt x="17468" y="2694"/>
                  </a:lnTo>
                  <a:lnTo>
                    <a:pt x="17457" y="2680"/>
                  </a:lnTo>
                  <a:lnTo>
                    <a:pt x="17445" y="2674"/>
                  </a:lnTo>
                  <a:lnTo>
                    <a:pt x="17409" y="2694"/>
                  </a:lnTo>
                  <a:lnTo>
                    <a:pt x="17409" y="2708"/>
                  </a:lnTo>
                  <a:lnTo>
                    <a:pt x="17445" y="2750"/>
                  </a:lnTo>
                  <a:lnTo>
                    <a:pt x="17433" y="2770"/>
                  </a:lnTo>
                  <a:lnTo>
                    <a:pt x="17386" y="2784"/>
                  </a:lnTo>
                  <a:lnTo>
                    <a:pt x="17267" y="2770"/>
                  </a:lnTo>
                  <a:lnTo>
                    <a:pt x="17196" y="2784"/>
                  </a:lnTo>
                  <a:lnTo>
                    <a:pt x="17173" y="2805"/>
                  </a:lnTo>
                  <a:lnTo>
                    <a:pt x="17114" y="2888"/>
                  </a:lnTo>
                  <a:lnTo>
                    <a:pt x="17054" y="2957"/>
                  </a:lnTo>
                  <a:lnTo>
                    <a:pt x="17019" y="2977"/>
                  </a:lnTo>
                  <a:lnTo>
                    <a:pt x="16960" y="2998"/>
                  </a:lnTo>
                  <a:lnTo>
                    <a:pt x="16853" y="3019"/>
                  </a:lnTo>
                  <a:lnTo>
                    <a:pt x="16794" y="3026"/>
                  </a:lnTo>
                  <a:lnTo>
                    <a:pt x="16747" y="3026"/>
                  </a:lnTo>
                  <a:lnTo>
                    <a:pt x="16688" y="3005"/>
                  </a:lnTo>
                  <a:lnTo>
                    <a:pt x="16629" y="2950"/>
                  </a:lnTo>
                  <a:lnTo>
                    <a:pt x="16570" y="2936"/>
                  </a:lnTo>
                  <a:lnTo>
                    <a:pt x="16534" y="2977"/>
                  </a:lnTo>
                  <a:lnTo>
                    <a:pt x="16487" y="3012"/>
                  </a:lnTo>
                  <a:lnTo>
                    <a:pt x="16416" y="3033"/>
                  </a:lnTo>
                  <a:lnTo>
                    <a:pt x="16321" y="3047"/>
                  </a:lnTo>
                  <a:lnTo>
                    <a:pt x="16286" y="3053"/>
                  </a:lnTo>
                  <a:lnTo>
                    <a:pt x="16203" y="3081"/>
                  </a:lnTo>
                  <a:lnTo>
                    <a:pt x="16120" y="3095"/>
                  </a:lnTo>
                  <a:lnTo>
                    <a:pt x="16096" y="3116"/>
                  </a:lnTo>
                  <a:lnTo>
                    <a:pt x="16085" y="3143"/>
                  </a:lnTo>
                  <a:lnTo>
                    <a:pt x="16061" y="3178"/>
                  </a:lnTo>
                  <a:lnTo>
                    <a:pt x="16049" y="3198"/>
                  </a:lnTo>
                  <a:lnTo>
                    <a:pt x="16049" y="3212"/>
                  </a:lnTo>
                  <a:lnTo>
                    <a:pt x="16037" y="3212"/>
                  </a:lnTo>
                  <a:lnTo>
                    <a:pt x="15978" y="3205"/>
                  </a:lnTo>
                  <a:lnTo>
                    <a:pt x="15966" y="3212"/>
                  </a:lnTo>
                  <a:lnTo>
                    <a:pt x="15955" y="3226"/>
                  </a:lnTo>
                  <a:lnTo>
                    <a:pt x="15943" y="3247"/>
                  </a:lnTo>
                  <a:lnTo>
                    <a:pt x="15943" y="3295"/>
                  </a:lnTo>
                  <a:lnTo>
                    <a:pt x="15931" y="3309"/>
                  </a:lnTo>
                  <a:lnTo>
                    <a:pt x="15919" y="3330"/>
                  </a:lnTo>
                  <a:lnTo>
                    <a:pt x="15895" y="3343"/>
                  </a:lnTo>
                  <a:lnTo>
                    <a:pt x="15836" y="3357"/>
                  </a:lnTo>
                  <a:lnTo>
                    <a:pt x="15860" y="3385"/>
                  </a:lnTo>
                  <a:lnTo>
                    <a:pt x="15919" y="3426"/>
                  </a:lnTo>
                  <a:lnTo>
                    <a:pt x="15884" y="3461"/>
                  </a:lnTo>
                  <a:lnTo>
                    <a:pt x="15742" y="3495"/>
                  </a:lnTo>
                  <a:lnTo>
                    <a:pt x="15694" y="3537"/>
                  </a:lnTo>
                  <a:lnTo>
                    <a:pt x="15612" y="3571"/>
                  </a:lnTo>
                  <a:lnTo>
                    <a:pt x="15588" y="3592"/>
                  </a:lnTo>
                  <a:lnTo>
                    <a:pt x="15576" y="3620"/>
                  </a:lnTo>
                  <a:lnTo>
                    <a:pt x="15576" y="3640"/>
                  </a:lnTo>
                  <a:lnTo>
                    <a:pt x="15576" y="3668"/>
                  </a:lnTo>
                  <a:lnTo>
                    <a:pt x="15529" y="3765"/>
                  </a:lnTo>
                  <a:lnTo>
                    <a:pt x="15541" y="3806"/>
                  </a:lnTo>
                  <a:lnTo>
                    <a:pt x="15635" y="3834"/>
                  </a:lnTo>
                  <a:lnTo>
                    <a:pt x="15659" y="3868"/>
                  </a:lnTo>
                  <a:lnTo>
                    <a:pt x="15706" y="3944"/>
                  </a:lnTo>
                  <a:lnTo>
                    <a:pt x="15718" y="4034"/>
                  </a:lnTo>
                  <a:lnTo>
                    <a:pt x="15635" y="4089"/>
                  </a:lnTo>
                  <a:lnTo>
                    <a:pt x="15387" y="4172"/>
                  </a:lnTo>
                  <a:lnTo>
                    <a:pt x="15387" y="4186"/>
                  </a:lnTo>
                  <a:lnTo>
                    <a:pt x="15375" y="4214"/>
                  </a:lnTo>
                  <a:lnTo>
                    <a:pt x="15363" y="4221"/>
                  </a:lnTo>
                  <a:lnTo>
                    <a:pt x="15351" y="4221"/>
                  </a:lnTo>
                  <a:lnTo>
                    <a:pt x="15304" y="4221"/>
                  </a:lnTo>
                  <a:lnTo>
                    <a:pt x="15257" y="4221"/>
                  </a:lnTo>
                  <a:lnTo>
                    <a:pt x="15209" y="4221"/>
                  </a:lnTo>
                  <a:lnTo>
                    <a:pt x="15162" y="4227"/>
                  </a:lnTo>
                  <a:lnTo>
                    <a:pt x="15115" y="4241"/>
                  </a:lnTo>
                  <a:lnTo>
                    <a:pt x="15020" y="4290"/>
                  </a:lnTo>
                  <a:lnTo>
                    <a:pt x="14985" y="4297"/>
                  </a:lnTo>
                  <a:lnTo>
                    <a:pt x="14961" y="4269"/>
                  </a:lnTo>
                  <a:lnTo>
                    <a:pt x="14890" y="4234"/>
                  </a:lnTo>
                  <a:lnTo>
                    <a:pt x="14831" y="4234"/>
                  </a:lnTo>
                  <a:lnTo>
                    <a:pt x="14713" y="4248"/>
                  </a:lnTo>
                  <a:lnTo>
                    <a:pt x="14689" y="4241"/>
                  </a:lnTo>
                  <a:lnTo>
                    <a:pt x="14665" y="4186"/>
                  </a:lnTo>
                  <a:lnTo>
                    <a:pt x="14630" y="4186"/>
                  </a:lnTo>
                  <a:lnTo>
                    <a:pt x="14524" y="4248"/>
                  </a:lnTo>
                  <a:lnTo>
                    <a:pt x="14488" y="4269"/>
                  </a:lnTo>
                  <a:lnTo>
                    <a:pt x="14453" y="4276"/>
                  </a:lnTo>
                  <a:lnTo>
                    <a:pt x="14429" y="4290"/>
                  </a:lnTo>
                  <a:lnTo>
                    <a:pt x="14393" y="4310"/>
                  </a:lnTo>
                  <a:lnTo>
                    <a:pt x="14429" y="4393"/>
                  </a:lnTo>
                  <a:lnTo>
                    <a:pt x="14405" y="4428"/>
                  </a:lnTo>
                  <a:lnTo>
                    <a:pt x="14311" y="4490"/>
                  </a:lnTo>
                  <a:lnTo>
                    <a:pt x="14287" y="4524"/>
                  </a:lnTo>
                  <a:lnTo>
                    <a:pt x="14299" y="4545"/>
                  </a:lnTo>
                  <a:lnTo>
                    <a:pt x="14334" y="4600"/>
                  </a:lnTo>
                  <a:lnTo>
                    <a:pt x="14346" y="4635"/>
                  </a:lnTo>
                  <a:lnTo>
                    <a:pt x="14334" y="4669"/>
                  </a:lnTo>
                  <a:lnTo>
                    <a:pt x="14299" y="4697"/>
                  </a:lnTo>
                  <a:lnTo>
                    <a:pt x="14240" y="4752"/>
                  </a:lnTo>
                  <a:lnTo>
                    <a:pt x="14216" y="4794"/>
                  </a:lnTo>
                  <a:lnTo>
                    <a:pt x="14192" y="4849"/>
                  </a:lnTo>
                  <a:lnTo>
                    <a:pt x="14157" y="4897"/>
                  </a:lnTo>
                  <a:lnTo>
                    <a:pt x="14110" y="4925"/>
                  </a:lnTo>
                  <a:lnTo>
                    <a:pt x="14228" y="5029"/>
                  </a:lnTo>
                  <a:lnTo>
                    <a:pt x="14263" y="5077"/>
                  </a:lnTo>
                  <a:lnTo>
                    <a:pt x="14393" y="5153"/>
                  </a:lnTo>
                  <a:lnTo>
                    <a:pt x="14429" y="5181"/>
                  </a:lnTo>
                  <a:lnTo>
                    <a:pt x="14441" y="5194"/>
                  </a:lnTo>
                  <a:lnTo>
                    <a:pt x="14453" y="5215"/>
                  </a:lnTo>
                  <a:lnTo>
                    <a:pt x="14441" y="5236"/>
                  </a:lnTo>
                  <a:lnTo>
                    <a:pt x="14405" y="5270"/>
                  </a:lnTo>
                  <a:lnTo>
                    <a:pt x="14393" y="5284"/>
                  </a:lnTo>
                  <a:lnTo>
                    <a:pt x="14382" y="5298"/>
                  </a:lnTo>
                  <a:lnTo>
                    <a:pt x="14334" y="5319"/>
                  </a:lnTo>
                  <a:lnTo>
                    <a:pt x="14322" y="5333"/>
                  </a:lnTo>
                  <a:lnTo>
                    <a:pt x="14299" y="5395"/>
                  </a:lnTo>
                  <a:lnTo>
                    <a:pt x="14287" y="5415"/>
                  </a:lnTo>
                  <a:lnTo>
                    <a:pt x="14228" y="5436"/>
                  </a:lnTo>
                  <a:lnTo>
                    <a:pt x="14062" y="5464"/>
                  </a:lnTo>
                  <a:lnTo>
                    <a:pt x="14027" y="5484"/>
                  </a:lnTo>
                  <a:lnTo>
                    <a:pt x="14003" y="5533"/>
                  </a:lnTo>
                  <a:lnTo>
                    <a:pt x="13956" y="5505"/>
                  </a:lnTo>
                  <a:lnTo>
                    <a:pt x="13909" y="5450"/>
                  </a:lnTo>
                  <a:lnTo>
                    <a:pt x="13897" y="5429"/>
                  </a:lnTo>
                  <a:lnTo>
                    <a:pt x="13636" y="5512"/>
                  </a:lnTo>
                  <a:lnTo>
                    <a:pt x="13625" y="5526"/>
                  </a:lnTo>
                  <a:lnTo>
                    <a:pt x="13566" y="5554"/>
                  </a:lnTo>
                  <a:lnTo>
                    <a:pt x="13506" y="5657"/>
                  </a:lnTo>
                  <a:lnTo>
                    <a:pt x="13471" y="5692"/>
                  </a:lnTo>
                  <a:lnTo>
                    <a:pt x="13435" y="5712"/>
                  </a:lnTo>
                  <a:lnTo>
                    <a:pt x="13400" y="5705"/>
                  </a:lnTo>
                  <a:lnTo>
                    <a:pt x="13246" y="5692"/>
                  </a:lnTo>
                  <a:lnTo>
                    <a:pt x="13187" y="5678"/>
                  </a:lnTo>
                  <a:lnTo>
                    <a:pt x="13140" y="5650"/>
                  </a:lnTo>
                  <a:lnTo>
                    <a:pt x="13033" y="5629"/>
                  </a:lnTo>
                  <a:lnTo>
                    <a:pt x="12939" y="5602"/>
                  </a:lnTo>
                  <a:lnTo>
                    <a:pt x="12880" y="5616"/>
                  </a:lnTo>
                  <a:lnTo>
                    <a:pt x="12773" y="5657"/>
                  </a:lnTo>
                  <a:lnTo>
                    <a:pt x="12761" y="5629"/>
                  </a:lnTo>
                  <a:lnTo>
                    <a:pt x="12749" y="5609"/>
                  </a:lnTo>
                  <a:lnTo>
                    <a:pt x="12714" y="5595"/>
                  </a:lnTo>
                  <a:lnTo>
                    <a:pt x="12667" y="5581"/>
                  </a:lnTo>
                  <a:lnTo>
                    <a:pt x="12655" y="5595"/>
                  </a:lnTo>
                  <a:lnTo>
                    <a:pt x="12631" y="5616"/>
                  </a:lnTo>
                  <a:lnTo>
                    <a:pt x="12619" y="5636"/>
                  </a:lnTo>
                  <a:lnTo>
                    <a:pt x="12608" y="5699"/>
                  </a:lnTo>
                  <a:lnTo>
                    <a:pt x="12584" y="5699"/>
                  </a:lnTo>
                  <a:lnTo>
                    <a:pt x="12525" y="5692"/>
                  </a:lnTo>
                  <a:lnTo>
                    <a:pt x="12477" y="5664"/>
                  </a:lnTo>
                  <a:lnTo>
                    <a:pt x="12371" y="5540"/>
                  </a:lnTo>
                  <a:lnTo>
                    <a:pt x="12324" y="5505"/>
                  </a:lnTo>
                  <a:lnTo>
                    <a:pt x="12253" y="5512"/>
                  </a:lnTo>
                  <a:lnTo>
                    <a:pt x="12194" y="5533"/>
                  </a:lnTo>
                  <a:lnTo>
                    <a:pt x="12016" y="5616"/>
                  </a:lnTo>
                  <a:lnTo>
                    <a:pt x="11945" y="5629"/>
                  </a:lnTo>
                  <a:lnTo>
                    <a:pt x="11555" y="5664"/>
                  </a:lnTo>
                  <a:lnTo>
                    <a:pt x="11519" y="5685"/>
                  </a:lnTo>
                  <a:lnTo>
                    <a:pt x="11496" y="5705"/>
                  </a:lnTo>
                  <a:lnTo>
                    <a:pt x="11449" y="5733"/>
                  </a:lnTo>
                  <a:lnTo>
                    <a:pt x="11378" y="5754"/>
                  </a:lnTo>
                  <a:lnTo>
                    <a:pt x="11307" y="5768"/>
                  </a:lnTo>
                  <a:lnTo>
                    <a:pt x="11224" y="5761"/>
                  </a:lnTo>
                  <a:lnTo>
                    <a:pt x="11070" y="5740"/>
                  </a:lnTo>
                  <a:lnTo>
                    <a:pt x="10987" y="5733"/>
                  </a:lnTo>
                  <a:lnTo>
                    <a:pt x="10952" y="5726"/>
                  </a:lnTo>
                  <a:lnTo>
                    <a:pt x="10940" y="5712"/>
                  </a:lnTo>
                  <a:lnTo>
                    <a:pt x="10940" y="5664"/>
                  </a:lnTo>
                  <a:lnTo>
                    <a:pt x="10916" y="5657"/>
                  </a:lnTo>
                  <a:lnTo>
                    <a:pt x="10822" y="5643"/>
                  </a:lnTo>
                  <a:lnTo>
                    <a:pt x="10786" y="5643"/>
                  </a:lnTo>
                  <a:lnTo>
                    <a:pt x="10538" y="5678"/>
                  </a:lnTo>
                  <a:lnTo>
                    <a:pt x="10479" y="5664"/>
                  </a:lnTo>
                  <a:lnTo>
                    <a:pt x="10313" y="5554"/>
                  </a:lnTo>
                  <a:lnTo>
                    <a:pt x="10207" y="5498"/>
                  </a:lnTo>
                  <a:lnTo>
                    <a:pt x="10100" y="5471"/>
                  </a:lnTo>
                  <a:lnTo>
                    <a:pt x="9970" y="5471"/>
                  </a:lnTo>
                  <a:lnTo>
                    <a:pt x="9734" y="5491"/>
                  </a:lnTo>
                  <a:lnTo>
                    <a:pt x="9674" y="5484"/>
                  </a:lnTo>
                  <a:lnTo>
                    <a:pt x="9627" y="5457"/>
                  </a:lnTo>
                  <a:lnTo>
                    <a:pt x="9604" y="5408"/>
                  </a:lnTo>
                  <a:lnTo>
                    <a:pt x="9580" y="5388"/>
                  </a:lnTo>
                  <a:lnTo>
                    <a:pt x="9391" y="5305"/>
                  </a:lnTo>
                  <a:lnTo>
                    <a:pt x="9261" y="5181"/>
                  </a:lnTo>
                  <a:lnTo>
                    <a:pt x="9237" y="5160"/>
                  </a:lnTo>
                  <a:lnTo>
                    <a:pt x="9201" y="5160"/>
                  </a:lnTo>
                  <a:lnTo>
                    <a:pt x="8977" y="5077"/>
                  </a:lnTo>
                  <a:lnTo>
                    <a:pt x="8894" y="5056"/>
                  </a:lnTo>
                  <a:lnTo>
                    <a:pt x="8870" y="5070"/>
                  </a:lnTo>
                  <a:lnTo>
                    <a:pt x="8870" y="5146"/>
                  </a:lnTo>
                  <a:lnTo>
                    <a:pt x="8835" y="5181"/>
                  </a:lnTo>
                  <a:lnTo>
                    <a:pt x="8764" y="5174"/>
                  </a:lnTo>
                  <a:lnTo>
                    <a:pt x="8634" y="5139"/>
                  </a:lnTo>
                  <a:lnTo>
                    <a:pt x="8551" y="5146"/>
                  </a:lnTo>
                  <a:lnTo>
                    <a:pt x="8468" y="5174"/>
                  </a:lnTo>
                  <a:lnTo>
                    <a:pt x="8397" y="5208"/>
                  </a:lnTo>
                  <a:lnTo>
                    <a:pt x="8326" y="5229"/>
                  </a:lnTo>
                  <a:lnTo>
                    <a:pt x="8102" y="5257"/>
                  </a:lnTo>
                  <a:lnTo>
                    <a:pt x="8054" y="5277"/>
                  </a:lnTo>
                  <a:lnTo>
                    <a:pt x="8042" y="5319"/>
                  </a:lnTo>
                  <a:lnTo>
                    <a:pt x="8031" y="5408"/>
                  </a:lnTo>
                  <a:lnTo>
                    <a:pt x="8007" y="5443"/>
                  </a:lnTo>
                  <a:lnTo>
                    <a:pt x="7948" y="5464"/>
                  </a:lnTo>
                  <a:lnTo>
                    <a:pt x="7912" y="5436"/>
                  </a:lnTo>
                  <a:lnTo>
                    <a:pt x="7877" y="5353"/>
                  </a:lnTo>
                  <a:lnTo>
                    <a:pt x="7829" y="5319"/>
                  </a:lnTo>
                  <a:lnTo>
                    <a:pt x="7794" y="5326"/>
                  </a:lnTo>
                  <a:lnTo>
                    <a:pt x="7723" y="5402"/>
                  </a:lnTo>
                  <a:lnTo>
                    <a:pt x="7628" y="5464"/>
                  </a:lnTo>
                  <a:lnTo>
                    <a:pt x="7617" y="5491"/>
                  </a:lnTo>
                  <a:lnTo>
                    <a:pt x="7628" y="5505"/>
                  </a:lnTo>
                  <a:lnTo>
                    <a:pt x="7676" y="5533"/>
                  </a:lnTo>
                  <a:lnTo>
                    <a:pt x="7699" y="5554"/>
                  </a:lnTo>
                  <a:lnTo>
                    <a:pt x="7652" y="5602"/>
                  </a:lnTo>
                  <a:lnTo>
                    <a:pt x="7522" y="5581"/>
                  </a:lnTo>
                  <a:lnTo>
                    <a:pt x="7250" y="5505"/>
                  </a:lnTo>
                  <a:lnTo>
                    <a:pt x="7214" y="5533"/>
                  </a:lnTo>
                  <a:lnTo>
                    <a:pt x="7144" y="5526"/>
                  </a:lnTo>
                  <a:lnTo>
                    <a:pt x="7073" y="5498"/>
                  </a:lnTo>
                  <a:lnTo>
                    <a:pt x="7013" y="5491"/>
                  </a:lnTo>
                  <a:lnTo>
                    <a:pt x="6966" y="5491"/>
                  </a:lnTo>
                  <a:lnTo>
                    <a:pt x="6919" y="5512"/>
                  </a:lnTo>
                  <a:lnTo>
                    <a:pt x="6883" y="5519"/>
                  </a:lnTo>
                  <a:lnTo>
                    <a:pt x="6848" y="5519"/>
                  </a:lnTo>
                  <a:lnTo>
                    <a:pt x="6765" y="5484"/>
                  </a:lnTo>
                  <a:lnTo>
                    <a:pt x="6659" y="5450"/>
                  </a:lnTo>
                  <a:lnTo>
                    <a:pt x="6588" y="5346"/>
                  </a:lnTo>
                  <a:lnTo>
                    <a:pt x="6505" y="5326"/>
                  </a:lnTo>
                  <a:lnTo>
                    <a:pt x="6398" y="5312"/>
                  </a:lnTo>
                  <a:lnTo>
                    <a:pt x="6351" y="5312"/>
                  </a:lnTo>
                  <a:lnTo>
                    <a:pt x="6245" y="5346"/>
                  </a:lnTo>
                  <a:lnTo>
                    <a:pt x="6197" y="5353"/>
                  </a:lnTo>
                  <a:lnTo>
                    <a:pt x="6162" y="5346"/>
                  </a:lnTo>
                  <a:lnTo>
                    <a:pt x="6126" y="5339"/>
                  </a:lnTo>
                  <a:lnTo>
                    <a:pt x="6162" y="5284"/>
                  </a:lnTo>
                  <a:lnTo>
                    <a:pt x="6162" y="5229"/>
                  </a:lnTo>
                  <a:lnTo>
                    <a:pt x="6126" y="5201"/>
                  </a:lnTo>
                  <a:lnTo>
                    <a:pt x="6020" y="5201"/>
                  </a:lnTo>
                  <a:lnTo>
                    <a:pt x="5854" y="5243"/>
                  </a:lnTo>
                  <a:lnTo>
                    <a:pt x="5760" y="5250"/>
                  </a:lnTo>
                  <a:lnTo>
                    <a:pt x="5677" y="5229"/>
                  </a:lnTo>
                  <a:lnTo>
                    <a:pt x="5559" y="5270"/>
                  </a:lnTo>
                  <a:lnTo>
                    <a:pt x="5369" y="5395"/>
                  </a:lnTo>
                  <a:lnTo>
                    <a:pt x="5239" y="5443"/>
                  </a:lnTo>
                  <a:lnTo>
                    <a:pt x="5097" y="5478"/>
                  </a:lnTo>
                  <a:lnTo>
                    <a:pt x="5027" y="5484"/>
                  </a:lnTo>
                  <a:lnTo>
                    <a:pt x="4920" y="5491"/>
                  </a:lnTo>
                  <a:lnTo>
                    <a:pt x="4908" y="5505"/>
                  </a:lnTo>
                  <a:lnTo>
                    <a:pt x="4896" y="5519"/>
                  </a:lnTo>
                  <a:lnTo>
                    <a:pt x="4896" y="5588"/>
                  </a:lnTo>
                  <a:lnTo>
                    <a:pt x="4885" y="5588"/>
                  </a:lnTo>
                  <a:lnTo>
                    <a:pt x="4754" y="5650"/>
                  </a:lnTo>
                  <a:lnTo>
                    <a:pt x="4731" y="5671"/>
                  </a:lnTo>
                  <a:lnTo>
                    <a:pt x="4731" y="5699"/>
                  </a:lnTo>
                  <a:lnTo>
                    <a:pt x="4731" y="5726"/>
                  </a:lnTo>
                  <a:lnTo>
                    <a:pt x="4719" y="5754"/>
                  </a:lnTo>
                  <a:lnTo>
                    <a:pt x="4695" y="5768"/>
                  </a:lnTo>
                  <a:lnTo>
                    <a:pt x="4542" y="5768"/>
                  </a:lnTo>
                  <a:lnTo>
                    <a:pt x="4506" y="5754"/>
                  </a:lnTo>
                  <a:lnTo>
                    <a:pt x="4506" y="5733"/>
                  </a:lnTo>
                  <a:lnTo>
                    <a:pt x="4506" y="5712"/>
                  </a:lnTo>
                  <a:lnTo>
                    <a:pt x="4506" y="5692"/>
                  </a:lnTo>
                  <a:lnTo>
                    <a:pt x="4435" y="5664"/>
                  </a:lnTo>
                  <a:lnTo>
                    <a:pt x="4388" y="5685"/>
                  </a:lnTo>
                  <a:lnTo>
                    <a:pt x="4341" y="5712"/>
                  </a:lnTo>
                  <a:lnTo>
                    <a:pt x="4281" y="5733"/>
                  </a:lnTo>
                  <a:lnTo>
                    <a:pt x="4210" y="5740"/>
                  </a:lnTo>
                  <a:lnTo>
                    <a:pt x="4139" y="5754"/>
                  </a:lnTo>
                  <a:lnTo>
                    <a:pt x="4069" y="5768"/>
                  </a:lnTo>
                  <a:lnTo>
                    <a:pt x="4021" y="5795"/>
                  </a:lnTo>
                  <a:lnTo>
                    <a:pt x="4009" y="5816"/>
                  </a:lnTo>
                  <a:lnTo>
                    <a:pt x="3986" y="5844"/>
                  </a:lnTo>
                  <a:lnTo>
                    <a:pt x="3974" y="5857"/>
                  </a:lnTo>
                  <a:lnTo>
                    <a:pt x="3927" y="5871"/>
                  </a:lnTo>
                  <a:lnTo>
                    <a:pt x="3879" y="5871"/>
                  </a:lnTo>
                  <a:lnTo>
                    <a:pt x="3797" y="5850"/>
                  </a:lnTo>
                  <a:lnTo>
                    <a:pt x="3749" y="5844"/>
                  </a:lnTo>
                  <a:lnTo>
                    <a:pt x="3666" y="5844"/>
                  </a:lnTo>
                  <a:lnTo>
                    <a:pt x="3584" y="5844"/>
                  </a:lnTo>
                  <a:lnTo>
                    <a:pt x="3536" y="5871"/>
                  </a:lnTo>
                  <a:lnTo>
                    <a:pt x="3560" y="5920"/>
                  </a:lnTo>
                  <a:lnTo>
                    <a:pt x="3584" y="5926"/>
                  </a:lnTo>
                  <a:lnTo>
                    <a:pt x="3643" y="5940"/>
                  </a:lnTo>
                  <a:lnTo>
                    <a:pt x="3666" y="5947"/>
                  </a:lnTo>
                  <a:lnTo>
                    <a:pt x="3655" y="5968"/>
                  </a:lnTo>
                  <a:lnTo>
                    <a:pt x="3643" y="5989"/>
                  </a:lnTo>
                  <a:lnTo>
                    <a:pt x="3619" y="6002"/>
                  </a:lnTo>
                  <a:lnTo>
                    <a:pt x="3595" y="6009"/>
                  </a:lnTo>
                  <a:lnTo>
                    <a:pt x="3501" y="5996"/>
                  </a:lnTo>
                  <a:lnTo>
                    <a:pt x="3430" y="5968"/>
                  </a:lnTo>
                  <a:lnTo>
                    <a:pt x="3359" y="5954"/>
                  </a:lnTo>
                  <a:lnTo>
                    <a:pt x="3264" y="5982"/>
                  </a:lnTo>
                  <a:lnTo>
                    <a:pt x="3217" y="6023"/>
                  </a:lnTo>
                  <a:lnTo>
                    <a:pt x="3170" y="6113"/>
                  </a:lnTo>
                  <a:lnTo>
                    <a:pt x="3122" y="6154"/>
                  </a:lnTo>
                  <a:lnTo>
                    <a:pt x="3051" y="6168"/>
                  </a:lnTo>
                  <a:lnTo>
                    <a:pt x="2992" y="6154"/>
                  </a:lnTo>
                  <a:lnTo>
                    <a:pt x="2921" y="6141"/>
                  </a:lnTo>
                  <a:lnTo>
                    <a:pt x="2850" y="6175"/>
                  </a:lnTo>
                  <a:lnTo>
                    <a:pt x="2839" y="6203"/>
                  </a:lnTo>
                  <a:lnTo>
                    <a:pt x="2839" y="6223"/>
                  </a:lnTo>
                  <a:lnTo>
                    <a:pt x="2839" y="6244"/>
                  </a:lnTo>
                  <a:lnTo>
                    <a:pt x="2803" y="6251"/>
                  </a:lnTo>
                  <a:lnTo>
                    <a:pt x="2768" y="6251"/>
                  </a:lnTo>
                  <a:lnTo>
                    <a:pt x="2744" y="6230"/>
                  </a:lnTo>
                  <a:lnTo>
                    <a:pt x="2732" y="6210"/>
                  </a:lnTo>
                  <a:lnTo>
                    <a:pt x="2708" y="6189"/>
                  </a:lnTo>
                  <a:lnTo>
                    <a:pt x="2626" y="6154"/>
                  </a:lnTo>
                  <a:lnTo>
                    <a:pt x="2590" y="6175"/>
                  </a:lnTo>
                  <a:lnTo>
                    <a:pt x="2543" y="6272"/>
                  </a:lnTo>
                  <a:lnTo>
                    <a:pt x="2507" y="6306"/>
                  </a:lnTo>
                  <a:lnTo>
                    <a:pt x="2484" y="6327"/>
                  </a:lnTo>
                  <a:lnTo>
                    <a:pt x="2436" y="6348"/>
                  </a:lnTo>
                  <a:lnTo>
                    <a:pt x="2413" y="6355"/>
                  </a:lnTo>
                  <a:lnTo>
                    <a:pt x="2413" y="6355"/>
                  </a:lnTo>
                  <a:lnTo>
                    <a:pt x="2507" y="6438"/>
                  </a:lnTo>
                  <a:lnTo>
                    <a:pt x="2803" y="6707"/>
                  </a:lnTo>
                  <a:lnTo>
                    <a:pt x="3099" y="6983"/>
                  </a:lnTo>
                  <a:lnTo>
                    <a:pt x="3406" y="7259"/>
                  </a:lnTo>
                  <a:lnTo>
                    <a:pt x="3702" y="7529"/>
                  </a:lnTo>
                  <a:lnTo>
                    <a:pt x="3998" y="7805"/>
                  </a:lnTo>
                  <a:lnTo>
                    <a:pt x="4305" y="8074"/>
                  </a:lnTo>
                  <a:lnTo>
                    <a:pt x="4601" y="8351"/>
                  </a:lnTo>
                  <a:lnTo>
                    <a:pt x="4896" y="8627"/>
                  </a:lnTo>
                  <a:lnTo>
                    <a:pt x="5027" y="8737"/>
                  </a:lnTo>
                  <a:lnTo>
                    <a:pt x="4861" y="8751"/>
                  </a:lnTo>
                  <a:lnTo>
                    <a:pt x="4341" y="8910"/>
                  </a:lnTo>
                  <a:lnTo>
                    <a:pt x="4305" y="8924"/>
                  </a:lnTo>
                  <a:lnTo>
                    <a:pt x="4104" y="8958"/>
                  </a:lnTo>
                  <a:lnTo>
                    <a:pt x="3998" y="8958"/>
                  </a:lnTo>
                  <a:lnTo>
                    <a:pt x="3903" y="8931"/>
                  </a:lnTo>
                  <a:lnTo>
                    <a:pt x="3749" y="8855"/>
                  </a:lnTo>
                  <a:lnTo>
                    <a:pt x="3666" y="8820"/>
                  </a:lnTo>
                  <a:lnTo>
                    <a:pt x="3560" y="8813"/>
                  </a:lnTo>
                  <a:lnTo>
                    <a:pt x="3406" y="8848"/>
                  </a:lnTo>
                  <a:lnTo>
                    <a:pt x="3264" y="8910"/>
                  </a:lnTo>
                  <a:lnTo>
                    <a:pt x="3146" y="8986"/>
                  </a:lnTo>
                  <a:lnTo>
                    <a:pt x="3051" y="9062"/>
                  </a:lnTo>
                  <a:lnTo>
                    <a:pt x="3004" y="9138"/>
                  </a:lnTo>
                  <a:lnTo>
                    <a:pt x="2980" y="9221"/>
                  </a:lnTo>
                  <a:lnTo>
                    <a:pt x="2945" y="9290"/>
                  </a:lnTo>
                  <a:lnTo>
                    <a:pt x="2839" y="9352"/>
                  </a:lnTo>
                  <a:lnTo>
                    <a:pt x="2460" y="9469"/>
                  </a:lnTo>
                  <a:lnTo>
                    <a:pt x="2342" y="9525"/>
                  </a:lnTo>
                  <a:lnTo>
                    <a:pt x="2259" y="9573"/>
                  </a:lnTo>
                  <a:lnTo>
                    <a:pt x="2200" y="9635"/>
                  </a:lnTo>
                  <a:lnTo>
                    <a:pt x="2093" y="9759"/>
                  </a:lnTo>
                  <a:lnTo>
                    <a:pt x="2082" y="9753"/>
                  </a:lnTo>
                  <a:lnTo>
                    <a:pt x="2082" y="9746"/>
                  </a:lnTo>
                  <a:lnTo>
                    <a:pt x="2082" y="9739"/>
                  </a:lnTo>
                  <a:lnTo>
                    <a:pt x="2070" y="9739"/>
                  </a:lnTo>
                  <a:lnTo>
                    <a:pt x="2070" y="9732"/>
                  </a:lnTo>
                  <a:lnTo>
                    <a:pt x="2070" y="9725"/>
                  </a:lnTo>
                  <a:lnTo>
                    <a:pt x="2058" y="9725"/>
                  </a:lnTo>
                  <a:lnTo>
                    <a:pt x="2058" y="9718"/>
                  </a:lnTo>
                  <a:lnTo>
                    <a:pt x="2046" y="9711"/>
                  </a:lnTo>
                  <a:lnTo>
                    <a:pt x="2046" y="9704"/>
                  </a:lnTo>
                  <a:lnTo>
                    <a:pt x="2046" y="9704"/>
                  </a:lnTo>
                  <a:lnTo>
                    <a:pt x="2034" y="9697"/>
                  </a:lnTo>
                  <a:lnTo>
                    <a:pt x="2034" y="9690"/>
                  </a:lnTo>
                  <a:lnTo>
                    <a:pt x="2034" y="9690"/>
                  </a:lnTo>
                  <a:lnTo>
                    <a:pt x="2022" y="9683"/>
                  </a:lnTo>
                  <a:lnTo>
                    <a:pt x="2022" y="9677"/>
                  </a:lnTo>
                  <a:lnTo>
                    <a:pt x="1904" y="9317"/>
                  </a:lnTo>
                  <a:lnTo>
                    <a:pt x="1798" y="8958"/>
                  </a:lnTo>
                  <a:lnTo>
                    <a:pt x="1679" y="8599"/>
                  </a:lnTo>
                  <a:lnTo>
                    <a:pt x="1573" y="8233"/>
                  </a:lnTo>
                  <a:lnTo>
                    <a:pt x="1467" y="7874"/>
                  </a:lnTo>
                  <a:lnTo>
                    <a:pt x="1348" y="7515"/>
                  </a:lnTo>
                  <a:lnTo>
                    <a:pt x="1242" y="7156"/>
                  </a:lnTo>
                  <a:lnTo>
                    <a:pt x="1124" y="6797"/>
                  </a:lnTo>
                  <a:lnTo>
                    <a:pt x="1017" y="6438"/>
                  </a:lnTo>
                  <a:lnTo>
                    <a:pt x="899" y="6078"/>
                  </a:lnTo>
                  <a:lnTo>
                    <a:pt x="792" y="5719"/>
                  </a:lnTo>
                  <a:lnTo>
                    <a:pt x="674" y="5353"/>
                  </a:lnTo>
                  <a:lnTo>
                    <a:pt x="568" y="4994"/>
                  </a:lnTo>
                  <a:lnTo>
                    <a:pt x="449" y="4635"/>
                  </a:lnTo>
                  <a:lnTo>
                    <a:pt x="343" y="4276"/>
                  </a:lnTo>
                  <a:lnTo>
                    <a:pt x="225" y="3917"/>
                  </a:lnTo>
                  <a:lnTo>
                    <a:pt x="189" y="3779"/>
                  </a:lnTo>
                  <a:lnTo>
                    <a:pt x="130" y="3668"/>
                  </a:lnTo>
                  <a:lnTo>
                    <a:pt x="130" y="3620"/>
                  </a:lnTo>
                  <a:lnTo>
                    <a:pt x="59" y="3468"/>
                  </a:lnTo>
                  <a:lnTo>
                    <a:pt x="59" y="3364"/>
                  </a:lnTo>
                  <a:close/>
                </a:path>
              </a:pathLst>
            </a:custGeom>
            <a:grpFill/>
            <a:ln w="9525" cap="rnd"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League Spartan"/>
                <a:ea typeface="+mn-ea"/>
                <a:cs typeface="+mn-cs"/>
              </a:endParaRPr>
            </a:p>
          </p:txBody>
        </p:sp>
      </p:grpSp>
      <p:grpSp>
        <p:nvGrpSpPr>
          <p:cNvPr id="51" name="Grupo 50">
            <a:extLst>
              <a:ext uri="{FF2B5EF4-FFF2-40B4-BE49-F238E27FC236}">
                <a16:creationId xmlns:a16="http://schemas.microsoft.com/office/drawing/2014/main" id="{E9D566EB-2005-A8F6-C2D2-1A2182AF85BA}"/>
              </a:ext>
            </a:extLst>
          </p:cNvPr>
          <p:cNvGrpSpPr/>
          <p:nvPr/>
        </p:nvGrpSpPr>
        <p:grpSpPr>
          <a:xfrm>
            <a:off x="9381737" y="1514188"/>
            <a:ext cx="2422248" cy="1121784"/>
            <a:chOff x="8129614" y="472375"/>
            <a:chExt cx="2043658" cy="1135375"/>
          </a:xfrm>
        </p:grpSpPr>
        <p:sp>
          <p:nvSpPr>
            <p:cNvPr id="52" name="Rectángulo 51">
              <a:extLst>
                <a:ext uri="{FF2B5EF4-FFF2-40B4-BE49-F238E27FC236}">
                  <a16:creationId xmlns:a16="http://schemas.microsoft.com/office/drawing/2014/main" id="{B02443DA-A533-6C82-914A-14A962990525}"/>
                </a:ext>
              </a:extLst>
            </p:cNvPr>
            <p:cNvSpPr/>
            <p:nvPr/>
          </p:nvSpPr>
          <p:spPr>
            <a:xfrm>
              <a:off x="8129614" y="472375"/>
              <a:ext cx="2043658" cy="320371"/>
            </a:xfrm>
            <a:prstGeom prst="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s-CO" sz="1600" b="0" i="0" u="none" strike="noStrike" kern="1200" cap="none" spc="0" normalizeH="0" baseline="0" noProof="0">
                <a:ln>
                  <a:noFill/>
                </a:ln>
                <a:solidFill>
                  <a:srgbClr val="FFC000"/>
                </a:solidFill>
                <a:effectLst/>
                <a:uLnTx/>
                <a:uFillTx/>
                <a:latin typeface="ITC Kabel" panose="02000503000000000000" pitchFamily="50" charset="0"/>
              </a:endParaRPr>
            </a:p>
          </p:txBody>
        </p:sp>
        <p:sp>
          <p:nvSpPr>
            <p:cNvPr id="53" name="CuadroTexto 52">
              <a:extLst>
                <a:ext uri="{FF2B5EF4-FFF2-40B4-BE49-F238E27FC236}">
                  <a16:creationId xmlns:a16="http://schemas.microsoft.com/office/drawing/2014/main" id="{E9BD0059-5A5A-1412-33C9-DA3CDD118782}"/>
                </a:ext>
              </a:extLst>
            </p:cNvPr>
            <p:cNvSpPr txBox="1"/>
            <p:nvPr/>
          </p:nvSpPr>
          <p:spPr>
            <a:xfrm>
              <a:off x="8129614" y="486330"/>
              <a:ext cx="2043658" cy="1121420"/>
            </a:xfrm>
            <a:prstGeom prst="rect">
              <a:avLst/>
            </a:prstGeom>
            <a:noFill/>
            <a:ln>
              <a:solidFill>
                <a:srgbClr val="FFC000"/>
              </a:solidFill>
            </a:ln>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s-CO" sz="1600" b="1" i="0" u="none" strike="noStrike" kern="1200" cap="none" spc="0" normalizeH="0" baseline="0" noProof="0">
                  <a:ln>
                    <a:noFill/>
                  </a:ln>
                  <a:solidFill>
                    <a:schemeClr val="bg1"/>
                  </a:solidFill>
                  <a:effectLst>
                    <a:outerShdw blurRad="38100" dist="38100" dir="2700000" algn="tl">
                      <a:srgbClr val="000000">
                        <a:alpha val="43137"/>
                      </a:srgbClr>
                    </a:outerShdw>
                  </a:effectLst>
                  <a:uLnTx/>
                  <a:uFillTx/>
                  <a:latin typeface="ITC Kabel" panose="02000503000000000000" pitchFamily="50" charset="0"/>
                </a:rPr>
                <a:t>REGIÓN CARIBE: 6,77%</a:t>
              </a:r>
            </a:p>
            <a:p>
              <a:pPr marL="342900" indent="-342900">
                <a:buFont typeface="Wingdings" panose="05000000000000000000" pitchFamily="2" charset="2"/>
                <a:buChar char="q"/>
                <a:defRPr/>
              </a:pPr>
              <a:r>
                <a:rPr kumimoji="0" lang="es-CO" sz="1600" b="1" i="0" u="none" strike="noStrike" kern="1200" cap="none" spc="0" normalizeH="0" baseline="0" noProof="0">
                  <a:ln>
                    <a:noFill/>
                  </a:ln>
                  <a:solidFill>
                    <a:srgbClr val="FFC000"/>
                  </a:solidFill>
                  <a:effectLst/>
                  <a:uLnTx/>
                  <a:uFillTx/>
                  <a:latin typeface="ITC Kabel" panose="02000503000000000000" pitchFamily="50" charset="0"/>
                </a:rPr>
                <a:t>Barranquilla 3,98%</a:t>
              </a:r>
              <a:endParaRPr kumimoji="0" lang="es-CO" sz="1600" b="0" i="0" u="none" strike="noStrike" kern="1200" cap="none" spc="0" normalizeH="0" baseline="0" noProof="0">
                <a:ln>
                  <a:noFill/>
                </a:ln>
                <a:solidFill>
                  <a:srgbClr val="FFC000"/>
                </a:solidFill>
                <a:effectLst/>
                <a:uLnTx/>
                <a:uFillTx/>
                <a:latin typeface="ITC Kabel" panose="02000503000000000000" pitchFamily="50" charset="0"/>
              </a:endParaRPr>
            </a:p>
            <a:p>
              <a:pPr marL="342900" indent="-342900">
                <a:buFont typeface="Wingdings" panose="05000000000000000000" pitchFamily="2" charset="2"/>
                <a:buChar char="q"/>
                <a:defRPr/>
              </a:pPr>
              <a:r>
                <a:rPr kumimoji="0" lang="es-CO" sz="1600" b="0" i="0" u="none" strike="noStrike" kern="1200" cap="none" spc="0" normalizeH="0" baseline="0" noProof="0">
                  <a:ln>
                    <a:noFill/>
                  </a:ln>
                  <a:solidFill>
                    <a:srgbClr val="FFC000"/>
                  </a:solidFill>
                  <a:effectLst/>
                  <a:uLnTx/>
                  <a:uFillTx/>
                  <a:latin typeface="ITC Kabel" panose="02000503000000000000" pitchFamily="50" charset="0"/>
                </a:rPr>
                <a:t>Cartagena </a:t>
              </a:r>
              <a:r>
                <a:rPr kumimoji="0" lang="es-CO" sz="1600" b="1" i="0" u="none" strike="noStrike" kern="1200" cap="none" spc="0" normalizeH="0" baseline="0" noProof="0">
                  <a:ln>
                    <a:noFill/>
                  </a:ln>
                  <a:solidFill>
                    <a:srgbClr val="FFC000"/>
                  </a:solidFill>
                  <a:effectLst/>
                  <a:uLnTx/>
                  <a:uFillTx/>
                  <a:latin typeface="ITC Kabel" panose="02000503000000000000" pitchFamily="50" charset="0"/>
                </a:rPr>
                <a:t>2,28%</a:t>
              </a:r>
              <a:endParaRPr kumimoji="0" lang="es-CO" sz="1600" b="0" i="0" u="none" strike="noStrike" kern="1200" cap="none" spc="0" normalizeH="0" baseline="0" noProof="0">
                <a:ln>
                  <a:noFill/>
                </a:ln>
                <a:solidFill>
                  <a:srgbClr val="FFC000"/>
                </a:solidFill>
                <a:effectLst/>
                <a:uLnTx/>
                <a:uFillTx/>
                <a:latin typeface="ITC Kabel" panose="02000503000000000000" pitchFamily="50" charset="0"/>
              </a:endParaRPr>
            </a:p>
            <a:p>
              <a:pPr marL="342900" indent="-342900">
                <a:buFont typeface="Wingdings" panose="05000000000000000000" pitchFamily="2" charset="2"/>
                <a:buChar char="q"/>
                <a:defRPr/>
              </a:pPr>
              <a:r>
                <a:rPr kumimoji="0" lang="es-CO" sz="1600" b="0" i="0" u="none" strike="noStrike" kern="1200" cap="none" spc="0" normalizeH="0" baseline="0" noProof="0">
                  <a:ln>
                    <a:noFill/>
                  </a:ln>
                  <a:solidFill>
                    <a:srgbClr val="FFC000"/>
                  </a:solidFill>
                  <a:effectLst/>
                  <a:uLnTx/>
                  <a:uFillTx/>
                  <a:latin typeface="ITC Kabel" panose="02000503000000000000" pitchFamily="50" charset="0"/>
                </a:rPr>
                <a:t>Montería </a:t>
              </a:r>
              <a:r>
                <a:rPr lang="es-CO" sz="1600" b="1">
                  <a:solidFill>
                    <a:srgbClr val="FFC000"/>
                  </a:solidFill>
                  <a:latin typeface="ITC Kabel" panose="02000503000000000000" pitchFamily="50" charset="0"/>
                </a:rPr>
                <a:t>0,51</a:t>
              </a:r>
              <a:r>
                <a:rPr kumimoji="0" lang="es-CO" sz="1600" b="1" i="0" u="none" strike="noStrike" kern="1200" cap="none" spc="0" normalizeH="0" baseline="0" noProof="0">
                  <a:ln>
                    <a:noFill/>
                  </a:ln>
                  <a:solidFill>
                    <a:srgbClr val="FFC000"/>
                  </a:solidFill>
                  <a:effectLst/>
                  <a:uLnTx/>
                  <a:uFillTx/>
                  <a:latin typeface="ITC Kabel" panose="02000503000000000000" pitchFamily="50" charset="0"/>
                </a:rPr>
                <a:t>%</a:t>
              </a:r>
              <a:endParaRPr kumimoji="0" lang="es-CO" sz="1600" i="0" u="none" strike="noStrike" kern="1200" cap="none" spc="0" normalizeH="0" baseline="0" noProof="0">
                <a:ln>
                  <a:noFill/>
                </a:ln>
                <a:solidFill>
                  <a:srgbClr val="FFC000"/>
                </a:solidFill>
                <a:effectLst/>
                <a:uLnTx/>
                <a:uFillTx/>
                <a:latin typeface="ITC Kabel" panose="02000503000000000000" pitchFamily="50" charset="0"/>
              </a:endParaRPr>
            </a:p>
          </p:txBody>
        </p:sp>
      </p:grpSp>
      <p:grpSp>
        <p:nvGrpSpPr>
          <p:cNvPr id="54" name="Grupo 53">
            <a:extLst>
              <a:ext uri="{FF2B5EF4-FFF2-40B4-BE49-F238E27FC236}">
                <a16:creationId xmlns:a16="http://schemas.microsoft.com/office/drawing/2014/main" id="{C8B39509-5078-564B-9257-B97E6F08F0B2}"/>
              </a:ext>
            </a:extLst>
          </p:cNvPr>
          <p:cNvGrpSpPr/>
          <p:nvPr/>
        </p:nvGrpSpPr>
        <p:grpSpPr>
          <a:xfrm>
            <a:off x="3927857" y="1257985"/>
            <a:ext cx="2458754" cy="1630544"/>
            <a:chOff x="2797627" y="1877118"/>
            <a:chExt cx="1869547" cy="1630544"/>
          </a:xfrm>
        </p:grpSpPr>
        <p:sp>
          <p:nvSpPr>
            <p:cNvPr id="55" name="Rectángulo 54">
              <a:extLst>
                <a:ext uri="{FF2B5EF4-FFF2-40B4-BE49-F238E27FC236}">
                  <a16:creationId xmlns:a16="http://schemas.microsoft.com/office/drawing/2014/main" id="{F2D6D7FC-A63D-EED4-B3A1-E2F8C9AF9E42}"/>
                </a:ext>
              </a:extLst>
            </p:cNvPr>
            <p:cNvSpPr/>
            <p:nvPr/>
          </p:nvSpPr>
          <p:spPr>
            <a:xfrm>
              <a:off x="2799882" y="1877118"/>
              <a:ext cx="1867292" cy="320371"/>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s-CO" sz="1600" b="0" i="0" u="none" strike="noStrike" kern="1200" cap="none" spc="0" normalizeH="0" baseline="0" noProof="0">
                <a:ln>
                  <a:noFill/>
                </a:ln>
                <a:solidFill>
                  <a:schemeClr val="accent2">
                    <a:lumMod val="75000"/>
                  </a:schemeClr>
                </a:solidFill>
                <a:effectLst/>
                <a:uLnTx/>
                <a:uFillTx/>
                <a:latin typeface="ITC Kabel" panose="02000503000000000000" pitchFamily="50" charset="0"/>
              </a:endParaRPr>
            </a:p>
          </p:txBody>
        </p:sp>
        <p:sp>
          <p:nvSpPr>
            <p:cNvPr id="56" name="CuadroTexto 55">
              <a:extLst>
                <a:ext uri="{FF2B5EF4-FFF2-40B4-BE49-F238E27FC236}">
                  <a16:creationId xmlns:a16="http://schemas.microsoft.com/office/drawing/2014/main" id="{F7A94E65-6C81-F9CC-47ED-0E26AE1E12EC}"/>
                </a:ext>
              </a:extLst>
            </p:cNvPr>
            <p:cNvSpPr txBox="1"/>
            <p:nvPr/>
          </p:nvSpPr>
          <p:spPr>
            <a:xfrm>
              <a:off x="2797627" y="1938002"/>
              <a:ext cx="1862311" cy="1569660"/>
            </a:xfrm>
            <a:prstGeom prst="rect">
              <a:avLst/>
            </a:prstGeom>
            <a:noFill/>
            <a:ln>
              <a:solidFill>
                <a:schemeClr val="accent2"/>
              </a:solid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s-CO" sz="1600" b="1" i="0" u="none" strike="noStrike" kern="1200" cap="none" spc="0" normalizeH="0" baseline="0" noProof="0">
                  <a:ln>
                    <a:noFill/>
                  </a:ln>
                  <a:solidFill>
                    <a:schemeClr val="bg1"/>
                  </a:solidFill>
                  <a:effectLst>
                    <a:outerShdw blurRad="38100" dist="38100" dir="2700000" algn="tl">
                      <a:srgbClr val="000000">
                        <a:alpha val="43137"/>
                      </a:srgbClr>
                    </a:outerShdw>
                  </a:effectLst>
                  <a:uLnTx/>
                  <a:uFillTx/>
                  <a:latin typeface="ITC Kabel" panose="02000503000000000000" pitchFamily="50" charset="0"/>
                </a:rPr>
                <a:t>REGIÓN ANDES: 14,85%</a:t>
              </a:r>
            </a:p>
            <a:p>
              <a:pPr marL="285750" indent="-285750">
                <a:buFont typeface="Wingdings" panose="05000000000000000000" pitchFamily="2" charset="2"/>
                <a:buChar char="q"/>
                <a:defRPr/>
              </a:pPr>
              <a:r>
                <a:rPr kumimoji="0" lang="es-CO" sz="1600" b="0" i="0" u="none" strike="noStrike" kern="1200" cap="none" spc="0" normalizeH="0" baseline="0" noProof="0">
                  <a:ln>
                    <a:noFill/>
                  </a:ln>
                  <a:solidFill>
                    <a:schemeClr val="accent2">
                      <a:lumMod val="75000"/>
                    </a:schemeClr>
                  </a:solidFill>
                  <a:effectLst/>
                  <a:uLnTx/>
                  <a:uFillTx/>
                  <a:latin typeface="ITC Kabel" panose="02000503000000000000" pitchFamily="50" charset="0"/>
                </a:rPr>
                <a:t>Medellín </a:t>
              </a:r>
              <a:r>
                <a:rPr kumimoji="0" lang="es-CO" sz="1600" b="1" i="0" u="none" strike="noStrike" kern="1200" cap="none" spc="0" normalizeH="0" baseline="0" noProof="0">
                  <a:ln>
                    <a:noFill/>
                  </a:ln>
                  <a:solidFill>
                    <a:schemeClr val="accent2">
                      <a:lumMod val="75000"/>
                    </a:schemeClr>
                  </a:solidFill>
                  <a:effectLst/>
                  <a:uLnTx/>
                  <a:uFillTx/>
                  <a:latin typeface="ITC Kabel" panose="02000503000000000000" pitchFamily="50" charset="0"/>
                </a:rPr>
                <a:t>10,26%</a:t>
              </a:r>
            </a:p>
            <a:p>
              <a:pPr marL="285750" indent="-285750">
                <a:buFont typeface="Wingdings" panose="05000000000000000000" pitchFamily="2" charset="2"/>
                <a:buChar char="q"/>
                <a:defRPr/>
              </a:pPr>
              <a:r>
                <a:rPr kumimoji="0" lang="es-CO" sz="1600" b="0" i="0" u="none" strike="noStrike" kern="1200" cap="none" spc="0" normalizeH="0" baseline="0" noProof="0">
                  <a:ln>
                    <a:noFill/>
                  </a:ln>
                  <a:solidFill>
                    <a:schemeClr val="accent2">
                      <a:lumMod val="75000"/>
                    </a:schemeClr>
                  </a:solidFill>
                  <a:effectLst/>
                  <a:uLnTx/>
                  <a:uFillTx/>
                  <a:latin typeface="ITC Kabel" panose="02000503000000000000" pitchFamily="50" charset="0"/>
                </a:rPr>
                <a:t>Bucaramanga </a:t>
              </a:r>
              <a:r>
                <a:rPr kumimoji="0" lang="es-CO" sz="1600" b="1" i="0" u="none" strike="noStrike" kern="1200" cap="none" spc="0" normalizeH="0" baseline="0" noProof="0">
                  <a:ln>
                    <a:noFill/>
                  </a:ln>
                  <a:solidFill>
                    <a:schemeClr val="accent2">
                      <a:lumMod val="75000"/>
                    </a:schemeClr>
                  </a:solidFill>
                  <a:effectLst/>
                  <a:uLnTx/>
                  <a:uFillTx/>
                  <a:latin typeface="ITC Kabel" panose="02000503000000000000" pitchFamily="50" charset="0"/>
                </a:rPr>
                <a:t>1,97%</a:t>
              </a:r>
              <a:endParaRPr lang="es-CO" sz="1600">
                <a:solidFill>
                  <a:schemeClr val="accent2">
                    <a:lumMod val="75000"/>
                  </a:schemeClr>
                </a:solidFill>
                <a:latin typeface="ITC Kabel" panose="02000503000000000000" pitchFamily="50" charset="0"/>
              </a:endParaRPr>
            </a:p>
            <a:p>
              <a:pPr marL="285750" indent="-285750">
                <a:buFont typeface="Wingdings" panose="05000000000000000000" pitchFamily="2" charset="2"/>
                <a:buChar char="q"/>
                <a:defRPr/>
              </a:pPr>
              <a:r>
                <a:rPr kumimoji="0" lang="es-CO" sz="1600" b="0" i="0" u="none" strike="noStrike" kern="1200" cap="none" spc="0" normalizeH="0" baseline="0" noProof="0">
                  <a:ln>
                    <a:noFill/>
                  </a:ln>
                  <a:solidFill>
                    <a:schemeClr val="accent2">
                      <a:lumMod val="75000"/>
                    </a:schemeClr>
                  </a:solidFill>
                  <a:effectLst/>
                  <a:uLnTx/>
                  <a:uFillTx/>
                  <a:latin typeface="ITC Kabel" panose="02000503000000000000" pitchFamily="50" charset="0"/>
                </a:rPr>
                <a:t>Cúcuta </a:t>
              </a:r>
              <a:r>
                <a:rPr kumimoji="0" lang="es-CO" sz="1600" b="1" i="0" u="none" strike="noStrike" kern="1200" cap="none" spc="0" normalizeH="0" baseline="0" noProof="0">
                  <a:ln>
                    <a:noFill/>
                  </a:ln>
                  <a:solidFill>
                    <a:schemeClr val="accent2">
                      <a:lumMod val="75000"/>
                    </a:schemeClr>
                  </a:solidFill>
                  <a:effectLst/>
                  <a:uLnTx/>
                  <a:uFillTx/>
                  <a:latin typeface="ITC Kabel" panose="02000503000000000000" pitchFamily="50" charset="0"/>
                </a:rPr>
                <a:t>0,97%</a:t>
              </a:r>
            </a:p>
            <a:p>
              <a:pPr marL="285750" indent="-285750">
                <a:buFont typeface="Wingdings" panose="05000000000000000000" pitchFamily="2" charset="2"/>
                <a:buChar char="q"/>
                <a:defRPr/>
              </a:pPr>
              <a:r>
                <a:rPr kumimoji="0" lang="es-CO" sz="1600" b="0" i="0" u="none" strike="noStrike" kern="1200" cap="none" spc="0" normalizeH="0" baseline="0" noProof="0">
                  <a:ln>
                    <a:noFill/>
                  </a:ln>
                  <a:solidFill>
                    <a:schemeClr val="accent2">
                      <a:lumMod val="75000"/>
                    </a:schemeClr>
                  </a:solidFill>
                  <a:effectLst/>
                  <a:uLnTx/>
                  <a:uFillTx/>
                  <a:latin typeface="ITC Kabel" panose="02000503000000000000" pitchFamily="50" charset="0"/>
                </a:rPr>
                <a:t>Pereira </a:t>
              </a:r>
              <a:r>
                <a:rPr kumimoji="0" lang="es-CO" sz="1600" b="1" i="0" u="none" strike="noStrike" kern="1200" cap="none" spc="0" normalizeH="0" baseline="0" noProof="0">
                  <a:ln>
                    <a:noFill/>
                  </a:ln>
                  <a:solidFill>
                    <a:schemeClr val="accent2">
                      <a:lumMod val="75000"/>
                    </a:schemeClr>
                  </a:solidFill>
                  <a:effectLst/>
                  <a:uLnTx/>
                  <a:uFillTx/>
                  <a:latin typeface="ITC Kabel" panose="02000503000000000000" pitchFamily="50" charset="0"/>
                </a:rPr>
                <a:t>0,89%</a:t>
              </a:r>
            </a:p>
            <a:p>
              <a:pPr marL="285750" indent="-285750">
                <a:buFont typeface="Wingdings" panose="05000000000000000000" pitchFamily="2" charset="2"/>
                <a:buChar char="q"/>
                <a:defRPr/>
              </a:pPr>
              <a:r>
                <a:rPr kumimoji="0" lang="es-CO" sz="1600" b="0" i="0" u="none" strike="noStrike" kern="1200" cap="none" spc="0" normalizeH="0" baseline="0" noProof="0">
                  <a:ln>
                    <a:noFill/>
                  </a:ln>
                  <a:solidFill>
                    <a:schemeClr val="accent2">
                      <a:lumMod val="75000"/>
                    </a:schemeClr>
                  </a:solidFill>
                  <a:effectLst/>
                  <a:uLnTx/>
                  <a:uFillTx/>
                  <a:latin typeface="ITC Kabel" panose="02000503000000000000" pitchFamily="50" charset="0"/>
                </a:rPr>
                <a:t>Manizales </a:t>
              </a:r>
              <a:r>
                <a:rPr kumimoji="0" lang="es-CO" sz="1600" b="1" i="0" u="none" strike="noStrike" kern="1200" cap="none" spc="0" normalizeH="0" baseline="0" noProof="0">
                  <a:ln>
                    <a:noFill/>
                  </a:ln>
                  <a:solidFill>
                    <a:schemeClr val="accent2">
                      <a:lumMod val="75000"/>
                    </a:schemeClr>
                  </a:solidFill>
                  <a:effectLst/>
                  <a:uLnTx/>
                  <a:uFillTx/>
                  <a:latin typeface="ITC Kabel" panose="02000503000000000000" pitchFamily="50" charset="0"/>
                </a:rPr>
                <a:t>0,75%</a:t>
              </a:r>
            </a:p>
          </p:txBody>
        </p:sp>
      </p:grpSp>
      <p:grpSp>
        <p:nvGrpSpPr>
          <p:cNvPr id="58" name="Grupo 57">
            <a:extLst>
              <a:ext uri="{FF2B5EF4-FFF2-40B4-BE49-F238E27FC236}">
                <a16:creationId xmlns:a16="http://schemas.microsoft.com/office/drawing/2014/main" id="{8F1A98DB-3232-E76A-3C51-ADB9DE53FA05}"/>
              </a:ext>
            </a:extLst>
          </p:cNvPr>
          <p:cNvGrpSpPr/>
          <p:nvPr/>
        </p:nvGrpSpPr>
        <p:grpSpPr>
          <a:xfrm>
            <a:off x="3718731" y="5121075"/>
            <a:ext cx="2856004" cy="1323439"/>
            <a:chOff x="2714175" y="4119370"/>
            <a:chExt cx="1656685" cy="1573613"/>
          </a:xfrm>
        </p:grpSpPr>
        <p:sp>
          <p:nvSpPr>
            <p:cNvPr id="59" name="Rectángulo 58">
              <a:extLst>
                <a:ext uri="{FF2B5EF4-FFF2-40B4-BE49-F238E27FC236}">
                  <a16:creationId xmlns:a16="http://schemas.microsoft.com/office/drawing/2014/main" id="{C2342DE9-23AD-1349-B216-FDC570C9AF14}"/>
                </a:ext>
              </a:extLst>
            </p:cNvPr>
            <p:cNvSpPr/>
            <p:nvPr/>
          </p:nvSpPr>
          <p:spPr>
            <a:xfrm>
              <a:off x="2728078" y="4134637"/>
              <a:ext cx="1642782" cy="320371"/>
            </a:xfrm>
            <a:prstGeom prst="rect">
              <a:avLst/>
            </a:prstGeom>
            <a:solidFill>
              <a:schemeClr val="accent3">
                <a:lumMod val="60000"/>
                <a:lumOff val="40000"/>
              </a:schemeClr>
            </a:solidFill>
            <a:ln>
              <a:solidFill>
                <a:schemeClr val="accent3">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s-CO" sz="1600" b="0" i="0" u="none" strike="noStrike" kern="1200" cap="none" spc="0" normalizeH="0" baseline="0" noProof="0">
                <a:ln>
                  <a:noFill/>
                </a:ln>
                <a:solidFill>
                  <a:schemeClr val="accent5">
                    <a:lumMod val="60000"/>
                    <a:lumOff val="40000"/>
                  </a:schemeClr>
                </a:solidFill>
                <a:effectLst/>
                <a:uLnTx/>
                <a:uFillTx/>
                <a:latin typeface="ITC Kabel" panose="02000503000000000000" pitchFamily="50" charset="0"/>
              </a:endParaRPr>
            </a:p>
          </p:txBody>
        </p:sp>
        <p:sp>
          <p:nvSpPr>
            <p:cNvPr id="60" name="CuadroTexto 59">
              <a:extLst>
                <a:ext uri="{FF2B5EF4-FFF2-40B4-BE49-F238E27FC236}">
                  <a16:creationId xmlns:a16="http://schemas.microsoft.com/office/drawing/2014/main" id="{770F4153-491F-CBB7-406B-39B6BCA32F18}"/>
                </a:ext>
              </a:extLst>
            </p:cNvPr>
            <p:cNvSpPr txBox="1"/>
            <p:nvPr/>
          </p:nvSpPr>
          <p:spPr>
            <a:xfrm>
              <a:off x="2714175" y="4119370"/>
              <a:ext cx="1642780" cy="1573613"/>
            </a:xfrm>
            <a:prstGeom prst="rect">
              <a:avLst/>
            </a:prstGeom>
            <a:noFill/>
            <a:ln>
              <a:solidFill>
                <a:schemeClr val="accent3">
                  <a:lumMod val="60000"/>
                  <a:lumOff val="40000"/>
                </a:schemeClr>
              </a:solidFill>
            </a:ln>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s-CO" sz="1600" b="1" i="0" u="none" strike="noStrike" kern="1200" cap="none" spc="0" normalizeH="0" baseline="0" noProof="0">
                  <a:ln>
                    <a:noFill/>
                  </a:ln>
                  <a:solidFill>
                    <a:schemeClr val="bg1"/>
                  </a:solidFill>
                  <a:effectLst>
                    <a:outerShdw blurRad="38100" dist="38100" dir="2700000" algn="tl">
                      <a:srgbClr val="000000">
                        <a:alpha val="43137"/>
                      </a:srgbClr>
                    </a:outerShdw>
                  </a:effectLst>
                  <a:uLnTx/>
                  <a:uFillTx/>
                  <a:latin typeface="ITC Kabel" panose="02000503000000000000" pitchFamily="50" charset="0"/>
                </a:rPr>
                <a:t>REGIÓN SUR: 9,37%</a:t>
              </a:r>
            </a:p>
            <a:p>
              <a:pPr marL="285750" marR="0" lvl="0" indent="-285750" algn="l" defTabSz="4572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kumimoji="0" lang="es-CO" sz="1600" b="0" i="0" u="none" strike="noStrike" kern="1200" cap="none" spc="0" normalizeH="0" baseline="0" noProof="0">
                  <a:ln>
                    <a:noFill/>
                  </a:ln>
                  <a:solidFill>
                    <a:schemeClr val="accent3">
                      <a:lumMod val="60000"/>
                      <a:lumOff val="40000"/>
                    </a:schemeClr>
                  </a:solidFill>
                  <a:effectLst/>
                  <a:uLnTx/>
                  <a:uFillTx/>
                  <a:latin typeface="ITC Kabel" panose="02000503000000000000" pitchFamily="50" charset="0"/>
                </a:rPr>
                <a:t>Cali </a:t>
              </a:r>
              <a:r>
                <a:rPr kumimoji="0" lang="es-CO" sz="1600" b="1" i="0" u="none" strike="noStrike" kern="1200" cap="none" spc="0" normalizeH="0" baseline="0" noProof="0">
                  <a:ln>
                    <a:noFill/>
                  </a:ln>
                  <a:solidFill>
                    <a:schemeClr val="accent3">
                      <a:lumMod val="60000"/>
                      <a:lumOff val="40000"/>
                    </a:schemeClr>
                  </a:solidFill>
                  <a:effectLst/>
                  <a:uLnTx/>
                  <a:uFillTx/>
                  <a:latin typeface="ITC Kabel" panose="02000503000000000000" pitchFamily="50" charset="0"/>
                </a:rPr>
                <a:t>7,43%</a:t>
              </a:r>
              <a:endParaRPr lang="es-CO" sz="1600">
                <a:solidFill>
                  <a:schemeClr val="accent3">
                    <a:lumMod val="60000"/>
                    <a:lumOff val="40000"/>
                  </a:schemeClr>
                </a:solidFill>
                <a:latin typeface="ITC Kabel" panose="02000503000000000000" pitchFamily="50" charset="0"/>
              </a:endParaRPr>
            </a:p>
            <a:p>
              <a:pPr marL="285750" marR="0" lvl="0" indent="-285750" algn="l" defTabSz="4572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kumimoji="0" lang="es-CO" sz="1600" b="0" i="0" u="none" strike="noStrike" kern="1200" cap="none" spc="0" normalizeH="0" baseline="0" noProof="0">
                  <a:ln>
                    <a:noFill/>
                  </a:ln>
                  <a:solidFill>
                    <a:schemeClr val="accent3">
                      <a:lumMod val="60000"/>
                      <a:lumOff val="40000"/>
                    </a:schemeClr>
                  </a:solidFill>
                  <a:effectLst/>
                  <a:uLnTx/>
                  <a:uFillTx/>
                  <a:latin typeface="ITC Kabel" panose="02000503000000000000" pitchFamily="50" charset="0"/>
                </a:rPr>
                <a:t>Villavicencio</a:t>
              </a:r>
              <a:r>
                <a:rPr lang="es-CO" sz="1600">
                  <a:solidFill>
                    <a:schemeClr val="accent3">
                      <a:lumMod val="60000"/>
                      <a:lumOff val="40000"/>
                    </a:schemeClr>
                  </a:solidFill>
                  <a:latin typeface="ITC Kabel" panose="02000503000000000000" pitchFamily="50" charset="0"/>
                </a:rPr>
                <a:t> </a:t>
              </a:r>
              <a:r>
                <a:rPr kumimoji="0" lang="es-CO" sz="1600" b="1" i="0" u="none" strike="noStrike" kern="1200" cap="none" spc="0" normalizeH="0" baseline="0" noProof="0">
                  <a:ln>
                    <a:noFill/>
                  </a:ln>
                  <a:solidFill>
                    <a:schemeClr val="accent3">
                      <a:lumMod val="60000"/>
                      <a:lumOff val="40000"/>
                    </a:schemeClr>
                  </a:solidFill>
                  <a:effectLst/>
                  <a:uLnTx/>
                  <a:uFillTx/>
                  <a:latin typeface="ITC Kabel" panose="02000503000000000000" pitchFamily="50" charset="0"/>
                </a:rPr>
                <a:t>0,86%</a:t>
              </a:r>
              <a:endParaRPr lang="es-CO" sz="1600">
                <a:solidFill>
                  <a:schemeClr val="accent3">
                    <a:lumMod val="60000"/>
                    <a:lumOff val="40000"/>
                  </a:schemeClr>
                </a:solidFill>
                <a:latin typeface="ITC Kabel" panose="02000503000000000000" pitchFamily="50" charset="0"/>
              </a:endParaRPr>
            </a:p>
            <a:p>
              <a:pPr marL="285750" marR="0" lvl="0" indent="-285750" algn="l" defTabSz="4572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kumimoji="0" lang="es-CO" sz="1600" b="0" i="0" u="none" strike="noStrike" kern="1200" cap="none" spc="0" normalizeH="0" baseline="0" noProof="0">
                  <a:ln>
                    <a:noFill/>
                  </a:ln>
                  <a:solidFill>
                    <a:schemeClr val="accent3">
                      <a:lumMod val="60000"/>
                      <a:lumOff val="40000"/>
                    </a:schemeClr>
                  </a:solidFill>
                  <a:effectLst/>
                  <a:uLnTx/>
                  <a:uFillTx/>
                  <a:latin typeface="ITC Kabel" panose="02000503000000000000" pitchFamily="50" charset="0"/>
                </a:rPr>
                <a:t>Neiva </a:t>
              </a:r>
              <a:r>
                <a:rPr kumimoji="0" lang="es-CO" sz="1600" b="1" i="0" u="none" strike="noStrike" kern="1200" cap="none" spc="0" normalizeH="0" baseline="0" noProof="0">
                  <a:ln>
                    <a:noFill/>
                  </a:ln>
                  <a:solidFill>
                    <a:schemeClr val="accent3">
                      <a:lumMod val="60000"/>
                      <a:lumOff val="40000"/>
                    </a:schemeClr>
                  </a:solidFill>
                  <a:effectLst/>
                  <a:uLnTx/>
                  <a:uFillTx/>
                  <a:latin typeface="ITC Kabel" panose="02000503000000000000" pitchFamily="50" charset="0"/>
                </a:rPr>
                <a:t>0,64%</a:t>
              </a:r>
              <a:endParaRPr lang="es-CO" sz="1600">
                <a:solidFill>
                  <a:schemeClr val="accent3">
                    <a:lumMod val="60000"/>
                    <a:lumOff val="40000"/>
                  </a:schemeClr>
                </a:solidFill>
                <a:latin typeface="ITC Kabel" panose="02000503000000000000" pitchFamily="50" charset="0"/>
              </a:endParaRPr>
            </a:p>
            <a:p>
              <a:pPr marL="285750" marR="0" lvl="0" indent="-285750" algn="l" defTabSz="4572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kumimoji="0" lang="es-CO" sz="1600" b="0" i="0" u="none" strike="noStrike" kern="1200" cap="none" spc="0" normalizeH="0" baseline="0" noProof="0">
                  <a:ln>
                    <a:noFill/>
                  </a:ln>
                  <a:solidFill>
                    <a:schemeClr val="accent3">
                      <a:lumMod val="60000"/>
                      <a:lumOff val="40000"/>
                    </a:schemeClr>
                  </a:solidFill>
                  <a:effectLst/>
                  <a:uLnTx/>
                  <a:uFillTx/>
                  <a:latin typeface="ITC Kabel" panose="02000503000000000000" pitchFamily="50" charset="0"/>
                </a:rPr>
                <a:t>Pasto </a:t>
              </a:r>
              <a:r>
                <a:rPr kumimoji="0" lang="es-CO" sz="1600" b="1" i="0" u="none" strike="noStrike" kern="1200" cap="none" spc="0" normalizeH="0" baseline="0" noProof="0">
                  <a:ln>
                    <a:noFill/>
                  </a:ln>
                  <a:solidFill>
                    <a:schemeClr val="accent3">
                      <a:lumMod val="60000"/>
                      <a:lumOff val="40000"/>
                    </a:schemeClr>
                  </a:solidFill>
                  <a:effectLst/>
                  <a:uLnTx/>
                  <a:uFillTx/>
                  <a:latin typeface="ITC Kabel" panose="02000503000000000000" pitchFamily="50" charset="0"/>
                </a:rPr>
                <a:t>0,43%</a:t>
              </a:r>
              <a:endParaRPr kumimoji="0" lang="es-CO" sz="1600" b="0" i="0" u="none" strike="noStrike" kern="1200" cap="none" spc="0" normalizeH="0" baseline="0" noProof="0">
                <a:ln>
                  <a:noFill/>
                </a:ln>
                <a:solidFill>
                  <a:schemeClr val="accent3">
                    <a:lumMod val="60000"/>
                    <a:lumOff val="40000"/>
                  </a:schemeClr>
                </a:solidFill>
                <a:effectLst/>
                <a:uLnTx/>
                <a:uFillTx/>
                <a:latin typeface="ITC Kabel" panose="02000503000000000000" pitchFamily="50" charset="0"/>
              </a:endParaRPr>
            </a:p>
          </p:txBody>
        </p:sp>
      </p:grpSp>
      <p:sp>
        <p:nvSpPr>
          <p:cNvPr id="63" name="Rectángulo 62">
            <a:extLst>
              <a:ext uri="{FF2B5EF4-FFF2-40B4-BE49-F238E27FC236}">
                <a16:creationId xmlns:a16="http://schemas.microsoft.com/office/drawing/2014/main" id="{C6CF7996-4455-49B2-7DAD-26EE20838E83}"/>
              </a:ext>
            </a:extLst>
          </p:cNvPr>
          <p:cNvSpPr/>
          <p:nvPr/>
        </p:nvSpPr>
        <p:spPr>
          <a:xfrm>
            <a:off x="9866755" y="3482707"/>
            <a:ext cx="2130601" cy="316536"/>
          </a:xfrm>
          <a:prstGeom prst="rect">
            <a:avLst/>
          </a:prstGeom>
          <a:solidFill>
            <a:srgbClr val="0C94D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s-CO" sz="1600" b="0" i="0" u="none" strike="noStrike" kern="1200" cap="none" spc="0" normalizeH="0" baseline="0" noProof="0">
              <a:ln>
                <a:noFill/>
              </a:ln>
              <a:solidFill>
                <a:prstClr val="white"/>
              </a:solidFill>
              <a:effectLst/>
              <a:uLnTx/>
              <a:uFillTx/>
              <a:latin typeface="ITC Kabel" panose="02000503000000000000" pitchFamily="50" charset="0"/>
            </a:endParaRPr>
          </a:p>
        </p:txBody>
      </p:sp>
      <p:sp>
        <p:nvSpPr>
          <p:cNvPr id="64" name="CuadroTexto 63">
            <a:extLst>
              <a:ext uri="{FF2B5EF4-FFF2-40B4-BE49-F238E27FC236}">
                <a16:creationId xmlns:a16="http://schemas.microsoft.com/office/drawing/2014/main" id="{4503569F-752D-03CC-5E49-3BAFF1201519}"/>
              </a:ext>
            </a:extLst>
          </p:cNvPr>
          <p:cNvSpPr txBox="1"/>
          <p:nvPr/>
        </p:nvSpPr>
        <p:spPr>
          <a:xfrm>
            <a:off x="9836271" y="3507620"/>
            <a:ext cx="2146706" cy="584775"/>
          </a:xfrm>
          <a:prstGeom prst="rect">
            <a:avLst/>
          </a:prstGeom>
          <a:noFill/>
          <a:ln>
            <a:solidFill>
              <a:schemeClr val="accent4"/>
            </a:solidFill>
          </a:ln>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s-CO" sz="1600" b="1" i="0" u="none" strike="noStrike" kern="1200" cap="none" spc="0" normalizeH="0" baseline="0" noProof="0">
                <a:ln>
                  <a:noFill/>
                </a:ln>
                <a:solidFill>
                  <a:schemeClr val="bg1"/>
                </a:solidFill>
                <a:effectLst>
                  <a:outerShdw blurRad="38100" dist="38100" dir="2700000" algn="tl">
                    <a:srgbClr val="000000">
                      <a:alpha val="43137"/>
                    </a:srgbClr>
                  </a:outerShdw>
                </a:effectLst>
                <a:uLnTx/>
                <a:uFillTx/>
                <a:latin typeface="ITC Kabel" panose="02000503000000000000" pitchFamily="50" charset="0"/>
              </a:rPr>
              <a:t>REGIÓN </a:t>
            </a:r>
            <a:r>
              <a:rPr lang="es-CO" sz="1600" b="1">
                <a:solidFill>
                  <a:schemeClr val="bg1"/>
                </a:solidFill>
                <a:effectLst>
                  <a:outerShdw blurRad="38100" dist="38100" dir="2700000" algn="tl">
                    <a:srgbClr val="000000">
                      <a:alpha val="43137"/>
                    </a:srgbClr>
                  </a:outerShdw>
                </a:effectLst>
                <a:latin typeface="ITC Kabel" panose="02000503000000000000" pitchFamily="50" charset="0"/>
              </a:rPr>
              <a:t>CENTRO</a:t>
            </a:r>
            <a:endParaRPr kumimoji="0" lang="es-CO" sz="1600" b="1" i="0" u="none" strike="noStrike" kern="1200" cap="none" spc="0" normalizeH="0" baseline="0" noProof="0">
              <a:ln>
                <a:noFill/>
              </a:ln>
              <a:solidFill>
                <a:schemeClr val="bg1"/>
              </a:solidFill>
              <a:effectLst>
                <a:outerShdw blurRad="38100" dist="38100" dir="2700000" algn="tl">
                  <a:srgbClr val="000000">
                    <a:alpha val="43137"/>
                  </a:srgbClr>
                </a:outerShdw>
              </a:effectLst>
              <a:uLnTx/>
              <a:uFillTx/>
              <a:latin typeface="ITC Kabel" panose="02000503000000000000" pitchFamily="50" charset="0"/>
            </a:endParaRPr>
          </a:p>
          <a:p>
            <a:pPr marL="342900" indent="-342900">
              <a:buFont typeface="Wingdings" panose="05000000000000000000" pitchFamily="2" charset="2"/>
              <a:buChar char="q"/>
              <a:defRPr/>
            </a:pPr>
            <a:r>
              <a:rPr kumimoji="0" lang="es-CO" sz="1600" b="1" i="0" u="none" strike="noStrike" kern="1200" cap="none" spc="0" normalizeH="0" baseline="0" noProof="0">
                <a:ln>
                  <a:noFill/>
                </a:ln>
                <a:solidFill>
                  <a:srgbClr val="0555A2"/>
                </a:solidFill>
                <a:effectLst/>
                <a:uLnTx/>
                <a:uFillTx/>
                <a:latin typeface="ITC Kabel" panose="02000503000000000000" pitchFamily="50" charset="0"/>
              </a:rPr>
              <a:t>B</a:t>
            </a:r>
            <a:r>
              <a:rPr lang="es-CO" sz="1600" b="1" err="1">
                <a:solidFill>
                  <a:srgbClr val="0555A2"/>
                </a:solidFill>
                <a:latin typeface="ITC Kabel" panose="02000503000000000000" pitchFamily="50" charset="0"/>
              </a:rPr>
              <a:t>ogotá</a:t>
            </a:r>
            <a:r>
              <a:rPr lang="es-CO" sz="1600" b="1">
                <a:solidFill>
                  <a:srgbClr val="0555A2"/>
                </a:solidFill>
                <a:latin typeface="ITC Kabel" panose="02000503000000000000" pitchFamily="50" charset="0"/>
              </a:rPr>
              <a:t> </a:t>
            </a:r>
            <a:r>
              <a:rPr kumimoji="0" lang="es-CO" sz="1600" b="1" i="0" u="none" strike="noStrike" kern="1200" cap="none" spc="0" normalizeH="0" baseline="0" noProof="0">
                <a:ln>
                  <a:noFill/>
                </a:ln>
                <a:solidFill>
                  <a:srgbClr val="0555A2"/>
                </a:solidFill>
                <a:effectLst/>
                <a:uLnTx/>
                <a:uFillTx/>
                <a:latin typeface="ITC Kabel" panose="02000503000000000000" pitchFamily="50" charset="0"/>
              </a:rPr>
              <a:t> 36,77%</a:t>
            </a:r>
            <a:endParaRPr kumimoji="0" lang="es-CO" sz="1600" b="0" i="0" u="none" strike="noStrike" kern="1200" cap="none" spc="0" normalizeH="0" baseline="0" noProof="0">
              <a:ln>
                <a:noFill/>
              </a:ln>
              <a:solidFill>
                <a:srgbClr val="0555A2"/>
              </a:solidFill>
              <a:effectLst/>
              <a:uLnTx/>
              <a:uFillTx/>
              <a:latin typeface="ITC Kabel" panose="02000503000000000000" pitchFamily="50" charset="0"/>
            </a:endParaRPr>
          </a:p>
        </p:txBody>
      </p:sp>
      <p:cxnSp>
        <p:nvCxnSpPr>
          <p:cNvPr id="72" name="Conector recto 71">
            <a:extLst>
              <a:ext uri="{FF2B5EF4-FFF2-40B4-BE49-F238E27FC236}">
                <a16:creationId xmlns:a16="http://schemas.microsoft.com/office/drawing/2014/main" id="{3B467952-0C3C-B568-446A-B6623ECB5B81}"/>
              </a:ext>
            </a:extLst>
          </p:cNvPr>
          <p:cNvCxnSpPr>
            <a:cxnSpLocks/>
            <a:endCxn id="53" idx="1"/>
          </p:cNvCxnSpPr>
          <p:nvPr/>
        </p:nvCxnSpPr>
        <p:spPr>
          <a:xfrm>
            <a:off x="7500957" y="2081974"/>
            <a:ext cx="1880780" cy="0"/>
          </a:xfrm>
          <a:prstGeom prst="line">
            <a:avLst/>
          </a:prstGeom>
          <a:ln>
            <a:solidFill>
              <a:srgbClr val="FFC000"/>
            </a:solidFill>
          </a:ln>
        </p:spPr>
        <p:style>
          <a:lnRef idx="2">
            <a:schemeClr val="accent1"/>
          </a:lnRef>
          <a:fillRef idx="0">
            <a:schemeClr val="accent1"/>
          </a:fillRef>
          <a:effectRef idx="1">
            <a:schemeClr val="accent1"/>
          </a:effectRef>
          <a:fontRef idx="minor">
            <a:schemeClr val="tx1"/>
          </a:fontRef>
        </p:style>
      </p:cxnSp>
      <p:cxnSp>
        <p:nvCxnSpPr>
          <p:cNvPr id="75" name="Conector: angular 74">
            <a:extLst>
              <a:ext uri="{FF2B5EF4-FFF2-40B4-BE49-F238E27FC236}">
                <a16:creationId xmlns:a16="http://schemas.microsoft.com/office/drawing/2014/main" id="{9E4DECDC-F948-D3F2-2A61-73A4FDCEFDC7}"/>
              </a:ext>
            </a:extLst>
          </p:cNvPr>
          <p:cNvCxnSpPr>
            <a:cxnSpLocks/>
            <a:stCxn id="56" idx="2"/>
          </p:cNvCxnSpPr>
          <p:nvPr/>
        </p:nvCxnSpPr>
        <p:spPr>
          <a:xfrm rot="16200000" flipH="1">
            <a:off x="5922080" y="2118925"/>
            <a:ext cx="471176" cy="2010384"/>
          </a:xfrm>
          <a:prstGeom prst="bentConnector2">
            <a:avLst/>
          </a:prstGeom>
          <a:ln>
            <a:solidFill>
              <a:schemeClr val="accent2"/>
            </a:solidFill>
          </a:ln>
        </p:spPr>
        <p:style>
          <a:lnRef idx="2">
            <a:schemeClr val="accent1"/>
          </a:lnRef>
          <a:fillRef idx="0">
            <a:schemeClr val="accent1"/>
          </a:fillRef>
          <a:effectRef idx="1">
            <a:schemeClr val="accent1"/>
          </a:effectRef>
          <a:fontRef idx="minor">
            <a:schemeClr val="tx1"/>
          </a:fontRef>
        </p:style>
      </p:cxnSp>
      <p:cxnSp>
        <p:nvCxnSpPr>
          <p:cNvPr id="78" name="Conector: angular 77">
            <a:extLst>
              <a:ext uri="{FF2B5EF4-FFF2-40B4-BE49-F238E27FC236}">
                <a16:creationId xmlns:a16="http://schemas.microsoft.com/office/drawing/2014/main" id="{FF2009B0-2015-5852-2831-48479C938A46}"/>
              </a:ext>
            </a:extLst>
          </p:cNvPr>
          <p:cNvCxnSpPr>
            <a:cxnSpLocks/>
          </p:cNvCxnSpPr>
          <p:nvPr/>
        </p:nvCxnSpPr>
        <p:spPr>
          <a:xfrm rot="5400000" flipH="1" flipV="1">
            <a:off x="5498474" y="3775597"/>
            <a:ext cx="981752" cy="1709202"/>
          </a:xfrm>
          <a:prstGeom prst="bentConnector2">
            <a:avLst/>
          </a:prstGeom>
          <a:ln>
            <a:solidFill>
              <a:schemeClr val="accent3">
                <a:lumMod val="60000"/>
                <a:lumOff val="40000"/>
              </a:schemeClr>
            </a:solidFill>
          </a:ln>
        </p:spPr>
        <p:style>
          <a:lnRef idx="2">
            <a:schemeClr val="accent1"/>
          </a:lnRef>
          <a:fillRef idx="0">
            <a:schemeClr val="accent1"/>
          </a:fillRef>
          <a:effectRef idx="1">
            <a:schemeClr val="accent1"/>
          </a:effectRef>
          <a:fontRef idx="minor">
            <a:schemeClr val="tx1"/>
          </a:fontRef>
        </p:style>
      </p:cxnSp>
      <p:cxnSp>
        <p:nvCxnSpPr>
          <p:cNvPr id="81" name="Conector recto 80">
            <a:extLst>
              <a:ext uri="{FF2B5EF4-FFF2-40B4-BE49-F238E27FC236}">
                <a16:creationId xmlns:a16="http://schemas.microsoft.com/office/drawing/2014/main" id="{C639DC89-AEE7-A589-145D-8754515FCED4}"/>
              </a:ext>
            </a:extLst>
          </p:cNvPr>
          <p:cNvCxnSpPr/>
          <p:nvPr/>
        </p:nvCxnSpPr>
        <p:spPr>
          <a:xfrm>
            <a:off x="7769287" y="3776227"/>
            <a:ext cx="2146128" cy="0"/>
          </a:xfrm>
          <a:prstGeom prst="line">
            <a:avLst/>
          </a:prstGeom>
          <a:ln>
            <a:solidFill>
              <a:srgbClr val="0C94D1"/>
            </a:solidFill>
          </a:ln>
        </p:spPr>
        <p:style>
          <a:lnRef idx="2">
            <a:schemeClr val="accent1"/>
          </a:lnRef>
          <a:fillRef idx="0">
            <a:schemeClr val="accent1"/>
          </a:fillRef>
          <a:effectRef idx="1">
            <a:schemeClr val="accent1"/>
          </a:effectRef>
          <a:fontRef idx="minor">
            <a:schemeClr val="tx1"/>
          </a:fontRef>
        </p:style>
      </p:cxnSp>
      <p:sp>
        <p:nvSpPr>
          <p:cNvPr id="86" name="CuadroTexto 85">
            <a:extLst>
              <a:ext uri="{FF2B5EF4-FFF2-40B4-BE49-F238E27FC236}">
                <a16:creationId xmlns:a16="http://schemas.microsoft.com/office/drawing/2014/main" id="{47ACDC48-9A0C-472C-F77D-EBC9636AD865}"/>
              </a:ext>
            </a:extLst>
          </p:cNvPr>
          <p:cNvSpPr txBox="1"/>
          <p:nvPr/>
        </p:nvSpPr>
        <p:spPr>
          <a:xfrm>
            <a:off x="9623953" y="5389849"/>
            <a:ext cx="1799455" cy="584775"/>
          </a:xfrm>
          <a:prstGeom prst="rect">
            <a:avLst/>
          </a:prstGeom>
          <a:noFill/>
        </p:spPr>
        <p:txBody>
          <a:bodyPr wrap="square" rtlCol="0">
            <a:spAutoFit/>
          </a:bodyPr>
          <a:lstStyle/>
          <a:p>
            <a:pPr algn="r"/>
            <a:r>
              <a:rPr lang="es-ES" sz="1600" b="1">
                <a:solidFill>
                  <a:srgbClr val="2168A0"/>
                </a:solidFill>
                <a:latin typeface="ITC Kabel" panose="02000503000000000000" pitchFamily="50" charset="0"/>
              </a:rPr>
              <a:t>Resto nacional 32,35%</a:t>
            </a:r>
            <a:endParaRPr lang="es-CO" sz="1600" b="1">
              <a:solidFill>
                <a:srgbClr val="2168A0"/>
              </a:solidFill>
              <a:latin typeface="ITC Kabel" panose="02000503000000000000" pitchFamily="50" charset="0"/>
            </a:endParaRPr>
          </a:p>
        </p:txBody>
      </p:sp>
      <p:sp>
        <p:nvSpPr>
          <p:cNvPr id="87" name="2 CuadroTexto">
            <a:extLst>
              <a:ext uri="{FF2B5EF4-FFF2-40B4-BE49-F238E27FC236}">
                <a16:creationId xmlns:a16="http://schemas.microsoft.com/office/drawing/2014/main" id="{6B5004AC-524E-AAE3-1A90-7C5300A8119D}"/>
              </a:ext>
            </a:extLst>
          </p:cNvPr>
          <p:cNvSpPr txBox="1"/>
          <p:nvPr/>
        </p:nvSpPr>
        <p:spPr>
          <a:xfrm>
            <a:off x="3602712" y="687159"/>
            <a:ext cx="8722943" cy="369332"/>
          </a:xfrm>
          <a:prstGeom prst="rect">
            <a:avLst/>
          </a:prstGeom>
          <a:noFill/>
        </p:spPr>
        <p:txBody>
          <a:bodyPr wrap="square" rtlCol="0">
            <a:spAutoFit/>
          </a:bodyPr>
          <a:lstStyle/>
          <a:p>
            <a:pPr algn="ctr"/>
            <a:r>
              <a:rPr lang="es-ES">
                <a:solidFill>
                  <a:srgbClr val="275889"/>
                </a:solidFill>
                <a:latin typeface="ITC Kabel" panose="02000503000000000000" pitchFamily="50" charset="0"/>
              </a:rPr>
              <a:t>Principales ciudades de Colombia</a:t>
            </a:r>
            <a:endParaRPr lang="es-CO">
              <a:solidFill>
                <a:srgbClr val="275889"/>
              </a:solidFill>
              <a:latin typeface="ITC Kabel" panose="02000503000000000000" pitchFamily="50" charset="0"/>
            </a:endParaRPr>
          </a:p>
        </p:txBody>
      </p:sp>
    </p:spTree>
    <p:extLst>
      <p:ext uri="{BB962C8B-B14F-4D97-AF65-F5344CB8AC3E}">
        <p14:creationId xmlns:p14="http://schemas.microsoft.com/office/powerpoint/2010/main" val="4002307331"/>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B686A3E2-F2BD-8B1B-015A-9DDBA5DD02AB}"/>
              </a:ext>
            </a:extLst>
          </p:cNvPr>
          <p:cNvSpPr/>
          <p:nvPr/>
        </p:nvSpPr>
        <p:spPr>
          <a:xfrm>
            <a:off x="-15007" y="0"/>
            <a:ext cx="3492708" cy="6858002"/>
          </a:xfrm>
          <a:prstGeom prst="rect">
            <a:avLst/>
          </a:prstGeom>
          <a:gradFill>
            <a:gsLst>
              <a:gs pos="51000">
                <a:srgbClr val="004D98"/>
              </a:gs>
              <a:gs pos="84000">
                <a:srgbClr val="004D98"/>
              </a:gs>
              <a:gs pos="16000">
                <a:srgbClr val="0C94D1"/>
              </a:gs>
            </a:gsLst>
            <a:lin ang="5400000" scaled="1"/>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sz="1200" b="1">
              <a:solidFill>
                <a:schemeClr val="bg1"/>
              </a:solidFill>
            </a:endParaRPr>
          </a:p>
        </p:txBody>
      </p:sp>
      <p:sp>
        <p:nvSpPr>
          <p:cNvPr id="4" name="Rectángulo 3">
            <a:extLst>
              <a:ext uri="{FF2B5EF4-FFF2-40B4-BE49-F238E27FC236}">
                <a16:creationId xmlns:a16="http://schemas.microsoft.com/office/drawing/2014/main" id="{BCA437FB-3A03-8306-87EF-EA8594B3A9DC}"/>
              </a:ext>
            </a:extLst>
          </p:cNvPr>
          <p:cNvSpPr/>
          <p:nvPr/>
        </p:nvSpPr>
        <p:spPr>
          <a:xfrm>
            <a:off x="3477702" y="229169"/>
            <a:ext cx="8710142" cy="106185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3600" b="1" spc="-100">
                <a:solidFill>
                  <a:srgbClr val="275889"/>
                </a:solidFill>
                <a:latin typeface="ITC Kabel" panose="02000503000000000000" pitchFamily="50" charset="0"/>
              </a:rPr>
              <a:t>Confianza del Consumidor en Barranquilla</a:t>
            </a:r>
            <a:endParaRPr lang="es-CO" sz="3600" b="1" spc="-100">
              <a:solidFill>
                <a:srgbClr val="275889"/>
              </a:solidFill>
              <a:latin typeface="ITC Kabel" panose="02000503000000000000" pitchFamily="50" charset="0"/>
            </a:endParaRPr>
          </a:p>
        </p:txBody>
      </p:sp>
      <p:pic>
        <p:nvPicPr>
          <p:cNvPr id="18" name="Imagen 17" descr="Logotipo, nombre de la empresa&#10;&#10;Descripción generada automáticamente">
            <a:extLst>
              <a:ext uri="{FF2B5EF4-FFF2-40B4-BE49-F238E27FC236}">
                <a16:creationId xmlns:a16="http://schemas.microsoft.com/office/drawing/2014/main" id="{E3B4E5EC-FD9E-8AD2-3D38-504DC617FF5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2417" y="-525392"/>
            <a:ext cx="2531620" cy="2531620"/>
          </a:xfrm>
          <a:prstGeom prst="rect">
            <a:avLst/>
          </a:prstGeom>
        </p:spPr>
      </p:pic>
      <p:sp>
        <p:nvSpPr>
          <p:cNvPr id="3" name="CuadroTexto 2">
            <a:extLst>
              <a:ext uri="{FF2B5EF4-FFF2-40B4-BE49-F238E27FC236}">
                <a16:creationId xmlns:a16="http://schemas.microsoft.com/office/drawing/2014/main" id="{CC538D5D-C574-69CE-81DD-743F5BA6AC34}"/>
              </a:ext>
            </a:extLst>
          </p:cNvPr>
          <p:cNvSpPr txBox="1"/>
          <p:nvPr/>
        </p:nvSpPr>
        <p:spPr>
          <a:xfrm>
            <a:off x="50848" y="1916316"/>
            <a:ext cx="3426854" cy="2862322"/>
          </a:xfrm>
          <a:prstGeom prst="rect">
            <a:avLst/>
          </a:prstGeom>
          <a:noFill/>
          <a:ln>
            <a:noFill/>
          </a:ln>
        </p:spPr>
        <p:txBody>
          <a:bodyPr wrap="square" lIns="91440" tIns="45720" rIns="91440" bIns="45720" rtlCol="0" anchor="t">
            <a:spAutoFit/>
          </a:bodyPr>
          <a:lstStyle/>
          <a:p>
            <a:pPr algn="just"/>
            <a:r>
              <a:rPr lang="es-ES">
                <a:solidFill>
                  <a:schemeClr val="bg1"/>
                </a:solidFill>
                <a:latin typeface="ITC Kabel"/>
              </a:rPr>
              <a:t>El Índice de Confianza del Consumidor tiene dos componentes: </a:t>
            </a:r>
          </a:p>
          <a:p>
            <a:pPr algn="just"/>
            <a:endParaRPr lang="es-ES">
              <a:solidFill>
                <a:schemeClr val="bg1"/>
              </a:solidFill>
              <a:latin typeface="ITC Kabel"/>
            </a:endParaRPr>
          </a:p>
          <a:p>
            <a:pPr marL="342900" indent="-342900" algn="just">
              <a:buAutoNum type="arabicPeriod"/>
            </a:pPr>
            <a:r>
              <a:rPr lang="es-ES">
                <a:solidFill>
                  <a:schemeClr val="bg1"/>
                </a:solidFill>
                <a:latin typeface="ITC Kabel"/>
              </a:rPr>
              <a:t>Las condiciones actuales del consumidor, que cayeron en la medición de agosto.</a:t>
            </a:r>
            <a:endParaRPr lang="es-ES">
              <a:solidFill>
                <a:schemeClr val="bg1"/>
              </a:solidFill>
              <a:latin typeface="Aptos" panose="02110004020202020204"/>
            </a:endParaRPr>
          </a:p>
          <a:p>
            <a:pPr marL="342900" indent="-342900" algn="just">
              <a:buAutoNum type="arabicPeriod"/>
            </a:pPr>
            <a:r>
              <a:rPr lang="es-ES">
                <a:solidFill>
                  <a:schemeClr val="bg1"/>
                </a:solidFill>
                <a:latin typeface="ITC Kabel"/>
              </a:rPr>
              <a:t>Las expectativas del consumidor, que tuvieron una leve mejoría en el último mes.</a:t>
            </a:r>
            <a:endParaRPr lang="es-ES">
              <a:solidFill>
                <a:schemeClr val="bg1"/>
              </a:solidFill>
            </a:endParaRPr>
          </a:p>
        </p:txBody>
      </p:sp>
      <p:grpSp>
        <p:nvGrpSpPr>
          <p:cNvPr id="22" name="Grupo 21">
            <a:extLst>
              <a:ext uri="{FF2B5EF4-FFF2-40B4-BE49-F238E27FC236}">
                <a16:creationId xmlns:a16="http://schemas.microsoft.com/office/drawing/2014/main" id="{F1E8290B-326D-8B41-99AA-3972BE0DADF4}"/>
              </a:ext>
            </a:extLst>
          </p:cNvPr>
          <p:cNvGrpSpPr/>
          <p:nvPr/>
        </p:nvGrpSpPr>
        <p:grpSpPr>
          <a:xfrm>
            <a:off x="11173459" y="5461709"/>
            <a:ext cx="1372278" cy="1659643"/>
            <a:chOff x="11157509" y="5568150"/>
            <a:chExt cx="1372278" cy="1659643"/>
          </a:xfrm>
        </p:grpSpPr>
        <p:grpSp>
          <p:nvGrpSpPr>
            <p:cNvPr id="23" name="Grupo 22">
              <a:extLst>
                <a:ext uri="{FF2B5EF4-FFF2-40B4-BE49-F238E27FC236}">
                  <a16:creationId xmlns:a16="http://schemas.microsoft.com/office/drawing/2014/main" id="{9EF16021-0A95-5817-5023-C70189D5BA6D}"/>
                </a:ext>
              </a:extLst>
            </p:cNvPr>
            <p:cNvGrpSpPr/>
            <p:nvPr/>
          </p:nvGrpSpPr>
          <p:grpSpPr>
            <a:xfrm>
              <a:off x="11157509" y="5568150"/>
              <a:ext cx="1372278" cy="1659643"/>
              <a:chOff x="11004993" y="4968941"/>
              <a:chExt cx="1587341" cy="2335672"/>
            </a:xfrm>
          </p:grpSpPr>
          <p:sp>
            <p:nvSpPr>
              <p:cNvPr id="25" name="Hexágono 24">
                <a:extLst>
                  <a:ext uri="{FF2B5EF4-FFF2-40B4-BE49-F238E27FC236}">
                    <a16:creationId xmlns:a16="http://schemas.microsoft.com/office/drawing/2014/main" id="{5E4AEBB3-060F-B288-1D41-06A1DA2373D5}"/>
                  </a:ext>
                </a:extLst>
              </p:cNvPr>
              <p:cNvSpPr/>
              <p:nvPr/>
            </p:nvSpPr>
            <p:spPr>
              <a:xfrm rot="16200000">
                <a:off x="11357131" y="5748295"/>
                <a:ext cx="878400" cy="764041"/>
              </a:xfrm>
              <a:prstGeom prst="hexagon">
                <a:avLst/>
              </a:prstGeom>
              <a:solidFill>
                <a:srgbClr val="8ED973"/>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6" name="Hexágono 25">
                <a:extLst>
                  <a:ext uri="{FF2B5EF4-FFF2-40B4-BE49-F238E27FC236}">
                    <a16:creationId xmlns:a16="http://schemas.microsoft.com/office/drawing/2014/main" id="{CC90C13E-7B5F-9E73-4882-4E1C3E082867}"/>
                  </a:ext>
                </a:extLst>
              </p:cNvPr>
              <p:cNvSpPr/>
              <p:nvPr/>
            </p:nvSpPr>
            <p:spPr>
              <a:xfrm rot="16200000">
                <a:off x="10947814" y="6462331"/>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7" name="Hexágono 26">
                <a:extLst>
                  <a:ext uri="{FF2B5EF4-FFF2-40B4-BE49-F238E27FC236}">
                    <a16:creationId xmlns:a16="http://schemas.microsoft.com/office/drawing/2014/main" id="{1E323EDD-E7B9-C176-6BD8-18FB6DBD17BC}"/>
                  </a:ext>
                </a:extLst>
              </p:cNvPr>
              <p:cNvSpPr/>
              <p:nvPr/>
            </p:nvSpPr>
            <p:spPr>
              <a:xfrm rot="16200000">
                <a:off x="11752800" y="6483392"/>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8" name="Hexágono 27">
                <a:extLst>
                  <a:ext uri="{FF2B5EF4-FFF2-40B4-BE49-F238E27FC236}">
                    <a16:creationId xmlns:a16="http://schemas.microsoft.com/office/drawing/2014/main" id="{4D332257-855F-7AD4-645D-045FA731AEB9}"/>
                  </a:ext>
                </a:extLst>
              </p:cNvPr>
              <p:cNvSpPr/>
              <p:nvPr/>
            </p:nvSpPr>
            <p:spPr>
              <a:xfrm rot="16200000">
                <a:off x="11771114" y="5026120"/>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grpSp>
        <p:sp>
          <p:nvSpPr>
            <p:cNvPr id="24" name="CuadroTexto 23">
              <a:extLst>
                <a:ext uri="{FF2B5EF4-FFF2-40B4-BE49-F238E27FC236}">
                  <a16:creationId xmlns:a16="http://schemas.microsoft.com/office/drawing/2014/main" id="{9D01E35D-BAD8-618A-350D-3DE081ABB142}"/>
                </a:ext>
              </a:extLst>
            </p:cNvPr>
            <p:cNvSpPr txBox="1"/>
            <p:nvPr/>
          </p:nvSpPr>
          <p:spPr>
            <a:xfrm>
              <a:off x="11695611" y="6197920"/>
              <a:ext cx="296091" cy="400110"/>
            </a:xfrm>
            <a:prstGeom prst="rect">
              <a:avLst/>
            </a:prstGeom>
            <a:noFill/>
          </p:spPr>
          <p:txBody>
            <a:bodyPr wrap="square" rtlCol="0">
              <a:spAutoFit/>
            </a:bodyPr>
            <a:lstStyle/>
            <a:p>
              <a:endParaRPr lang="es-CO" sz="2000" b="1">
                <a:solidFill>
                  <a:srgbClr val="002060"/>
                </a:solidFill>
                <a:latin typeface="ITC Kabel" panose="02000503000000000000" pitchFamily="50" charset="0"/>
              </a:endParaRPr>
            </a:p>
          </p:txBody>
        </p:sp>
      </p:grpSp>
      <p:sp>
        <p:nvSpPr>
          <p:cNvPr id="14" name="2 CuadroTexto">
            <a:extLst>
              <a:ext uri="{FF2B5EF4-FFF2-40B4-BE49-F238E27FC236}">
                <a16:creationId xmlns:a16="http://schemas.microsoft.com/office/drawing/2014/main" id="{42F60193-1890-52A5-0D8E-31C8E0F72CFC}"/>
              </a:ext>
            </a:extLst>
          </p:cNvPr>
          <p:cNvSpPr txBox="1"/>
          <p:nvPr/>
        </p:nvSpPr>
        <p:spPr>
          <a:xfrm>
            <a:off x="3562291" y="1035437"/>
            <a:ext cx="8722943" cy="369332"/>
          </a:xfrm>
          <a:prstGeom prst="rect">
            <a:avLst/>
          </a:prstGeom>
          <a:noFill/>
        </p:spPr>
        <p:txBody>
          <a:bodyPr wrap="square" rtlCol="0">
            <a:spAutoFit/>
          </a:bodyPr>
          <a:lstStyle/>
          <a:p>
            <a:pPr algn="ctr"/>
            <a:r>
              <a:rPr lang="es-ES">
                <a:solidFill>
                  <a:srgbClr val="275889"/>
                </a:solidFill>
                <a:latin typeface="ITC Kabel" panose="02000503000000000000" pitchFamily="50" charset="0"/>
              </a:rPr>
              <a:t>Índice de Confianza del Consumidor</a:t>
            </a:r>
            <a:endParaRPr lang="es-CO">
              <a:solidFill>
                <a:srgbClr val="275889"/>
              </a:solidFill>
              <a:latin typeface="ITC Kabel" panose="02000503000000000000" pitchFamily="50" charset="0"/>
            </a:endParaRPr>
          </a:p>
        </p:txBody>
      </p:sp>
      <p:sp>
        <p:nvSpPr>
          <p:cNvPr id="5" name="Rectángulo 4">
            <a:extLst>
              <a:ext uri="{FF2B5EF4-FFF2-40B4-BE49-F238E27FC236}">
                <a16:creationId xmlns:a16="http://schemas.microsoft.com/office/drawing/2014/main" id="{27F17B1D-7F88-4A12-1C6C-C86EDE88E6A8}"/>
              </a:ext>
            </a:extLst>
          </p:cNvPr>
          <p:cNvSpPr/>
          <p:nvPr/>
        </p:nvSpPr>
        <p:spPr>
          <a:xfrm>
            <a:off x="3595852" y="6286939"/>
            <a:ext cx="4744584" cy="48218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s-ES" sz="1200">
                <a:solidFill>
                  <a:srgbClr val="002060"/>
                </a:solidFill>
                <a:latin typeface="ITC Kabel" panose="02000503000000000000" pitchFamily="50" charset="0"/>
              </a:rPr>
              <a:t>Fuente: Cámara de Comercio de Barranquilla  con base en Fedesarrollo</a:t>
            </a:r>
            <a:endParaRPr lang="es-CO" sz="1200">
              <a:solidFill>
                <a:srgbClr val="002060"/>
              </a:solidFill>
              <a:latin typeface="ITC Kabel" panose="02000503000000000000" pitchFamily="50" charset="0"/>
            </a:endParaRPr>
          </a:p>
        </p:txBody>
      </p:sp>
      <p:graphicFrame>
        <p:nvGraphicFramePr>
          <p:cNvPr id="6" name="Gráfico 5">
            <a:extLst>
              <a:ext uri="{FF2B5EF4-FFF2-40B4-BE49-F238E27FC236}">
                <a16:creationId xmlns:a16="http://schemas.microsoft.com/office/drawing/2014/main" id="{1719C2F1-BCDC-3735-DD03-83B204FA09A2}"/>
              </a:ext>
            </a:extLst>
          </p:cNvPr>
          <p:cNvGraphicFramePr>
            <a:graphicFrameLocks/>
          </p:cNvGraphicFramePr>
          <p:nvPr>
            <p:extLst>
              <p:ext uri="{D42A27DB-BD31-4B8C-83A1-F6EECF244321}">
                <p14:modId xmlns:p14="http://schemas.microsoft.com/office/powerpoint/2010/main" val="2420923374"/>
              </p:ext>
            </p:extLst>
          </p:nvPr>
        </p:nvGraphicFramePr>
        <p:xfrm>
          <a:off x="3809189" y="896189"/>
          <a:ext cx="8198463" cy="5977261"/>
        </p:xfrm>
        <a:graphic>
          <a:graphicData uri="http://schemas.openxmlformats.org/drawingml/2006/chart">
            <c:chart xmlns:c="http://schemas.openxmlformats.org/drawingml/2006/chart" xmlns:r="http://schemas.openxmlformats.org/officeDocument/2006/relationships" r:id="rId4"/>
          </a:graphicData>
        </a:graphic>
      </p:graphicFrame>
      <p:sp>
        <p:nvSpPr>
          <p:cNvPr id="7" name="CuadroTexto 6">
            <a:extLst>
              <a:ext uri="{FF2B5EF4-FFF2-40B4-BE49-F238E27FC236}">
                <a16:creationId xmlns:a16="http://schemas.microsoft.com/office/drawing/2014/main" id="{BEB4097B-2A07-DBD6-8F48-5AF5F6A23D46}"/>
              </a:ext>
            </a:extLst>
          </p:cNvPr>
          <p:cNvSpPr txBox="1"/>
          <p:nvPr/>
        </p:nvSpPr>
        <p:spPr>
          <a:xfrm>
            <a:off x="9264316" y="3190672"/>
            <a:ext cx="1191126" cy="307777"/>
          </a:xfrm>
          <a:prstGeom prst="rect">
            <a:avLst/>
          </a:prstGeom>
          <a:noFill/>
        </p:spPr>
        <p:txBody>
          <a:bodyPr wrap="square" rtlCol="0">
            <a:spAutoFit/>
          </a:bodyPr>
          <a:lstStyle/>
          <a:p>
            <a:r>
              <a:rPr lang="es-ES" sz="1400" b="1">
                <a:solidFill>
                  <a:srgbClr val="00B0F0"/>
                </a:solidFill>
                <a:latin typeface="ITC Kabel" panose="02000503000000000000" pitchFamily="50" charset="0"/>
              </a:rPr>
              <a:t>-9,9</a:t>
            </a:r>
            <a:endParaRPr lang="es-CO" sz="1400" b="1">
              <a:solidFill>
                <a:srgbClr val="00B0F0"/>
              </a:solidFill>
              <a:latin typeface="ITC Kabel" panose="02000503000000000000" pitchFamily="50" charset="0"/>
            </a:endParaRPr>
          </a:p>
        </p:txBody>
      </p:sp>
    </p:spTree>
    <p:extLst>
      <p:ext uri="{BB962C8B-B14F-4D97-AF65-F5344CB8AC3E}">
        <p14:creationId xmlns:p14="http://schemas.microsoft.com/office/powerpoint/2010/main" val="2396075255"/>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B686A3E2-F2BD-8B1B-015A-9DDBA5DD02AB}"/>
              </a:ext>
            </a:extLst>
          </p:cNvPr>
          <p:cNvSpPr/>
          <p:nvPr/>
        </p:nvSpPr>
        <p:spPr>
          <a:xfrm>
            <a:off x="-14990" y="-1"/>
            <a:ext cx="3492708" cy="6858002"/>
          </a:xfrm>
          <a:prstGeom prst="rect">
            <a:avLst/>
          </a:prstGeom>
          <a:gradFill>
            <a:gsLst>
              <a:gs pos="51000">
                <a:srgbClr val="004D98"/>
              </a:gs>
              <a:gs pos="84000">
                <a:srgbClr val="004D98"/>
              </a:gs>
              <a:gs pos="16000">
                <a:srgbClr val="0C94D1"/>
              </a:gs>
            </a:gsLst>
            <a:lin ang="5400000" scaled="1"/>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4" name="Rectángulo 3">
            <a:extLst>
              <a:ext uri="{FF2B5EF4-FFF2-40B4-BE49-F238E27FC236}">
                <a16:creationId xmlns:a16="http://schemas.microsoft.com/office/drawing/2014/main" id="{BCA437FB-3A03-8306-87EF-EA8594B3A9DC}"/>
              </a:ext>
            </a:extLst>
          </p:cNvPr>
          <p:cNvSpPr/>
          <p:nvPr/>
        </p:nvSpPr>
        <p:spPr>
          <a:xfrm>
            <a:off x="4388511" y="229169"/>
            <a:ext cx="7200218" cy="106185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3600" b="1">
                <a:solidFill>
                  <a:srgbClr val="275889"/>
                </a:solidFill>
                <a:latin typeface="ITC Kabel" panose="02000503000000000000" pitchFamily="50" charset="0"/>
              </a:rPr>
              <a:t>Canales de compra de los hogares</a:t>
            </a:r>
            <a:endParaRPr lang="es-CO" sz="3600" b="1">
              <a:solidFill>
                <a:srgbClr val="275889"/>
              </a:solidFill>
              <a:latin typeface="ITC Kabel" panose="02000503000000000000" pitchFamily="50" charset="0"/>
            </a:endParaRPr>
          </a:p>
        </p:txBody>
      </p:sp>
      <p:pic>
        <p:nvPicPr>
          <p:cNvPr id="18" name="Imagen 17" descr="Logotipo, nombre de la empresa&#10;&#10;Descripción generada automáticamente">
            <a:extLst>
              <a:ext uri="{FF2B5EF4-FFF2-40B4-BE49-F238E27FC236}">
                <a16:creationId xmlns:a16="http://schemas.microsoft.com/office/drawing/2014/main" id="{E3B4E5EC-FD9E-8AD2-3D38-504DC617FF5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2417" y="-525392"/>
            <a:ext cx="2531620" cy="2531620"/>
          </a:xfrm>
          <a:prstGeom prst="rect">
            <a:avLst/>
          </a:prstGeom>
        </p:spPr>
      </p:pic>
      <p:sp>
        <p:nvSpPr>
          <p:cNvPr id="3" name="CuadroTexto 2">
            <a:extLst>
              <a:ext uri="{FF2B5EF4-FFF2-40B4-BE49-F238E27FC236}">
                <a16:creationId xmlns:a16="http://schemas.microsoft.com/office/drawing/2014/main" id="{CC538D5D-C574-69CE-81DD-743F5BA6AC34}"/>
              </a:ext>
            </a:extLst>
          </p:cNvPr>
          <p:cNvSpPr txBox="1"/>
          <p:nvPr/>
        </p:nvSpPr>
        <p:spPr>
          <a:xfrm>
            <a:off x="17937" y="2531619"/>
            <a:ext cx="3426854" cy="2308324"/>
          </a:xfrm>
          <a:prstGeom prst="rect">
            <a:avLst/>
          </a:prstGeom>
          <a:noFill/>
          <a:ln>
            <a:noFill/>
          </a:ln>
        </p:spPr>
        <p:txBody>
          <a:bodyPr wrap="square" rtlCol="0">
            <a:spAutoFit/>
          </a:bodyPr>
          <a:lstStyle/>
          <a:p>
            <a:pPr algn="just"/>
            <a:r>
              <a:rPr lang="es-ES">
                <a:solidFill>
                  <a:schemeClr val="bg1"/>
                </a:solidFill>
                <a:latin typeface="ITC Kabel" panose="02000503000000000000" pitchFamily="50" charset="0"/>
              </a:rPr>
              <a:t>Los hogares barranquilleros han adecuado sus hábitos de compra a su situación económica y se han desplazado a canales como el </a:t>
            </a:r>
            <a:r>
              <a:rPr lang="es-ES" err="1">
                <a:solidFill>
                  <a:schemeClr val="bg1"/>
                </a:solidFill>
                <a:latin typeface="ITC Kabel" panose="02000503000000000000" pitchFamily="50" charset="0"/>
              </a:rPr>
              <a:t>Hard-Discount</a:t>
            </a:r>
            <a:r>
              <a:rPr lang="es-ES">
                <a:solidFill>
                  <a:schemeClr val="bg1"/>
                </a:solidFill>
                <a:latin typeface="ITC Kabel" panose="02000503000000000000" pitchFamily="50" charset="0"/>
              </a:rPr>
              <a:t> y las grandes cadenas que están en mayor capacidad de ofrecer promociones.</a:t>
            </a:r>
            <a:endParaRPr lang="es-CO">
              <a:solidFill>
                <a:schemeClr val="bg1"/>
              </a:solidFill>
              <a:latin typeface="ITC Kabel" panose="02000503000000000000" pitchFamily="50" charset="0"/>
            </a:endParaRPr>
          </a:p>
        </p:txBody>
      </p:sp>
      <p:grpSp>
        <p:nvGrpSpPr>
          <p:cNvPr id="22" name="Grupo 21">
            <a:extLst>
              <a:ext uri="{FF2B5EF4-FFF2-40B4-BE49-F238E27FC236}">
                <a16:creationId xmlns:a16="http://schemas.microsoft.com/office/drawing/2014/main" id="{F1E8290B-326D-8B41-99AA-3972BE0DADF4}"/>
              </a:ext>
            </a:extLst>
          </p:cNvPr>
          <p:cNvGrpSpPr/>
          <p:nvPr/>
        </p:nvGrpSpPr>
        <p:grpSpPr>
          <a:xfrm>
            <a:off x="11173459" y="5461709"/>
            <a:ext cx="1372278" cy="1659643"/>
            <a:chOff x="11157509" y="5568150"/>
            <a:chExt cx="1372278" cy="1659643"/>
          </a:xfrm>
        </p:grpSpPr>
        <p:grpSp>
          <p:nvGrpSpPr>
            <p:cNvPr id="23" name="Grupo 22">
              <a:extLst>
                <a:ext uri="{FF2B5EF4-FFF2-40B4-BE49-F238E27FC236}">
                  <a16:creationId xmlns:a16="http://schemas.microsoft.com/office/drawing/2014/main" id="{9EF16021-0A95-5817-5023-C70189D5BA6D}"/>
                </a:ext>
              </a:extLst>
            </p:cNvPr>
            <p:cNvGrpSpPr/>
            <p:nvPr/>
          </p:nvGrpSpPr>
          <p:grpSpPr>
            <a:xfrm>
              <a:off x="11157509" y="5568150"/>
              <a:ext cx="1372278" cy="1659643"/>
              <a:chOff x="11004993" y="4968941"/>
              <a:chExt cx="1587341" cy="2335672"/>
            </a:xfrm>
          </p:grpSpPr>
          <p:sp>
            <p:nvSpPr>
              <p:cNvPr id="25" name="Hexágono 24">
                <a:extLst>
                  <a:ext uri="{FF2B5EF4-FFF2-40B4-BE49-F238E27FC236}">
                    <a16:creationId xmlns:a16="http://schemas.microsoft.com/office/drawing/2014/main" id="{5E4AEBB3-060F-B288-1D41-06A1DA2373D5}"/>
                  </a:ext>
                </a:extLst>
              </p:cNvPr>
              <p:cNvSpPr/>
              <p:nvPr/>
            </p:nvSpPr>
            <p:spPr>
              <a:xfrm rot="16200000">
                <a:off x="11357131" y="5748295"/>
                <a:ext cx="878400" cy="764041"/>
              </a:xfrm>
              <a:prstGeom prst="hexagon">
                <a:avLst/>
              </a:prstGeom>
              <a:solidFill>
                <a:srgbClr val="8ED973"/>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6" name="Hexágono 25">
                <a:extLst>
                  <a:ext uri="{FF2B5EF4-FFF2-40B4-BE49-F238E27FC236}">
                    <a16:creationId xmlns:a16="http://schemas.microsoft.com/office/drawing/2014/main" id="{CC90C13E-7B5F-9E73-4882-4E1C3E082867}"/>
                  </a:ext>
                </a:extLst>
              </p:cNvPr>
              <p:cNvSpPr/>
              <p:nvPr/>
            </p:nvSpPr>
            <p:spPr>
              <a:xfrm rot="16200000">
                <a:off x="10947814" y="6462331"/>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7" name="Hexágono 26">
                <a:extLst>
                  <a:ext uri="{FF2B5EF4-FFF2-40B4-BE49-F238E27FC236}">
                    <a16:creationId xmlns:a16="http://schemas.microsoft.com/office/drawing/2014/main" id="{1E323EDD-E7B9-C176-6BD8-18FB6DBD17BC}"/>
                  </a:ext>
                </a:extLst>
              </p:cNvPr>
              <p:cNvSpPr/>
              <p:nvPr/>
            </p:nvSpPr>
            <p:spPr>
              <a:xfrm rot="16200000">
                <a:off x="11752800" y="6483392"/>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8" name="Hexágono 27">
                <a:extLst>
                  <a:ext uri="{FF2B5EF4-FFF2-40B4-BE49-F238E27FC236}">
                    <a16:creationId xmlns:a16="http://schemas.microsoft.com/office/drawing/2014/main" id="{4D332257-855F-7AD4-645D-045FA731AEB9}"/>
                  </a:ext>
                </a:extLst>
              </p:cNvPr>
              <p:cNvSpPr/>
              <p:nvPr/>
            </p:nvSpPr>
            <p:spPr>
              <a:xfrm rot="16200000">
                <a:off x="11771114" y="5026120"/>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grpSp>
        <p:sp>
          <p:nvSpPr>
            <p:cNvPr id="24" name="CuadroTexto 23">
              <a:extLst>
                <a:ext uri="{FF2B5EF4-FFF2-40B4-BE49-F238E27FC236}">
                  <a16:creationId xmlns:a16="http://schemas.microsoft.com/office/drawing/2014/main" id="{9D01E35D-BAD8-618A-350D-3DE081ABB142}"/>
                </a:ext>
              </a:extLst>
            </p:cNvPr>
            <p:cNvSpPr txBox="1"/>
            <p:nvPr/>
          </p:nvSpPr>
          <p:spPr>
            <a:xfrm>
              <a:off x="11695611" y="6197920"/>
              <a:ext cx="296091" cy="400110"/>
            </a:xfrm>
            <a:prstGeom prst="rect">
              <a:avLst/>
            </a:prstGeom>
            <a:noFill/>
          </p:spPr>
          <p:txBody>
            <a:bodyPr wrap="square" rtlCol="0">
              <a:spAutoFit/>
            </a:bodyPr>
            <a:lstStyle/>
            <a:p>
              <a:endParaRPr lang="es-CO" sz="2000" b="1">
                <a:solidFill>
                  <a:srgbClr val="002060"/>
                </a:solidFill>
                <a:latin typeface="ITC Kabel" panose="02000503000000000000" pitchFamily="50" charset="0"/>
              </a:endParaRPr>
            </a:p>
          </p:txBody>
        </p:sp>
      </p:grpSp>
      <p:sp>
        <p:nvSpPr>
          <p:cNvPr id="5" name="2 CuadroTexto">
            <a:extLst>
              <a:ext uri="{FF2B5EF4-FFF2-40B4-BE49-F238E27FC236}">
                <a16:creationId xmlns:a16="http://schemas.microsoft.com/office/drawing/2014/main" id="{C94CAA20-CD08-D2E1-1D08-927F09FF3230}"/>
              </a:ext>
            </a:extLst>
          </p:cNvPr>
          <p:cNvSpPr txBox="1"/>
          <p:nvPr/>
        </p:nvSpPr>
        <p:spPr>
          <a:xfrm>
            <a:off x="3627148" y="998188"/>
            <a:ext cx="8722943" cy="646331"/>
          </a:xfrm>
          <a:prstGeom prst="rect">
            <a:avLst/>
          </a:prstGeom>
          <a:noFill/>
        </p:spPr>
        <p:txBody>
          <a:bodyPr wrap="square" rtlCol="0">
            <a:spAutoFit/>
          </a:bodyPr>
          <a:lstStyle/>
          <a:p>
            <a:pPr algn="ctr"/>
            <a:r>
              <a:rPr lang="es-ES">
                <a:solidFill>
                  <a:srgbClr val="275889"/>
                </a:solidFill>
                <a:latin typeface="ITC Kabel" panose="02000503000000000000" pitchFamily="50" charset="0"/>
              </a:rPr>
              <a:t>Participación de los canales de compra en el consumo de los hogares de Barranquilla</a:t>
            </a:r>
          </a:p>
          <a:p>
            <a:pPr algn="ctr"/>
            <a:r>
              <a:rPr lang="es-ES">
                <a:solidFill>
                  <a:srgbClr val="275889"/>
                </a:solidFill>
                <a:latin typeface="ITC Kabel" panose="02000503000000000000" pitchFamily="50" charset="0"/>
              </a:rPr>
              <a:t>(Acumulado enero julio) </a:t>
            </a:r>
            <a:endParaRPr lang="es-CO">
              <a:solidFill>
                <a:srgbClr val="275889"/>
              </a:solidFill>
              <a:latin typeface="ITC Kabel" panose="02000503000000000000" pitchFamily="50" charset="0"/>
            </a:endParaRPr>
          </a:p>
        </p:txBody>
      </p:sp>
      <p:graphicFrame>
        <p:nvGraphicFramePr>
          <p:cNvPr id="6" name="Gráfico 5">
            <a:extLst>
              <a:ext uri="{FF2B5EF4-FFF2-40B4-BE49-F238E27FC236}">
                <a16:creationId xmlns:a16="http://schemas.microsoft.com/office/drawing/2014/main" id="{0CD944B8-268A-5371-619D-9C4ECDA47763}"/>
              </a:ext>
            </a:extLst>
          </p:cNvPr>
          <p:cNvGraphicFramePr>
            <a:graphicFrameLocks noGrp="1"/>
          </p:cNvGraphicFramePr>
          <p:nvPr>
            <p:extLst>
              <p:ext uri="{D42A27DB-BD31-4B8C-83A1-F6EECF244321}">
                <p14:modId xmlns:p14="http://schemas.microsoft.com/office/powerpoint/2010/main" val="3725393304"/>
              </p:ext>
            </p:extLst>
          </p:nvPr>
        </p:nvGraphicFramePr>
        <p:xfrm>
          <a:off x="3510645" y="1436343"/>
          <a:ext cx="8323339" cy="4759342"/>
        </p:xfrm>
        <a:graphic>
          <a:graphicData uri="http://schemas.openxmlformats.org/drawingml/2006/chart">
            <c:chart xmlns:c="http://schemas.openxmlformats.org/drawingml/2006/chart" xmlns:r="http://schemas.openxmlformats.org/officeDocument/2006/relationships" r:id="rId3"/>
          </a:graphicData>
        </a:graphic>
      </p:graphicFrame>
      <p:sp>
        <p:nvSpPr>
          <p:cNvPr id="7" name="Rectángulo 6">
            <a:extLst>
              <a:ext uri="{FF2B5EF4-FFF2-40B4-BE49-F238E27FC236}">
                <a16:creationId xmlns:a16="http://schemas.microsoft.com/office/drawing/2014/main" id="{BF02B725-C54D-B762-B800-4A41CA4DF2EC}"/>
              </a:ext>
            </a:extLst>
          </p:cNvPr>
          <p:cNvSpPr/>
          <p:nvPr/>
        </p:nvSpPr>
        <p:spPr>
          <a:xfrm>
            <a:off x="3595852" y="6087332"/>
            <a:ext cx="4744584" cy="48218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s-ES" sz="1200">
                <a:solidFill>
                  <a:srgbClr val="002060"/>
                </a:solidFill>
                <a:latin typeface="ITC Kabel" panose="02000503000000000000" pitchFamily="50" charset="0"/>
              </a:rPr>
              <a:t>Fuente: Cámara de Comercio de Barranquilla &amp; RADDAR</a:t>
            </a:r>
            <a:endParaRPr lang="es-CO" sz="1200">
              <a:solidFill>
                <a:srgbClr val="002060"/>
              </a:solidFill>
              <a:latin typeface="ITC Kabel" panose="02000503000000000000" pitchFamily="50" charset="0"/>
            </a:endParaRPr>
          </a:p>
        </p:txBody>
      </p:sp>
    </p:spTree>
    <p:extLst>
      <p:ext uri="{BB962C8B-B14F-4D97-AF65-F5344CB8AC3E}">
        <p14:creationId xmlns:p14="http://schemas.microsoft.com/office/powerpoint/2010/main" val="1386758008"/>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B686A3E2-F2BD-8B1B-015A-9DDBA5DD02AB}"/>
              </a:ext>
            </a:extLst>
          </p:cNvPr>
          <p:cNvSpPr/>
          <p:nvPr/>
        </p:nvSpPr>
        <p:spPr>
          <a:xfrm>
            <a:off x="-14990" y="-1"/>
            <a:ext cx="3492708" cy="6858002"/>
          </a:xfrm>
          <a:prstGeom prst="rect">
            <a:avLst/>
          </a:prstGeom>
          <a:gradFill>
            <a:gsLst>
              <a:gs pos="51000">
                <a:srgbClr val="004D98"/>
              </a:gs>
              <a:gs pos="84000">
                <a:srgbClr val="004D98"/>
              </a:gs>
              <a:gs pos="16000">
                <a:srgbClr val="0C94D1"/>
              </a:gs>
            </a:gsLst>
            <a:lin ang="5400000" scaled="1"/>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4" name="Rectángulo 3">
            <a:extLst>
              <a:ext uri="{FF2B5EF4-FFF2-40B4-BE49-F238E27FC236}">
                <a16:creationId xmlns:a16="http://schemas.microsoft.com/office/drawing/2014/main" id="{BCA437FB-3A03-8306-87EF-EA8594B3A9DC}"/>
              </a:ext>
            </a:extLst>
          </p:cNvPr>
          <p:cNvSpPr/>
          <p:nvPr/>
        </p:nvSpPr>
        <p:spPr>
          <a:xfrm>
            <a:off x="3477718" y="196618"/>
            <a:ext cx="8710126" cy="63925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3600" b="1">
                <a:solidFill>
                  <a:srgbClr val="275889"/>
                </a:solidFill>
                <a:latin typeface="ITC Kabel" panose="02000503000000000000" pitchFamily="50" charset="0"/>
              </a:rPr>
              <a:t>Usos del ingreso de los hogares</a:t>
            </a:r>
            <a:endParaRPr lang="es-CO" sz="3600" b="1">
              <a:solidFill>
                <a:srgbClr val="275889"/>
              </a:solidFill>
              <a:latin typeface="ITC Kabel" panose="02000503000000000000" pitchFamily="50" charset="0"/>
            </a:endParaRPr>
          </a:p>
        </p:txBody>
      </p:sp>
      <p:pic>
        <p:nvPicPr>
          <p:cNvPr id="18" name="Imagen 17" descr="Logotipo, nombre de la empresa&#10;&#10;Descripción generada automáticamente">
            <a:extLst>
              <a:ext uri="{FF2B5EF4-FFF2-40B4-BE49-F238E27FC236}">
                <a16:creationId xmlns:a16="http://schemas.microsoft.com/office/drawing/2014/main" id="{E3B4E5EC-FD9E-8AD2-3D38-504DC617FF5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2417" y="-525392"/>
            <a:ext cx="2531620" cy="2531620"/>
          </a:xfrm>
          <a:prstGeom prst="rect">
            <a:avLst/>
          </a:prstGeom>
        </p:spPr>
      </p:pic>
      <p:sp>
        <p:nvSpPr>
          <p:cNvPr id="3" name="CuadroTexto 2">
            <a:extLst>
              <a:ext uri="{FF2B5EF4-FFF2-40B4-BE49-F238E27FC236}">
                <a16:creationId xmlns:a16="http://schemas.microsoft.com/office/drawing/2014/main" id="{CC538D5D-C574-69CE-81DD-743F5BA6AC34}"/>
              </a:ext>
            </a:extLst>
          </p:cNvPr>
          <p:cNvSpPr txBox="1"/>
          <p:nvPr/>
        </p:nvSpPr>
        <p:spPr>
          <a:xfrm>
            <a:off x="0" y="2667763"/>
            <a:ext cx="3426854" cy="2862322"/>
          </a:xfrm>
          <a:prstGeom prst="rect">
            <a:avLst/>
          </a:prstGeom>
          <a:noFill/>
          <a:ln>
            <a:noFill/>
          </a:ln>
        </p:spPr>
        <p:txBody>
          <a:bodyPr wrap="square" rtlCol="0">
            <a:spAutoFit/>
          </a:bodyPr>
          <a:lstStyle/>
          <a:p>
            <a:pPr algn="just"/>
            <a:r>
              <a:rPr lang="es-ES">
                <a:solidFill>
                  <a:schemeClr val="bg1"/>
                </a:solidFill>
                <a:latin typeface="ITC Kabel" panose="02000503000000000000" pitchFamily="50" charset="0"/>
              </a:rPr>
              <a:t>Las compras frecuentes (bienes y servicios de consumo regular en el mes) representan el 70% del consumo de los hogares. Otro 17% se destina a pago de deudas. Y el 13% restante representa el ingreso disponible que se puede gastar en compras ocasionales o, incluso, se puede dedicar al ahorro.</a:t>
            </a:r>
            <a:endParaRPr lang="es-CO">
              <a:solidFill>
                <a:schemeClr val="bg1"/>
              </a:solidFill>
              <a:latin typeface="ITC Kabel" panose="02000503000000000000" pitchFamily="50" charset="0"/>
            </a:endParaRPr>
          </a:p>
        </p:txBody>
      </p:sp>
      <p:grpSp>
        <p:nvGrpSpPr>
          <p:cNvPr id="22" name="Grupo 21">
            <a:extLst>
              <a:ext uri="{FF2B5EF4-FFF2-40B4-BE49-F238E27FC236}">
                <a16:creationId xmlns:a16="http://schemas.microsoft.com/office/drawing/2014/main" id="{F1E8290B-326D-8B41-99AA-3972BE0DADF4}"/>
              </a:ext>
            </a:extLst>
          </p:cNvPr>
          <p:cNvGrpSpPr/>
          <p:nvPr/>
        </p:nvGrpSpPr>
        <p:grpSpPr>
          <a:xfrm>
            <a:off x="11173459" y="5461709"/>
            <a:ext cx="1372278" cy="1659643"/>
            <a:chOff x="11157509" y="5568150"/>
            <a:chExt cx="1372278" cy="1659643"/>
          </a:xfrm>
        </p:grpSpPr>
        <p:grpSp>
          <p:nvGrpSpPr>
            <p:cNvPr id="23" name="Grupo 22">
              <a:extLst>
                <a:ext uri="{FF2B5EF4-FFF2-40B4-BE49-F238E27FC236}">
                  <a16:creationId xmlns:a16="http://schemas.microsoft.com/office/drawing/2014/main" id="{9EF16021-0A95-5817-5023-C70189D5BA6D}"/>
                </a:ext>
              </a:extLst>
            </p:cNvPr>
            <p:cNvGrpSpPr/>
            <p:nvPr/>
          </p:nvGrpSpPr>
          <p:grpSpPr>
            <a:xfrm>
              <a:off x="11157509" y="5568150"/>
              <a:ext cx="1372278" cy="1659643"/>
              <a:chOff x="11004993" y="4968941"/>
              <a:chExt cx="1587341" cy="2335672"/>
            </a:xfrm>
          </p:grpSpPr>
          <p:sp>
            <p:nvSpPr>
              <p:cNvPr id="25" name="Hexágono 24">
                <a:extLst>
                  <a:ext uri="{FF2B5EF4-FFF2-40B4-BE49-F238E27FC236}">
                    <a16:creationId xmlns:a16="http://schemas.microsoft.com/office/drawing/2014/main" id="{5E4AEBB3-060F-B288-1D41-06A1DA2373D5}"/>
                  </a:ext>
                </a:extLst>
              </p:cNvPr>
              <p:cNvSpPr/>
              <p:nvPr/>
            </p:nvSpPr>
            <p:spPr>
              <a:xfrm rot="16200000">
                <a:off x="11357131" y="5748295"/>
                <a:ext cx="878400" cy="764041"/>
              </a:xfrm>
              <a:prstGeom prst="hexagon">
                <a:avLst/>
              </a:prstGeom>
              <a:solidFill>
                <a:srgbClr val="8ED973"/>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6" name="Hexágono 25">
                <a:extLst>
                  <a:ext uri="{FF2B5EF4-FFF2-40B4-BE49-F238E27FC236}">
                    <a16:creationId xmlns:a16="http://schemas.microsoft.com/office/drawing/2014/main" id="{CC90C13E-7B5F-9E73-4882-4E1C3E082867}"/>
                  </a:ext>
                </a:extLst>
              </p:cNvPr>
              <p:cNvSpPr/>
              <p:nvPr/>
            </p:nvSpPr>
            <p:spPr>
              <a:xfrm rot="16200000">
                <a:off x="10947814" y="6462331"/>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7" name="Hexágono 26">
                <a:extLst>
                  <a:ext uri="{FF2B5EF4-FFF2-40B4-BE49-F238E27FC236}">
                    <a16:creationId xmlns:a16="http://schemas.microsoft.com/office/drawing/2014/main" id="{1E323EDD-E7B9-C176-6BD8-18FB6DBD17BC}"/>
                  </a:ext>
                </a:extLst>
              </p:cNvPr>
              <p:cNvSpPr/>
              <p:nvPr/>
            </p:nvSpPr>
            <p:spPr>
              <a:xfrm rot="16200000">
                <a:off x="11752800" y="6483392"/>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8" name="Hexágono 27">
                <a:extLst>
                  <a:ext uri="{FF2B5EF4-FFF2-40B4-BE49-F238E27FC236}">
                    <a16:creationId xmlns:a16="http://schemas.microsoft.com/office/drawing/2014/main" id="{4D332257-855F-7AD4-645D-045FA731AEB9}"/>
                  </a:ext>
                </a:extLst>
              </p:cNvPr>
              <p:cNvSpPr/>
              <p:nvPr/>
            </p:nvSpPr>
            <p:spPr>
              <a:xfrm rot="16200000">
                <a:off x="11771114" y="5026120"/>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grpSp>
        <p:sp>
          <p:nvSpPr>
            <p:cNvPr id="24" name="CuadroTexto 23">
              <a:extLst>
                <a:ext uri="{FF2B5EF4-FFF2-40B4-BE49-F238E27FC236}">
                  <a16:creationId xmlns:a16="http://schemas.microsoft.com/office/drawing/2014/main" id="{9D01E35D-BAD8-618A-350D-3DE081ABB142}"/>
                </a:ext>
              </a:extLst>
            </p:cNvPr>
            <p:cNvSpPr txBox="1"/>
            <p:nvPr/>
          </p:nvSpPr>
          <p:spPr>
            <a:xfrm>
              <a:off x="11695611" y="6197920"/>
              <a:ext cx="296091" cy="400110"/>
            </a:xfrm>
            <a:prstGeom prst="rect">
              <a:avLst/>
            </a:prstGeom>
            <a:noFill/>
          </p:spPr>
          <p:txBody>
            <a:bodyPr wrap="square" rtlCol="0">
              <a:spAutoFit/>
            </a:bodyPr>
            <a:lstStyle/>
            <a:p>
              <a:endParaRPr lang="es-CO" sz="2000" b="1">
                <a:solidFill>
                  <a:srgbClr val="002060"/>
                </a:solidFill>
                <a:latin typeface="ITC Kabel" panose="02000503000000000000" pitchFamily="50" charset="0"/>
              </a:endParaRPr>
            </a:p>
          </p:txBody>
        </p:sp>
      </p:grpSp>
      <p:sp>
        <p:nvSpPr>
          <p:cNvPr id="11" name="Rectángulo 10">
            <a:extLst>
              <a:ext uri="{FF2B5EF4-FFF2-40B4-BE49-F238E27FC236}">
                <a16:creationId xmlns:a16="http://schemas.microsoft.com/office/drawing/2014/main" id="{DDCDCC8E-3215-2984-1C87-AE177A65D4D5}"/>
              </a:ext>
            </a:extLst>
          </p:cNvPr>
          <p:cNvSpPr/>
          <p:nvPr/>
        </p:nvSpPr>
        <p:spPr>
          <a:xfrm>
            <a:off x="3536596" y="6291053"/>
            <a:ext cx="4744584" cy="48218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s-ES" sz="1200">
                <a:solidFill>
                  <a:srgbClr val="002060"/>
                </a:solidFill>
                <a:latin typeface="ITC Kabel" panose="02000503000000000000" pitchFamily="50" charset="0"/>
              </a:rPr>
              <a:t>Fuente: Cámara de Comercio de Barranquilla &amp; RADDAR</a:t>
            </a:r>
            <a:endParaRPr lang="es-CO" sz="1200">
              <a:solidFill>
                <a:srgbClr val="002060"/>
              </a:solidFill>
              <a:latin typeface="ITC Kabel" panose="02000503000000000000" pitchFamily="50" charset="0"/>
            </a:endParaRPr>
          </a:p>
        </p:txBody>
      </p:sp>
      <p:grpSp>
        <p:nvGrpSpPr>
          <p:cNvPr id="5" name="Grupo 4">
            <a:extLst>
              <a:ext uri="{FF2B5EF4-FFF2-40B4-BE49-F238E27FC236}">
                <a16:creationId xmlns:a16="http://schemas.microsoft.com/office/drawing/2014/main" id="{7C8DCEBB-8B31-B104-468A-0A6CB33050E2}"/>
              </a:ext>
            </a:extLst>
          </p:cNvPr>
          <p:cNvGrpSpPr/>
          <p:nvPr/>
        </p:nvGrpSpPr>
        <p:grpSpPr>
          <a:xfrm>
            <a:off x="3831578" y="1254175"/>
            <a:ext cx="7916436" cy="5029873"/>
            <a:chOff x="3795125" y="1055995"/>
            <a:chExt cx="7916436" cy="5029873"/>
          </a:xfrm>
        </p:grpSpPr>
        <p:graphicFrame>
          <p:nvGraphicFramePr>
            <p:cNvPr id="9" name="Gráfico 8">
              <a:extLst>
                <a:ext uri="{FF2B5EF4-FFF2-40B4-BE49-F238E27FC236}">
                  <a16:creationId xmlns:a16="http://schemas.microsoft.com/office/drawing/2014/main" id="{38C9DC96-7754-5FC1-B9F9-5CEC1BADCC4A}"/>
                </a:ext>
              </a:extLst>
            </p:cNvPr>
            <p:cNvGraphicFramePr>
              <a:graphicFrameLocks/>
            </p:cNvGraphicFramePr>
            <p:nvPr>
              <p:extLst>
                <p:ext uri="{D42A27DB-BD31-4B8C-83A1-F6EECF244321}">
                  <p14:modId xmlns:p14="http://schemas.microsoft.com/office/powerpoint/2010/main" val="1627302122"/>
                </p:ext>
              </p:extLst>
            </p:nvPr>
          </p:nvGraphicFramePr>
          <p:xfrm>
            <a:off x="3795125" y="1055995"/>
            <a:ext cx="7916436" cy="5029873"/>
          </p:xfrm>
          <a:graphic>
            <a:graphicData uri="http://schemas.openxmlformats.org/drawingml/2006/chart">
              <c:chart xmlns:c="http://schemas.openxmlformats.org/drawingml/2006/chart" xmlns:r="http://schemas.openxmlformats.org/officeDocument/2006/relationships" r:id="rId3"/>
            </a:graphicData>
          </a:graphic>
        </p:graphicFrame>
        <p:sp>
          <p:nvSpPr>
            <p:cNvPr id="12" name="CuadroTexto 1">
              <a:extLst>
                <a:ext uri="{FF2B5EF4-FFF2-40B4-BE49-F238E27FC236}">
                  <a16:creationId xmlns:a16="http://schemas.microsoft.com/office/drawing/2014/main" id="{F06C210B-3830-6084-8F8A-7BB833C8EEC1}"/>
                </a:ext>
              </a:extLst>
            </p:cNvPr>
            <p:cNvSpPr txBox="1"/>
            <p:nvPr/>
          </p:nvSpPr>
          <p:spPr>
            <a:xfrm>
              <a:off x="6200526" y="5289157"/>
              <a:ext cx="2305158" cy="345101"/>
            </a:xfrm>
            <a:prstGeom prst="rect">
              <a:avLst/>
            </a:prstGeom>
            <a:noFill/>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s-ES" sz="1600">
                  <a:solidFill>
                    <a:schemeClr val="tx1">
                      <a:lumMod val="65000"/>
                      <a:lumOff val="35000"/>
                    </a:schemeClr>
                  </a:solidFill>
                  <a:latin typeface="ITC Kabel" panose="02000503000000000000" pitchFamily="50" charset="0"/>
                </a:rPr>
                <a:t>Compras frecuentes</a:t>
              </a:r>
              <a:endParaRPr lang="es-CO" sz="1600">
                <a:solidFill>
                  <a:schemeClr val="tx1">
                    <a:lumMod val="65000"/>
                    <a:lumOff val="35000"/>
                  </a:schemeClr>
                </a:solidFill>
                <a:latin typeface="ITC Kabel" panose="02000503000000000000" pitchFamily="50" charset="0"/>
              </a:endParaRPr>
            </a:p>
          </p:txBody>
        </p:sp>
        <p:sp>
          <p:nvSpPr>
            <p:cNvPr id="13" name="CuadroTexto 1">
              <a:extLst>
                <a:ext uri="{FF2B5EF4-FFF2-40B4-BE49-F238E27FC236}">
                  <a16:creationId xmlns:a16="http://schemas.microsoft.com/office/drawing/2014/main" id="{FF005629-0AB1-B7E0-1F4E-51BFF5E4921A}"/>
                </a:ext>
              </a:extLst>
            </p:cNvPr>
            <p:cNvSpPr txBox="1"/>
            <p:nvPr/>
          </p:nvSpPr>
          <p:spPr>
            <a:xfrm>
              <a:off x="6215516" y="5703594"/>
              <a:ext cx="3981078" cy="320909"/>
            </a:xfrm>
            <a:prstGeom prst="rect">
              <a:avLst/>
            </a:prstGeom>
            <a:noFill/>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s-ES" sz="1600">
                  <a:solidFill>
                    <a:schemeClr val="tx1">
                      <a:lumMod val="65000"/>
                      <a:lumOff val="35000"/>
                    </a:schemeClr>
                  </a:solidFill>
                  <a:latin typeface="ITC Kabel" panose="02000503000000000000" pitchFamily="50" charset="0"/>
                </a:rPr>
                <a:t>Pago de cuotas en el ingreso de los hogares </a:t>
              </a:r>
              <a:endParaRPr lang="es-CO" sz="1600">
                <a:solidFill>
                  <a:schemeClr val="tx1">
                    <a:lumMod val="65000"/>
                    <a:lumOff val="35000"/>
                  </a:schemeClr>
                </a:solidFill>
                <a:latin typeface="ITC Kabel" panose="02000503000000000000" pitchFamily="50" charset="0"/>
              </a:endParaRPr>
            </a:p>
          </p:txBody>
        </p:sp>
        <p:sp>
          <p:nvSpPr>
            <p:cNvPr id="14" name="CuadroTexto 1">
              <a:extLst>
                <a:ext uri="{FF2B5EF4-FFF2-40B4-BE49-F238E27FC236}">
                  <a16:creationId xmlns:a16="http://schemas.microsoft.com/office/drawing/2014/main" id="{449D5A77-92E8-BC67-52FF-63F39731145E}"/>
                </a:ext>
              </a:extLst>
            </p:cNvPr>
            <p:cNvSpPr txBox="1"/>
            <p:nvPr/>
          </p:nvSpPr>
          <p:spPr>
            <a:xfrm>
              <a:off x="6215516" y="5489225"/>
              <a:ext cx="3492708" cy="345101"/>
            </a:xfrm>
            <a:prstGeom prst="rect">
              <a:avLst/>
            </a:prstGeom>
            <a:noFill/>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s-ES" sz="1600">
                  <a:solidFill>
                    <a:schemeClr val="tx1">
                      <a:lumMod val="65000"/>
                      <a:lumOff val="35000"/>
                    </a:schemeClr>
                  </a:solidFill>
                  <a:latin typeface="ITC Kabel" panose="02000503000000000000" pitchFamily="50" charset="0"/>
                </a:rPr>
                <a:t>Ingreso disponible</a:t>
              </a:r>
              <a:endParaRPr lang="es-CO" sz="1600">
                <a:solidFill>
                  <a:schemeClr val="tx1">
                    <a:lumMod val="65000"/>
                    <a:lumOff val="35000"/>
                  </a:schemeClr>
                </a:solidFill>
                <a:latin typeface="ITC Kabel" panose="02000503000000000000" pitchFamily="50" charset="0"/>
              </a:endParaRPr>
            </a:p>
          </p:txBody>
        </p:sp>
      </p:grpSp>
      <p:sp>
        <p:nvSpPr>
          <p:cNvPr id="15" name="2 CuadroTexto">
            <a:extLst>
              <a:ext uri="{FF2B5EF4-FFF2-40B4-BE49-F238E27FC236}">
                <a16:creationId xmlns:a16="http://schemas.microsoft.com/office/drawing/2014/main" id="{15CCA7FA-DF46-1791-B851-44BFEB03BC1F}"/>
              </a:ext>
            </a:extLst>
          </p:cNvPr>
          <p:cNvSpPr txBox="1"/>
          <p:nvPr/>
        </p:nvSpPr>
        <p:spPr>
          <a:xfrm>
            <a:off x="3536596" y="823950"/>
            <a:ext cx="8722943" cy="369332"/>
          </a:xfrm>
          <a:prstGeom prst="rect">
            <a:avLst/>
          </a:prstGeom>
          <a:noFill/>
        </p:spPr>
        <p:txBody>
          <a:bodyPr wrap="square" rtlCol="0">
            <a:spAutoFit/>
          </a:bodyPr>
          <a:lstStyle/>
          <a:p>
            <a:pPr algn="ctr"/>
            <a:r>
              <a:rPr lang="es-ES">
                <a:solidFill>
                  <a:srgbClr val="275889"/>
                </a:solidFill>
                <a:latin typeface="ITC Kabel" panose="02000503000000000000" pitchFamily="50" charset="0"/>
              </a:rPr>
              <a:t>Participación % en el total del ingreso</a:t>
            </a:r>
            <a:endParaRPr lang="es-CO">
              <a:solidFill>
                <a:srgbClr val="275889"/>
              </a:solidFill>
              <a:latin typeface="ITC Kabel" panose="02000503000000000000" pitchFamily="50" charset="0"/>
            </a:endParaRPr>
          </a:p>
        </p:txBody>
      </p:sp>
    </p:spTree>
    <p:extLst>
      <p:ext uri="{BB962C8B-B14F-4D97-AF65-F5344CB8AC3E}">
        <p14:creationId xmlns:p14="http://schemas.microsoft.com/office/powerpoint/2010/main" val="4279312428"/>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B686A3E2-F2BD-8B1B-015A-9DDBA5DD02AB}"/>
              </a:ext>
            </a:extLst>
          </p:cNvPr>
          <p:cNvSpPr/>
          <p:nvPr/>
        </p:nvSpPr>
        <p:spPr>
          <a:xfrm>
            <a:off x="-14990" y="-1"/>
            <a:ext cx="3492708" cy="6858002"/>
          </a:xfrm>
          <a:prstGeom prst="rect">
            <a:avLst/>
          </a:prstGeom>
          <a:gradFill>
            <a:gsLst>
              <a:gs pos="51000">
                <a:srgbClr val="004D98"/>
              </a:gs>
              <a:gs pos="84000">
                <a:srgbClr val="004D98"/>
              </a:gs>
              <a:gs pos="16000">
                <a:srgbClr val="0C94D1"/>
              </a:gs>
            </a:gsLst>
            <a:lin ang="5400000" scaled="1"/>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4" name="Rectángulo 3">
            <a:extLst>
              <a:ext uri="{FF2B5EF4-FFF2-40B4-BE49-F238E27FC236}">
                <a16:creationId xmlns:a16="http://schemas.microsoft.com/office/drawing/2014/main" id="{BCA437FB-3A03-8306-87EF-EA8594B3A9DC}"/>
              </a:ext>
            </a:extLst>
          </p:cNvPr>
          <p:cNvSpPr/>
          <p:nvPr/>
        </p:nvSpPr>
        <p:spPr>
          <a:xfrm>
            <a:off x="3712534" y="-40482"/>
            <a:ext cx="8040896" cy="106185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3600" b="1">
                <a:solidFill>
                  <a:srgbClr val="275889"/>
                </a:solidFill>
                <a:latin typeface="ITC Kabel" panose="02000503000000000000" pitchFamily="50" charset="0"/>
              </a:rPr>
              <a:t>Crédito de Consumo en Atlántico</a:t>
            </a:r>
          </a:p>
        </p:txBody>
      </p:sp>
      <p:pic>
        <p:nvPicPr>
          <p:cNvPr id="18" name="Imagen 17" descr="Logotipo, nombre de la empresa&#10;&#10;Descripción generada automáticamente">
            <a:extLst>
              <a:ext uri="{FF2B5EF4-FFF2-40B4-BE49-F238E27FC236}">
                <a16:creationId xmlns:a16="http://schemas.microsoft.com/office/drawing/2014/main" id="{E3B4E5EC-FD9E-8AD2-3D38-504DC617FF5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2417" y="-525392"/>
            <a:ext cx="2531620" cy="2531620"/>
          </a:xfrm>
          <a:prstGeom prst="rect">
            <a:avLst/>
          </a:prstGeom>
        </p:spPr>
      </p:pic>
      <p:sp>
        <p:nvSpPr>
          <p:cNvPr id="9" name="Rectángulo 8">
            <a:extLst>
              <a:ext uri="{FF2B5EF4-FFF2-40B4-BE49-F238E27FC236}">
                <a16:creationId xmlns:a16="http://schemas.microsoft.com/office/drawing/2014/main" id="{3AA55800-F91B-B4B4-2966-6CAC34C667DA}"/>
              </a:ext>
            </a:extLst>
          </p:cNvPr>
          <p:cNvSpPr/>
          <p:nvPr/>
        </p:nvSpPr>
        <p:spPr>
          <a:xfrm>
            <a:off x="3579623" y="6327090"/>
            <a:ext cx="5433747" cy="48218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1200">
                <a:solidFill>
                  <a:srgbClr val="002060"/>
                </a:solidFill>
                <a:latin typeface="ITC Kabel" panose="02000503000000000000" pitchFamily="50" charset="0"/>
              </a:rPr>
              <a:t>Fuente: Cámara de Comercio de Barranquilla con base en Superfinanciera</a:t>
            </a:r>
            <a:endParaRPr lang="es-CO" sz="1200">
              <a:solidFill>
                <a:srgbClr val="002060"/>
              </a:solidFill>
              <a:latin typeface="ITC Kabel" panose="02000503000000000000" pitchFamily="50" charset="0"/>
            </a:endParaRPr>
          </a:p>
        </p:txBody>
      </p:sp>
      <p:sp>
        <p:nvSpPr>
          <p:cNvPr id="3" name="CuadroTexto 2">
            <a:extLst>
              <a:ext uri="{FF2B5EF4-FFF2-40B4-BE49-F238E27FC236}">
                <a16:creationId xmlns:a16="http://schemas.microsoft.com/office/drawing/2014/main" id="{CC538D5D-C574-69CE-81DD-743F5BA6AC34}"/>
              </a:ext>
            </a:extLst>
          </p:cNvPr>
          <p:cNvSpPr txBox="1"/>
          <p:nvPr/>
        </p:nvSpPr>
        <p:spPr>
          <a:xfrm>
            <a:off x="17937" y="2731206"/>
            <a:ext cx="3426854" cy="1754326"/>
          </a:xfrm>
          <a:prstGeom prst="rect">
            <a:avLst/>
          </a:prstGeom>
          <a:noFill/>
          <a:ln>
            <a:noFill/>
          </a:ln>
        </p:spPr>
        <p:txBody>
          <a:bodyPr wrap="square" rtlCol="0">
            <a:spAutoFit/>
          </a:bodyPr>
          <a:lstStyle/>
          <a:p>
            <a:pPr algn="just"/>
            <a:r>
              <a:rPr lang="es-ES">
                <a:solidFill>
                  <a:schemeClr val="bg1"/>
                </a:solidFill>
                <a:latin typeface="ITC Kabel" panose="02000503000000000000" pitchFamily="50" charset="0"/>
              </a:rPr>
              <a:t>El crédito de consumo en Atlántico (25% del total) completa más de un año contrayéndose por cuenta del costo crediticio, la desaceleración económica y la afectación al mercado laboral.</a:t>
            </a:r>
            <a:endParaRPr lang="es-CO">
              <a:solidFill>
                <a:schemeClr val="bg1"/>
              </a:solidFill>
              <a:latin typeface="ITC Kabel" panose="02000503000000000000" pitchFamily="50" charset="0"/>
            </a:endParaRPr>
          </a:p>
        </p:txBody>
      </p:sp>
      <p:grpSp>
        <p:nvGrpSpPr>
          <p:cNvPr id="23" name="Grupo 22">
            <a:extLst>
              <a:ext uri="{FF2B5EF4-FFF2-40B4-BE49-F238E27FC236}">
                <a16:creationId xmlns:a16="http://schemas.microsoft.com/office/drawing/2014/main" id="{9EF16021-0A95-5817-5023-C70189D5BA6D}"/>
              </a:ext>
            </a:extLst>
          </p:cNvPr>
          <p:cNvGrpSpPr/>
          <p:nvPr/>
        </p:nvGrpSpPr>
        <p:grpSpPr>
          <a:xfrm>
            <a:off x="11173459" y="5461711"/>
            <a:ext cx="1372278" cy="1659643"/>
            <a:chOff x="11004993" y="4968941"/>
            <a:chExt cx="1587341" cy="2335672"/>
          </a:xfrm>
        </p:grpSpPr>
        <p:sp>
          <p:nvSpPr>
            <p:cNvPr id="25" name="Hexágono 24">
              <a:extLst>
                <a:ext uri="{FF2B5EF4-FFF2-40B4-BE49-F238E27FC236}">
                  <a16:creationId xmlns:a16="http://schemas.microsoft.com/office/drawing/2014/main" id="{5E4AEBB3-060F-B288-1D41-06A1DA2373D5}"/>
                </a:ext>
              </a:extLst>
            </p:cNvPr>
            <p:cNvSpPr/>
            <p:nvPr/>
          </p:nvSpPr>
          <p:spPr>
            <a:xfrm rot="16200000">
              <a:off x="11357131" y="5748295"/>
              <a:ext cx="878400" cy="764041"/>
            </a:xfrm>
            <a:prstGeom prst="hexagon">
              <a:avLst/>
            </a:prstGeom>
            <a:solidFill>
              <a:srgbClr val="8ED973"/>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6" name="Hexágono 25">
              <a:extLst>
                <a:ext uri="{FF2B5EF4-FFF2-40B4-BE49-F238E27FC236}">
                  <a16:creationId xmlns:a16="http://schemas.microsoft.com/office/drawing/2014/main" id="{CC90C13E-7B5F-9E73-4882-4E1C3E082867}"/>
                </a:ext>
              </a:extLst>
            </p:cNvPr>
            <p:cNvSpPr/>
            <p:nvPr/>
          </p:nvSpPr>
          <p:spPr>
            <a:xfrm rot="16200000">
              <a:off x="10947814" y="6462331"/>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7" name="Hexágono 26">
              <a:extLst>
                <a:ext uri="{FF2B5EF4-FFF2-40B4-BE49-F238E27FC236}">
                  <a16:creationId xmlns:a16="http://schemas.microsoft.com/office/drawing/2014/main" id="{1E323EDD-E7B9-C176-6BD8-18FB6DBD17BC}"/>
                </a:ext>
              </a:extLst>
            </p:cNvPr>
            <p:cNvSpPr/>
            <p:nvPr/>
          </p:nvSpPr>
          <p:spPr>
            <a:xfrm rot="16200000">
              <a:off x="11752800" y="6483392"/>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8" name="Hexágono 27">
              <a:extLst>
                <a:ext uri="{FF2B5EF4-FFF2-40B4-BE49-F238E27FC236}">
                  <a16:creationId xmlns:a16="http://schemas.microsoft.com/office/drawing/2014/main" id="{4D332257-855F-7AD4-645D-045FA731AEB9}"/>
                </a:ext>
              </a:extLst>
            </p:cNvPr>
            <p:cNvSpPr/>
            <p:nvPr/>
          </p:nvSpPr>
          <p:spPr>
            <a:xfrm rot="16200000">
              <a:off x="11771114" y="5026120"/>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grpSp>
      <p:sp>
        <p:nvSpPr>
          <p:cNvPr id="8" name="2 CuadroTexto">
            <a:extLst>
              <a:ext uri="{FF2B5EF4-FFF2-40B4-BE49-F238E27FC236}">
                <a16:creationId xmlns:a16="http://schemas.microsoft.com/office/drawing/2014/main" id="{D97E486C-C032-1B58-8985-AB660F07AB73}"/>
              </a:ext>
            </a:extLst>
          </p:cNvPr>
          <p:cNvSpPr txBox="1"/>
          <p:nvPr/>
        </p:nvSpPr>
        <p:spPr>
          <a:xfrm>
            <a:off x="3477718" y="742531"/>
            <a:ext cx="8722943" cy="369332"/>
          </a:xfrm>
          <a:prstGeom prst="rect">
            <a:avLst/>
          </a:prstGeom>
          <a:noFill/>
        </p:spPr>
        <p:txBody>
          <a:bodyPr wrap="square" rtlCol="0">
            <a:spAutoFit/>
          </a:bodyPr>
          <a:lstStyle/>
          <a:p>
            <a:pPr algn="ctr"/>
            <a:r>
              <a:rPr lang="es-ES">
                <a:solidFill>
                  <a:srgbClr val="275889"/>
                </a:solidFill>
                <a:latin typeface="ITC Kabel" panose="02000503000000000000" pitchFamily="50" charset="0"/>
              </a:rPr>
              <a:t>Variación % real anual de la cartera de consumo (hogares)</a:t>
            </a:r>
          </a:p>
        </p:txBody>
      </p:sp>
      <p:graphicFrame>
        <p:nvGraphicFramePr>
          <p:cNvPr id="5" name="Gráfico 4">
            <a:extLst>
              <a:ext uri="{FF2B5EF4-FFF2-40B4-BE49-F238E27FC236}">
                <a16:creationId xmlns:a16="http://schemas.microsoft.com/office/drawing/2014/main" id="{227A6259-F3A8-9B74-5C2A-6988D5EA3956}"/>
              </a:ext>
            </a:extLst>
          </p:cNvPr>
          <p:cNvGraphicFramePr>
            <a:graphicFrameLocks/>
          </p:cNvGraphicFramePr>
          <p:nvPr>
            <p:extLst>
              <p:ext uri="{D42A27DB-BD31-4B8C-83A1-F6EECF244321}">
                <p14:modId xmlns:p14="http://schemas.microsoft.com/office/powerpoint/2010/main" val="723867384"/>
              </p:ext>
            </p:extLst>
          </p:nvPr>
        </p:nvGraphicFramePr>
        <p:xfrm>
          <a:off x="3712534" y="1730475"/>
          <a:ext cx="8040896" cy="4864564"/>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1" name="Tabla 10">
            <a:extLst>
              <a:ext uri="{FF2B5EF4-FFF2-40B4-BE49-F238E27FC236}">
                <a16:creationId xmlns:a16="http://schemas.microsoft.com/office/drawing/2014/main" id="{9231C3C9-9B96-D521-288F-A5DF4946DF0F}"/>
              </a:ext>
            </a:extLst>
          </p:cNvPr>
          <p:cNvGraphicFramePr>
            <a:graphicFrameLocks noGrp="1"/>
          </p:cNvGraphicFramePr>
          <p:nvPr>
            <p:extLst>
              <p:ext uri="{D42A27DB-BD31-4B8C-83A1-F6EECF244321}">
                <p14:modId xmlns:p14="http://schemas.microsoft.com/office/powerpoint/2010/main" val="2468063499"/>
              </p:ext>
            </p:extLst>
          </p:nvPr>
        </p:nvGraphicFramePr>
        <p:xfrm>
          <a:off x="7661646" y="1516240"/>
          <a:ext cx="4326600" cy="1148239"/>
        </p:xfrm>
        <a:graphic>
          <a:graphicData uri="http://schemas.openxmlformats.org/drawingml/2006/table">
            <a:tbl>
              <a:tblPr firstRow="1" bandRow="1">
                <a:tableStyleId>{5C22544A-7EE6-4342-B048-85BDC9FD1C3A}</a:tableStyleId>
              </a:tblPr>
              <a:tblGrid>
                <a:gridCol w="2251000">
                  <a:extLst>
                    <a:ext uri="{9D8B030D-6E8A-4147-A177-3AD203B41FA5}">
                      <a16:colId xmlns:a16="http://schemas.microsoft.com/office/drawing/2014/main" val="461416117"/>
                    </a:ext>
                  </a:extLst>
                </a:gridCol>
                <a:gridCol w="1051420">
                  <a:extLst>
                    <a:ext uri="{9D8B030D-6E8A-4147-A177-3AD203B41FA5}">
                      <a16:colId xmlns:a16="http://schemas.microsoft.com/office/drawing/2014/main" val="3173924315"/>
                    </a:ext>
                  </a:extLst>
                </a:gridCol>
                <a:gridCol w="1024180">
                  <a:extLst>
                    <a:ext uri="{9D8B030D-6E8A-4147-A177-3AD203B41FA5}">
                      <a16:colId xmlns:a16="http://schemas.microsoft.com/office/drawing/2014/main" val="1619085503"/>
                    </a:ext>
                  </a:extLst>
                </a:gridCol>
              </a:tblGrid>
              <a:tr h="599599">
                <a:tc>
                  <a:txBody>
                    <a:bodyPr/>
                    <a:lstStyle/>
                    <a:p>
                      <a:r>
                        <a:rPr lang="es-ES" sz="1200">
                          <a:latin typeface="ITC Kabel" panose="02000503000000000000" pitchFamily="50" charset="0"/>
                        </a:rPr>
                        <a:t>Crecimiento de cartera consumo (segundo trimestre)</a:t>
                      </a:r>
                      <a:endParaRPr lang="es-CO" sz="1200">
                        <a:latin typeface="ITC Kabel" panose="02000503000000000000" pitchFamily="50" charset="0"/>
                      </a:endParaRPr>
                    </a:p>
                  </a:txBody>
                  <a:tcPr anchor="ctr"/>
                </a:tc>
                <a:tc>
                  <a:txBody>
                    <a:bodyPr/>
                    <a:lstStyle/>
                    <a:p>
                      <a:pPr algn="ctr"/>
                      <a:r>
                        <a:rPr lang="es-ES" sz="1200">
                          <a:latin typeface="ITC Kabel" panose="02000503000000000000" pitchFamily="50" charset="0"/>
                        </a:rPr>
                        <a:t>2023 vs. 2024</a:t>
                      </a:r>
                      <a:endParaRPr lang="es-CO" sz="1200">
                        <a:latin typeface="ITC Kabel" panose="02000503000000000000" pitchFamily="50" charset="0"/>
                      </a:endParaRPr>
                    </a:p>
                  </a:txBody>
                  <a:tcPr anchor="ctr"/>
                </a:tc>
                <a:tc>
                  <a:txBody>
                    <a:bodyPr/>
                    <a:lstStyle/>
                    <a:p>
                      <a:pPr algn="ctr"/>
                      <a:r>
                        <a:rPr lang="es-ES" sz="1200">
                          <a:latin typeface="ITC Kabel" panose="02000503000000000000" pitchFamily="50" charset="0"/>
                        </a:rPr>
                        <a:t>2019 vs. 2024</a:t>
                      </a:r>
                      <a:endParaRPr lang="es-CO" sz="1200">
                        <a:latin typeface="ITC Kabel" panose="02000503000000000000" pitchFamily="50" charset="0"/>
                      </a:endParaRPr>
                    </a:p>
                  </a:txBody>
                  <a:tcPr anchor="ctr"/>
                </a:tc>
                <a:extLst>
                  <a:ext uri="{0D108BD9-81ED-4DB2-BD59-A6C34878D82A}">
                    <a16:rowId xmlns:a16="http://schemas.microsoft.com/office/drawing/2014/main" val="3801064048"/>
                  </a:ext>
                </a:extLst>
              </a:tr>
              <a:tr h="256971">
                <a:tc>
                  <a:txBody>
                    <a:bodyPr/>
                    <a:lstStyle/>
                    <a:p>
                      <a:r>
                        <a:rPr lang="es-ES" sz="1200" b="1">
                          <a:latin typeface="ITC Kabel" panose="02000503000000000000" pitchFamily="50" charset="0"/>
                        </a:rPr>
                        <a:t>Atlántico</a:t>
                      </a:r>
                      <a:endParaRPr lang="es-CO" sz="1200" b="1">
                        <a:latin typeface="ITC Kabel" panose="02000503000000000000" pitchFamily="50" charset="0"/>
                      </a:endParaRPr>
                    </a:p>
                  </a:txBody>
                  <a:tcPr/>
                </a:tc>
                <a:tc>
                  <a:txBody>
                    <a:bodyPr/>
                    <a:lstStyle/>
                    <a:p>
                      <a:pPr algn="ctr"/>
                      <a:r>
                        <a:rPr lang="es-ES" sz="1200">
                          <a:latin typeface="ITC Kabel" panose="02000503000000000000" pitchFamily="50" charset="0"/>
                        </a:rPr>
                        <a:t>-10,1%</a:t>
                      </a:r>
                      <a:endParaRPr lang="es-CO" sz="1200">
                        <a:latin typeface="ITC Kabel" panose="02000503000000000000" pitchFamily="50" charset="0"/>
                      </a:endParaRPr>
                    </a:p>
                  </a:txBody>
                  <a:tcPr/>
                </a:tc>
                <a:tc>
                  <a:txBody>
                    <a:bodyPr/>
                    <a:lstStyle/>
                    <a:p>
                      <a:pPr algn="ctr"/>
                      <a:r>
                        <a:rPr lang="es-ES" sz="1200">
                          <a:latin typeface="ITC Kabel" panose="02000503000000000000" pitchFamily="50" charset="0"/>
                        </a:rPr>
                        <a:t>3,6%</a:t>
                      </a:r>
                      <a:endParaRPr lang="es-CO" sz="1200">
                        <a:latin typeface="ITC Kabel" panose="02000503000000000000" pitchFamily="50" charset="0"/>
                      </a:endParaRPr>
                    </a:p>
                  </a:txBody>
                  <a:tcPr/>
                </a:tc>
                <a:extLst>
                  <a:ext uri="{0D108BD9-81ED-4DB2-BD59-A6C34878D82A}">
                    <a16:rowId xmlns:a16="http://schemas.microsoft.com/office/drawing/2014/main" val="2907839115"/>
                  </a:ext>
                </a:extLst>
              </a:tr>
              <a:tr h="256971">
                <a:tc>
                  <a:txBody>
                    <a:bodyPr/>
                    <a:lstStyle/>
                    <a:p>
                      <a:r>
                        <a:rPr lang="es-ES" sz="1200" b="1">
                          <a:latin typeface="ITC Kabel" panose="02000503000000000000" pitchFamily="50" charset="0"/>
                        </a:rPr>
                        <a:t>Colombia</a:t>
                      </a:r>
                    </a:p>
                  </a:txBody>
                  <a:tcPr/>
                </a:tc>
                <a:tc>
                  <a:txBody>
                    <a:bodyPr/>
                    <a:lstStyle/>
                    <a:p>
                      <a:pPr algn="ctr"/>
                      <a:r>
                        <a:rPr lang="es-ES" sz="1200">
                          <a:latin typeface="ITC Kabel" panose="02000503000000000000" pitchFamily="50" charset="0"/>
                        </a:rPr>
                        <a:t>-10,8%</a:t>
                      </a:r>
                      <a:endParaRPr lang="es-CO" sz="1200">
                        <a:latin typeface="ITC Kabel" panose="02000503000000000000" pitchFamily="50" charset="0"/>
                      </a:endParaRPr>
                    </a:p>
                  </a:txBody>
                  <a:tcPr/>
                </a:tc>
                <a:tc>
                  <a:txBody>
                    <a:bodyPr/>
                    <a:lstStyle/>
                    <a:p>
                      <a:pPr algn="ctr"/>
                      <a:r>
                        <a:rPr lang="es-ES" sz="1200">
                          <a:latin typeface="ITC Kabel" panose="02000503000000000000" pitchFamily="50" charset="0"/>
                        </a:rPr>
                        <a:t>1,4%</a:t>
                      </a:r>
                      <a:endParaRPr lang="es-CO" sz="1200">
                        <a:latin typeface="ITC Kabel" panose="02000503000000000000" pitchFamily="50" charset="0"/>
                      </a:endParaRPr>
                    </a:p>
                  </a:txBody>
                  <a:tcPr/>
                </a:tc>
                <a:extLst>
                  <a:ext uri="{0D108BD9-81ED-4DB2-BD59-A6C34878D82A}">
                    <a16:rowId xmlns:a16="http://schemas.microsoft.com/office/drawing/2014/main" val="2501834341"/>
                  </a:ext>
                </a:extLst>
              </a:tr>
            </a:tbl>
          </a:graphicData>
        </a:graphic>
      </p:graphicFrame>
    </p:spTree>
    <p:extLst>
      <p:ext uri="{BB962C8B-B14F-4D97-AF65-F5344CB8AC3E}">
        <p14:creationId xmlns:p14="http://schemas.microsoft.com/office/powerpoint/2010/main" val="924923438"/>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B686A3E2-F2BD-8B1B-015A-9DDBA5DD02AB}"/>
              </a:ext>
            </a:extLst>
          </p:cNvPr>
          <p:cNvSpPr/>
          <p:nvPr/>
        </p:nvSpPr>
        <p:spPr>
          <a:xfrm>
            <a:off x="-14990" y="-1"/>
            <a:ext cx="3492708" cy="6858002"/>
          </a:xfrm>
          <a:prstGeom prst="rect">
            <a:avLst/>
          </a:prstGeom>
          <a:gradFill>
            <a:gsLst>
              <a:gs pos="51000">
                <a:srgbClr val="004D98"/>
              </a:gs>
              <a:gs pos="84000">
                <a:srgbClr val="004D98"/>
              </a:gs>
              <a:gs pos="16000">
                <a:srgbClr val="0C94D1"/>
              </a:gs>
            </a:gsLst>
            <a:lin ang="5400000" scaled="1"/>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4" name="Rectángulo 3">
            <a:extLst>
              <a:ext uri="{FF2B5EF4-FFF2-40B4-BE49-F238E27FC236}">
                <a16:creationId xmlns:a16="http://schemas.microsoft.com/office/drawing/2014/main" id="{BCA437FB-3A03-8306-87EF-EA8594B3A9DC}"/>
              </a:ext>
            </a:extLst>
          </p:cNvPr>
          <p:cNvSpPr/>
          <p:nvPr/>
        </p:nvSpPr>
        <p:spPr>
          <a:xfrm>
            <a:off x="3793088" y="3733"/>
            <a:ext cx="8040896" cy="106185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3600" b="1">
                <a:solidFill>
                  <a:srgbClr val="275889"/>
                </a:solidFill>
                <a:latin typeface="ITC Kabel" panose="02000503000000000000" pitchFamily="50" charset="0"/>
              </a:rPr>
              <a:t>Crédito de vivienda en Atlántico</a:t>
            </a:r>
          </a:p>
        </p:txBody>
      </p:sp>
      <p:pic>
        <p:nvPicPr>
          <p:cNvPr id="18" name="Imagen 17" descr="Logotipo, nombre de la empresa&#10;&#10;Descripción generada automáticamente">
            <a:extLst>
              <a:ext uri="{FF2B5EF4-FFF2-40B4-BE49-F238E27FC236}">
                <a16:creationId xmlns:a16="http://schemas.microsoft.com/office/drawing/2014/main" id="{E3B4E5EC-FD9E-8AD2-3D38-504DC617FF5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2417" y="-525392"/>
            <a:ext cx="2531620" cy="2531620"/>
          </a:xfrm>
          <a:prstGeom prst="rect">
            <a:avLst/>
          </a:prstGeom>
        </p:spPr>
      </p:pic>
      <p:sp>
        <p:nvSpPr>
          <p:cNvPr id="9" name="Rectángulo 8">
            <a:extLst>
              <a:ext uri="{FF2B5EF4-FFF2-40B4-BE49-F238E27FC236}">
                <a16:creationId xmlns:a16="http://schemas.microsoft.com/office/drawing/2014/main" id="{3AA55800-F91B-B4B4-2966-6CAC34C667DA}"/>
              </a:ext>
            </a:extLst>
          </p:cNvPr>
          <p:cNvSpPr/>
          <p:nvPr/>
        </p:nvSpPr>
        <p:spPr>
          <a:xfrm>
            <a:off x="3579623" y="6327090"/>
            <a:ext cx="5028799" cy="48218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1200">
                <a:solidFill>
                  <a:srgbClr val="002060"/>
                </a:solidFill>
                <a:latin typeface="ITC Kabel" panose="02000503000000000000" pitchFamily="50" charset="0"/>
              </a:rPr>
              <a:t>Fuente: Cámara de Comercio de Barranquilla con base en Superfinanciera</a:t>
            </a:r>
            <a:endParaRPr lang="es-CO" sz="1200">
              <a:solidFill>
                <a:srgbClr val="002060"/>
              </a:solidFill>
              <a:latin typeface="ITC Kabel" panose="02000503000000000000" pitchFamily="50" charset="0"/>
            </a:endParaRPr>
          </a:p>
        </p:txBody>
      </p:sp>
      <p:sp>
        <p:nvSpPr>
          <p:cNvPr id="3" name="CuadroTexto 2">
            <a:extLst>
              <a:ext uri="{FF2B5EF4-FFF2-40B4-BE49-F238E27FC236}">
                <a16:creationId xmlns:a16="http://schemas.microsoft.com/office/drawing/2014/main" id="{CC538D5D-C574-69CE-81DD-743F5BA6AC34}"/>
              </a:ext>
            </a:extLst>
          </p:cNvPr>
          <p:cNvSpPr txBox="1"/>
          <p:nvPr/>
        </p:nvSpPr>
        <p:spPr>
          <a:xfrm>
            <a:off x="17937" y="2764125"/>
            <a:ext cx="3426854" cy="1477328"/>
          </a:xfrm>
          <a:prstGeom prst="rect">
            <a:avLst/>
          </a:prstGeom>
          <a:noFill/>
          <a:ln>
            <a:noFill/>
          </a:ln>
        </p:spPr>
        <p:txBody>
          <a:bodyPr wrap="square" rtlCol="0">
            <a:spAutoFit/>
          </a:bodyPr>
          <a:lstStyle/>
          <a:p>
            <a:pPr algn="just"/>
            <a:r>
              <a:rPr lang="es-ES">
                <a:solidFill>
                  <a:schemeClr val="bg1"/>
                </a:solidFill>
                <a:latin typeface="ITC Kabel" panose="02000503000000000000" pitchFamily="50" charset="0"/>
              </a:rPr>
              <a:t>El crédito de vivienda en Atlántico (17% del total) sigue creciendo, asociado al desarrollo urbanístico de Barranquilla en los últimos años.</a:t>
            </a:r>
            <a:endParaRPr lang="es-CO">
              <a:solidFill>
                <a:schemeClr val="bg1"/>
              </a:solidFill>
              <a:latin typeface="ITC Kabel" panose="02000503000000000000" pitchFamily="50" charset="0"/>
            </a:endParaRPr>
          </a:p>
        </p:txBody>
      </p:sp>
      <p:grpSp>
        <p:nvGrpSpPr>
          <p:cNvPr id="23" name="Grupo 22">
            <a:extLst>
              <a:ext uri="{FF2B5EF4-FFF2-40B4-BE49-F238E27FC236}">
                <a16:creationId xmlns:a16="http://schemas.microsoft.com/office/drawing/2014/main" id="{9EF16021-0A95-5817-5023-C70189D5BA6D}"/>
              </a:ext>
            </a:extLst>
          </p:cNvPr>
          <p:cNvGrpSpPr/>
          <p:nvPr/>
        </p:nvGrpSpPr>
        <p:grpSpPr>
          <a:xfrm>
            <a:off x="11173459" y="5461711"/>
            <a:ext cx="1372278" cy="1659643"/>
            <a:chOff x="11004993" y="4968941"/>
            <a:chExt cx="1587341" cy="2335672"/>
          </a:xfrm>
        </p:grpSpPr>
        <p:sp>
          <p:nvSpPr>
            <p:cNvPr id="25" name="Hexágono 24">
              <a:extLst>
                <a:ext uri="{FF2B5EF4-FFF2-40B4-BE49-F238E27FC236}">
                  <a16:creationId xmlns:a16="http://schemas.microsoft.com/office/drawing/2014/main" id="{5E4AEBB3-060F-B288-1D41-06A1DA2373D5}"/>
                </a:ext>
              </a:extLst>
            </p:cNvPr>
            <p:cNvSpPr/>
            <p:nvPr/>
          </p:nvSpPr>
          <p:spPr>
            <a:xfrm rot="16200000">
              <a:off x="11357131" y="5748295"/>
              <a:ext cx="878400" cy="764041"/>
            </a:xfrm>
            <a:prstGeom prst="hexagon">
              <a:avLst/>
            </a:prstGeom>
            <a:solidFill>
              <a:srgbClr val="8ED973"/>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6" name="Hexágono 25">
              <a:extLst>
                <a:ext uri="{FF2B5EF4-FFF2-40B4-BE49-F238E27FC236}">
                  <a16:creationId xmlns:a16="http://schemas.microsoft.com/office/drawing/2014/main" id="{CC90C13E-7B5F-9E73-4882-4E1C3E082867}"/>
                </a:ext>
              </a:extLst>
            </p:cNvPr>
            <p:cNvSpPr/>
            <p:nvPr/>
          </p:nvSpPr>
          <p:spPr>
            <a:xfrm rot="16200000">
              <a:off x="10947814" y="6462331"/>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7" name="Hexágono 26">
              <a:extLst>
                <a:ext uri="{FF2B5EF4-FFF2-40B4-BE49-F238E27FC236}">
                  <a16:creationId xmlns:a16="http://schemas.microsoft.com/office/drawing/2014/main" id="{1E323EDD-E7B9-C176-6BD8-18FB6DBD17BC}"/>
                </a:ext>
              </a:extLst>
            </p:cNvPr>
            <p:cNvSpPr/>
            <p:nvPr/>
          </p:nvSpPr>
          <p:spPr>
            <a:xfrm rot="16200000">
              <a:off x="11752800" y="6483392"/>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8" name="Hexágono 27">
              <a:extLst>
                <a:ext uri="{FF2B5EF4-FFF2-40B4-BE49-F238E27FC236}">
                  <a16:creationId xmlns:a16="http://schemas.microsoft.com/office/drawing/2014/main" id="{4D332257-855F-7AD4-645D-045FA731AEB9}"/>
                </a:ext>
              </a:extLst>
            </p:cNvPr>
            <p:cNvSpPr/>
            <p:nvPr/>
          </p:nvSpPr>
          <p:spPr>
            <a:xfrm rot="16200000">
              <a:off x="11771114" y="5026120"/>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grpSp>
      <p:sp>
        <p:nvSpPr>
          <p:cNvPr id="8" name="2 CuadroTexto">
            <a:extLst>
              <a:ext uri="{FF2B5EF4-FFF2-40B4-BE49-F238E27FC236}">
                <a16:creationId xmlns:a16="http://schemas.microsoft.com/office/drawing/2014/main" id="{D97E486C-C032-1B58-8985-AB660F07AB73}"/>
              </a:ext>
            </a:extLst>
          </p:cNvPr>
          <p:cNvSpPr txBox="1"/>
          <p:nvPr/>
        </p:nvSpPr>
        <p:spPr>
          <a:xfrm>
            <a:off x="3541345" y="805870"/>
            <a:ext cx="8722943" cy="369332"/>
          </a:xfrm>
          <a:prstGeom prst="rect">
            <a:avLst/>
          </a:prstGeom>
          <a:noFill/>
        </p:spPr>
        <p:txBody>
          <a:bodyPr wrap="square" rtlCol="0">
            <a:spAutoFit/>
          </a:bodyPr>
          <a:lstStyle/>
          <a:p>
            <a:pPr algn="ctr"/>
            <a:r>
              <a:rPr lang="es-ES">
                <a:solidFill>
                  <a:srgbClr val="275889"/>
                </a:solidFill>
                <a:latin typeface="ITC Kabel" panose="02000503000000000000" pitchFamily="50" charset="0"/>
              </a:rPr>
              <a:t>Variación % real anual de la cartera de vivienda</a:t>
            </a:r>
          </a:p>
        </p:txBody>
      </p:sp>
      <p:graphicFrame>
        <p:nvGraphicFramePr>
          <p:cNvPr id="5" name="Gráfico 4">
            <a:extLst>
              <a:ext uri="{FF2B5EF4-FFF2-40B4-BE49-F238E27FC236}">
                <a16:creationId xmlns:a16="http://schemas.microsoft.com/office/drawing/2014/main" id="{57362078-C678-42FC-C1BC-C602F4B46D2F}"/>
              </a:ext>
            </a:extLst>
          </p:cNvPr>
          <p:cNvGraphicFramePr>
            <a:graphicFrameLocks/>
          </p:cNvGraphicFramePr>
          <p:nvPr>
            <p:extLst>
              <p:ext uri="{D42A27DB-BD31-4B8C-83A1-F6EECF244321}">
                <p14:modId xmlns:p14="http://schemas.microsoft.com/office/powerpoint/2010/main" val="3923864654"/>
              </p:ext>
            </p:extLst>
          </p:nvPr>
        </p:nvGraphicFramePr>
        <p:xfrm>
          <a:off x="3468725" y="1915834"/>
          <a:ext cx="8040896" cy="4651238"/>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7" name="Tabla 6">
            <a:extLst>
              <a:ext uri="{FF2B5EF4-FFF2-40B4-BE49-F238E27FC236}">
                <a16:creationId xmlns:a16="http://schemas.microsoft.com/office/drawing/2014/main" id="{1D9F1387-B7F9-4EF5-080B-5C3A18E97BDE}"/>
              </a:ext>
            </a:extLst>
          </p:cNvPr>
          <p:cNvGraphicFramePr>
            <a:graphicFrameLocks noGrp="1"/>
          </p:cNvGraphicFramePr>
          <p:nvPr>
            <p:extLst>
              <p:ext uri="{D42A27DB-BD31-4B8C-83A1-F6EECF244321}">
                <p14:modId xmlns:p14="http://schemas.microsoft.com/office/powerpoint/2010/main" val="984204809"/>
              </p:ext>
            </p:extLst>
          </p:nvPr>
        </p:nvGraphicFramePr>
        <p:xfrm>
          <a:off x="7558613" y="1565530"/>
          <a:ext cx="4326600" cy="1148239"/>
        </p:xfrm>
        <a:graphic>
          <a:graphicData uri="http://schemas.openxmlformats.org/drawingml/2006/table">
            <a:tbl>
              <a:tblPr firstRow="1" bandRow="1">
                <a:tableStyleId>{5C22544A-7EE6-4342-B048-85BDC9FD1C3A}</a:tableStyleId>
              </a:tblPr>
              <a:tblGrid>
                <a:gridCol w="2251000">
                  <a:extLst>
                    <a:ext uri="{9D8B030D-6E8A-4147-A177-3AD203B41FA5}">
                      <a16:colId xmlns:a16="http://schemas.microsoft.com/office/drawing/2014/main" val="461416117"/>
                    </a:ext>
                  </a:extLst>
                </a:gridCol>
                <a:gridCol w="1051420">
                  <a:extLst>
                    <a:ext uri="{9D8B030D-6E8A-4147-A177-3AD203B41FA5}">
                      <a16:colId xmlns:a16="http://schemas.microsoft.com/office/drawing/2014/main" val="3173924315"/>
                    </a:ext>
                  </a:extLst>
                </a:gridCol>
                <a:gridCol w="1024180">
                  <a:extLst>
                    <a:ext uri="{9D8B030D-6E8A-4147-A177-3AD203B41FA5}">
                      <a16:colId xmlns:a16="http://schemas.microsoft.com/office/drawing/2014/main" val="1619085503"/>
                    </a:ext>
                  </a:extLst>
                </a:gridCol>
              </a:tblGrid>
              <a:tr h="599599">
                <a:tc>
                  <a:txBody>
                    <a:bodyPr/>
                    <a:lstStyle/>
                    <a:p>
                      <a:r>
                        <a:rPr lang="es-ES" sz="1200">
                          <a:latin typeface="ITC Kabel" panose="02000503000000000000" pitchFamily="50" charset="0"/>
                        </a:rPr>
                        <a:t>Crecimiento de cartera vivienda (segundo trimestre)</a:t>
                      </a:r>
                      <a:endParaRPr lang="es-CO" sz="1200">
                        <a:latin typeface="ITC Kabel" panose="02000503000000000000" pitchFamily="50" charset="0"/>
                      </a:endParaRPr>
                    </a:p>
                  </a:txBody>
                  <a:tcPr anchor="ctr"/>
                </a:tc>
                <a:tc>
                  <a:txBody>
                    <a:bodyPr/>
                    <a:lstStyle/>
                    <a:p>
                      <a:pPr algn="ctr"/>
                      <a:r>
                        <a:rPr lang="es-ES" sz="1200">
                          <a:latin typeface="ITC Kabel" panose="02000503000000000000" pitchFamily="50" charset="0"/>
                        </a:rPr>
                        <a:t>2023 vs. 2024</a:t>
                      </a:r>
                      <a:endParaRPr lang="es-CO" sz="1200">
                        <a:latin typeface="ITC Kabel" panose="02000503000000000000" pitchFamily="50" charset="0"/>
                      </a:endParaRPr>
                    </a:p>
                  </a:txBody>
                  <a:tcPr anchor="ctr"/>
                </a:tc>
                <a:tc>
                  <a:txBody>
                    <a:bodyPr/>
                    <a:lstStyle/>
                    <a:p>
                      <a:pPr algn="ctr"/>
                      <a:r>
                        <a:rPr lang="es-ES" sz="1200">
                          <a:latin typeface="ITC Kabel" panose="02000503000000000000" pitchFamily="50" charset="0"/>
                        </a:rPr>
                        <a:t>2019 vs. 2024</a:t>
                      </a:r>
                      <a:endParaRPr lang="es-CO" sz="1200">
                        <a:latin typeface="ITC Kabel" panose="02000503000000000000" pitchFamily="50" charset="0"/>
                      </a:endParaRPr>
                    </a:p>
                  </a:txBody>
                  <a:tcPr anchor="ctr"/>
                </a:tc>
                <a:extLst>
                  <a:ext uri="{0D108BD9-81ED-4DB2-BD59-A6C34878D82A}">
                    <a16:rowId xmlns:a16="http://schemas.microsoft.com/office/drawing/2014/main" val="3801064048"/>
                  </a:ext>
                </a:extLst>
              </a:tr>
              <a:tr h="256971">
                <a:tc>
                  <a:txBody>
                    <a:bodyPr/>
                    <a:lstStyle/>
                    <a:p>
                      <a:r>
                        <a:rPr lang="es-ES" sz="1200" b="1">
                          <a:latin typeface="ITC Kabel" panose="02000503000000000000" pitchFamily="50" charset="0"/>
                        </a:rPr>
                        <a:t>Atlántico</a:t>
                      </a:r>
                      <a:endParaRPr lang="es-CO" sz="1200" b="1">
                        <a:latin typeface="ITC Kabel" panose="02000503000000000000" pitchFamily="50" charset="0"/>
                      </a:endParaRPr>
                    </a:p>
                  </a:txBody>
                  <a:tcPr/>
                </a:tc>
                <a:tc>
                  <a:txBody>
                    <a:bodyPr/>
                    <a:lstStyle/>
                    <a:p>
                      <a:pPr algn="ctr"/>
                      <a:r>
                        <a:rPr lang="es-ES" sz="1200">
                          <a:latin typeface="ITC Kabel" panose="02000503000000000000" pitchFamily="50" charset="0"/>
                        </a:rPr>
                        <a:t>8,0%</a:t>
                      </a:r>
                      <a:endParaRPr lang="es-CO" sz="1200">
                        <a:latin typeface="ITC Kabel" panose="02000503000000000000" pitchFamily="50" charset="0"/>
                      </a:endParaRPr>
                    </a:p>
                  </a:txBody>
                  <a:tcPr/>
                </a:tc>
                <a:tc>
                  <a:txBody>
                    <a:bodyPr/>
                    <a:lstStyle/>
                    <a:p>
                      <a:pPr algn="ctr"/>
                      <a:r>
                        <a:rPr lang="es-ES" sz="1200">
                          <a:latin typeface="ITC Kabel" panose="02000503000000000000" pitchFamily="50" charset="0"/>
                        </a:rPr>
                        <a:t>51,5%</a:t>
                      </a:r>
                      <a:endParaRPr lang="es-CO" sz="1200">
                        <a:latin typeface="ITC Kabel" panose="02000503000000000000" pitchFamily="50" charset="0"/>
                      </a:endParaRPr>
                    </a:p>
                  </a:txBody>
                  <a:tcPr/>
                </a:tc>
                <a:extLst>
                  <a:ext uri="{0D108BD9-81ED-4DB2-BD59-A6C34878D82A}">
                    <a16:rowId xmlns:a16="http://schemas.microsoft.com/office/drawing/2014/main" val="2907839115"/>
                  </a:ext>
                </a:extLst>
              </a:tr>
              <a:tr h="256971">
                <a:tc>
                  <a:txBody>
                    <a:bodyPr/>
                    <a:lstStyle/>
                    <a:p>
                      <a:r>
                        <a:rPr lang="es-ES" sz="1200" b="1">
                          <a:latin typeface="ITC Kabel" panose="02000503000000000000" pitchFamily="50" charset="0"/>
                        </a:rPr>
                        <a:t>Colombia</a:t>
                      </a:r>
                    </a:p>
                  </a:txBody>
                  <a:tcPr/>
                </a:tc>
                <a:tc>
                  <a:txBody>
                    <a:bodyPr/>
                    <a:lstStyle/>
                    <a:p>
                      <a:pPr algn="ctr"/>
                      <a:r>
                        <a:rPr lang="es-ES" sz="1200">
                          <a:latin typeface="ITC Kabel" panose="02000503000000000000" pitchFamily="50" charset="0"/>
                        </a:rPr>
                        <a:t>0,8%</a:t>
                      </a:r>
                      <a:endParaRPr lang="es-CO" sz="1200">
                        <a:latin typeface="ITC Kabel" panose="02000503000000000000" pitchFamily="50" charset="0"/>
                      </a:endParaRPr>
                    </a:p>
                  </a:txBody>
                  <a:tcPr/>
                </a:tc>
                <a:tc>
                  <a:txBody>
                    <a:bodyPr/>
                    <a:lstStyle/>
                    <a:p>
                      <a:pPr algn="ctr"/>
                      <a:r>
                        <a:rPr lang="es-ES" sz="1200">
                          <a:latin typeface="ITC Kabel" panose="02000503000000000000" pitchFamily="50" charset="0"/>
                        </a:rPr>
                        <a:t>18,1%</a:t>
                      </a:r>
                      <a:endParaRPr lang="es-CO" sz="1200">
                        <a:latin typeface="ITC Kabel" panose="02000503000000000000" pitchFamily="50" charset="0"/>
                      </a:endParaRPr>
                    </a:p>
                  </a:txBody>
                  <a:tcPr/>
                </a:tc>
                <a:extLst>
                  <a:ext uri="{0D108BD9-81ED-4DB2-BD59-A6C34878D82A}">
                    <a16:rowId xmlns:a16="http://schemas.microsoft.com/office/drawing/2014/main" val="2501834341"/>
                  </a:ext>
                </a:extLst>
              </a:tr>
            </a:tbl>
          </a:graphicData>
        </a:graphic>
      </p:graphicFrame>
    </p:spTree>
    <p:extLst>
      <p:ext uri="{BB962C8B-B14F-4D97-AF65-F5344CB8AC3E}">
        <p14:creationId xmlns:p14="http://schemas.microsoft.com/office/powerpoint/2010/main" val="2413428851"/>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Hexágono 6">
            <a:extLst>
              <a:ext uri="{FF2B5EF4-FFF2-40B4-BE49-F238E27FC236}">
                <a16:creationId xmlns:a16="http://schemas.microsoft.com/office/drawing/2014/main" id="{65F11E7A-BA38-74C6-0C53-F81ABFBA2099}"/>
              </a:ext>
            </a:extLst>
          </p:cNvPr>
          <p:cNvSpPr/>
          <p:nvPr/>
        </p:nvSpPr>
        <p:spPr>
          <a:xfrm rot="10800000">
            <a:off x="11321105" y="5783482"/>
            <a:ext cx="1231162" cy="1051920"/>
          </a:xfrm>
          <a:prstGeom prst="hexagon">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8" name="Hexágono 7">
            <a:extLst>
              <a:ext uri="{FF2B5EF4-FFF2-40B4-BE49-F238E27FC236}">
                <a16:creationId xmlns:a16="http://schemas.microsoft.com/office/drawing/2014/main" id="{20910F8E-7B15-C7EC-76C3-D425DE71F251}"/>
              </a:ext>
            </a:extLst>
          </p:cNvPr>
          <p:cNvSpPr/>
          <p:nvPr/>
        </p:nvSpPr>
        <p:spPr>
          <a:xfrm rot="10800000">
            <a:off x="10958009" y="5450110"/>
            <a:ext cx="1231162" cy="1051920"/>
          </a:xfrm>
          <a:prstGeom prst="hexagon">
            <a:avLst/>
          </a:prstGeom>
          <a:solidFill>
            <a:srgbClr val="056BB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grpSp>
        <p:nvGrpSpPr>
          <p:cNvPr id="6" name="Grupo 5">
            <a:extLst>
              <a:ext uri="{FF2B5EF4-FFF2-40B4-BE49-F238E27FC236}">
                <a16:creationId xmlns:a16="http://schemas.microsoft.com/office/drawing/2014/main" id="{1F94EE1D-95B7-3051-599F-5A5E55C63B35}"/>
              </a:ext>
            </a:extLst>
          </p:cNvPr>
          <p:cNvGrpSpPr/>
          <p:nvPr/>
        </p:nvGrpSpPr>
        <p:grpSpPr>
          <a:xfrm>
            <a:off x="2187419" y="-93312"/>
            <a:ext cx="7727708" cy="2340623"/>
            <a:chOff x="1097100" y="4080389"/>
            <a:chExt cx="7727708" cy="2340623"/>
          </a:xfrm>
        </p:grpSpPr>
        <p:sp>
          <p:nvSpPr>
            <p:cNvPr id="4" name="Diagrama de flujo: proceso alternativo 3">
              <a:extLst>
                <a:ext uri="{FF2B5EF4-FFF2-40B4-BE49-F238E27FC236}">
                  <a16:creationId xmlns:a16="http://schemas.microsoft.com/office/drawing/2014/main" id="{CC15B100-7297-354F-4F47-AF11E34F07B9}"/>
                </a:ext>
              </a:extLst>
            </p:cNvPr>
            <p:cNvSpPr/>
            <p:nvPr/>
          </p:nvSpPr>
          <p:spPr>
            <a:xfrm>
              <a:off x="1179576" y="4080389"/>
              <a:ext cx="7645232" cy="1867126"/>
            </a:xfrm>
            <a:prstGeom prst="flowChartAlternateProcess">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3" name="CuadroTexto 2">
              <a:extLst>
                <a:ext uri="{FF2B5EF4-FFF2-40B4-BE49-F238E27FC236}">
                  <a16:creationId xmlns:a16="http://schemas.microsoft.com/office/drawing/2014/main" id="{073EF3BC-B635-1B81-D445-832D7B9C4F35}"/>
                </a:ext>
              </a:extLst>
            </p:cNvPr>
            <p:cNvSpPr txBox="1"/>
            <p:nvPr/>
          </p:nvSpPr>
          <p:spPr>
            <a:xfrm>
              <a:off x="1097100" y="4759019"/>
              <a:ext cx="7263646" cy="1661993"/>
            </a:xfrm>
            <a:prstGeom prst="rect">
              <a:avLst/>
            </a:prstGeom>
            <a:noFill/>
          </p:spPr>
          <p:txBody>
            <a:bodyPr wrap="square" lIns="91440" tIns="45720" rIns="91440" bIns="45720" rtlCol="0" anchor="t">
              <a:spAutoFit/>
            </a:bodyPr>
            <a:lstStyle/>
            <a:p>
              <a:pPr algn="ctr"/>
              <a:r>
                <a:rPr lang="es-CO" sz="3400" b="1" dirty="0">
                  <a:solidFill>
                    <a:srgbClr val="275889"/>
                  </a:solidFill>
                  <a:latin typeface="ITC Kabel"/>
                </a:rPr>
                <a:t>3 mensajes para destacar HOY: </a:t>
              </a:r>
            </a:p>
            <a:p>
              <a:pPr algn="ctr"/>
              <a:endParaRPr lang="es-CO" sz="3400" b="1" dirty="0">
                <a:solidFill>
                  <a:srgbClr val="275889"/>
                </a:solidFill>
                <a:latin typeface="ITC Kabel"/>
              </a:endParaRPr>
            </a:p>
            <a:p>
              <a:pPr algn="ctr"/>
              <a:endParaRPr lang="es-CO" sz="3400" b="1" dirty="0">
                <a:solidFill>
                  <a:srgbClr val="275889"/>
                </a:solidFill>
                <a:latin typeface="ITC Kabel"/>
              </a:endParaRPr>
            </a:p>
          </p:txBody>
        </p:sp>
      </p:grpSp>
      <p:sp>
        <p:nvSpPr>
          <p:cNvPr id="10" name="CuadroTexto 9">
            <a:extLst>
              <a:ext uri="{FF2B5EF4-FFF2-40B4-BE49-F238E27FC236}">
                <a16:creationId xmlns:a16="http://schemas.microsoft.com/office/drawing/2014/main" id="{663992BC-BD4C-58AF-6C3A-A05E4ACB043A}"/>
              </a:ext>
            </a:extLst>
          </p:cNvPr>
          <p:cNvSpPr txBox="1"/>
          <p:nvPr/>
        </p:nvSpPr>
        <p:spPr>
          <a:xfrm>
            <a:off x="934995" y="1717589"/>
            <a:ext cx="10239630" cy="372409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457200" indent="-457200">
              <a:spcAft>
                <a:spcPts val="1200"/>
              </a:spcAft>
              <a:buAutoNum type="arabicPeriod"/>
            </a:pPr>
            <a:r>
              <a:rPr lang="es-CO" sz="2400" b="1" dirty="0">
                <a:solidFill>
                  <a:srgbClr val="275889"/>
                </a:solidFill>
                <a:latin typeface="ITC Kabel"/>
                <a:ea typeface="+mj-ea"/>
                <a:cs typeface="+mj-cs"/>
              </a:rPr>
              <a:t>La economía de Barranquilla y el Atlántico fue la que más creció en el periodo 2019-2024.</a:t>
            </a:r>
            <a:r>
              <a:rPr lang="es-CO" sz="2400" dirty="0">
                <a:solidFill>
                  <a:srgbClr val="275889"/>
                </a:solidFill>
                <a:latin typeface="ITC Kabel"/>
                <a:ea typeface="+mj-ea"/>
                <a:cs typeface="+mj-cs"/>
              </a:rPr>
              <a:t> Un crecimiento que refleja el dinamismo, la capacidad de innovación  y el trabajo arduo de nuestra comunidad empresarial.</a:t>
            </a:r>
            <a:endParaRPr lang="es-ES" sz="2400" dirty="0">
              <a:solidFill>
                <a:srgbClr val="275889"/>
              </a:solidFill>
              <a:latin typeface="ITC Kabel"/>
              <a:ea typeface="+mj-ea"/>
              <a:cs typeface="+mj-cs"/>
            </a:endParaRPr>
          </a:p>
          <a:p>
            <a:pPr marL="457200" indent="-457200">
              <a:spcAft>
                <a:spcPts val="1200"/>
              </a:spcAft>
              <a:buAutoNum type="arabicPeriod"/>
            </a:pPr>
            <a:r>
              <a:rPr lang="es-CO" sz="2400" b="1" dirty="0">
                <a:solidFill>
                  <a:srgbClr val="275889"/>
                </a:solidFill>
                <a:latin typeface="ITC Kabel"/>
                <a:ea typeface="+mj-ea"/>
                <a:cs typeface="+mj-cs"/>
              </a:rPr>
              <a:t>El consumo de los hogares ha disminuido significativamente.</a:t>
            </a:r>
            <a:r>
              <a:rPr lang="es-CO" sz="2400" dirty="0">
                <a:solidFill>
                  <a:srgbClr val="275889"/>
                </a:solidFill>
                <a:latin typeface="ITC Kabel"/>
                <a:ea typeface="+mj-ea"/>
                <a:cs typeface="+mj-cs"/>
              </a:rPr>
              <a:t> Esto refleja la coyuntura actual, donde las familias están priorizando gastos y ajustando su poder adquisitivo.</a:t>
            </a:r>
            <a:endParaRPr lang="es-ES" sz="2400" dirty="0">
              <a:solidFill>
                <a:srgbClr val="275889"/>
              </a:solidFill>
              <a:latin typeface="ITC Kabel"/>
              <a:ea typeface="+mj-ea"/>
              <a:cs typeface="+mj-cs"/>
            </a:endParaRPr>
          </a:p>
          <a:p>
            <a:pPr marL="457200" indent="-457200">
              <a:spcAft>
                <a:spcPts val="1200"/>
              </a:spcAft>
              <a:buAutoNum type="arabicPeriod"/>
            </a:pPr>
            <a:r>
              <a:rPr lang="es-CO" sz="2400" dirty="0">
                <a:solidFill>
                  <a:srgbClr val="275889"/>
                </a:solidFill>
                <a:latin typeface="ITC Kabel"/>
                <a:ea typeface="+mj-ea"/>
                <a:cs typeface="+mj-cs"/>
              </a:rPr>
              <a:t>A pesar de la desaceleración que estamos viviendo, </a:t>
            </a:r>
            <a:r>
              <a:rPr lang="es-CO" sz="2400" b="1" dirty="0">
                <a:solidFill>
                  <a:srgbClr val="275889"/>
                </a:solidFill>
                <a:latin typeface="ITC Kabel"/>
                <a:ea typeface="+mj-ea"/>
                <a:cs typeface="+mj-cs"/>
              </a:rPr>
              <a:t>las empresas del Atlántico siguen siendo resilientes y optimistas sobre el futuro. Si hay confianza, habrá reactivación.</a:t>
            </a:r>
            <a:endParaRPr lang="es-ES" sz="2400" dirty="0">
              <a:solidFill>
                <a:srgbClr val="275889"/>
              </a:solidFill>
              <a:latin typeface="ITC Kabel"/>
            </a:endParaRPr>
          </a:p>
        </p:txBody>
      </p:sp>
    </p:spTree>
    <p:extLst>
      <p:ext uri="{BB962C8B-B14F-4D97-AF65-F5344CB8AC3E}">
        <p14:creationId xmlns:p14="http://schemas.microsoft.com/office/powerpoint/2010/main" val="3229976444"/>
      </p:ext>
    </p:extLst>
  </p:cSld>
  <p:clrMapOvr>
    <a:masterClrMapping/>
  </p:clrMapOvr>
  <p:transition spd="slow">
    <p:pull/>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69EF80-F123-174C-2A5C-6D4E574F3A94}"/>
            </a:ext>
          </a:extLst>
        </p:cNvPr>
        <p:cNvGrpSpPr/>
        <p:nvPr/>
      </p:nvGrpSpPr>
      <p:grpSpPr>
        <a:xfrm>
          <a:off x="0" y="0"/>
          <a:ext cx="0" cy="0"/>
          <a:chOff x="0" y="0"/>
          <a:chExt cx="0" cy="0"/>
        </a:xfrm>
      </p:grpSpPr>
      <p:sp>
        <p:nvSpPr>
          <p:cNvPr id="7" name="Hexágono 6">
            <a:extLst>
              <a:ext uri="{FF2B5EF4-FFF2-40B4-BE49-F238E27FC236}">
                <a16:creationId xmlns:a16="http://schemas.microsoft.com/office/drawing/2014/main" id="{906AA819-A9A4-BA30-725C-14ADD32364C5}"/>
              </a:ext>
            </a:extLst>
          </p:cNvPr>
          <p:cNvSpPr/>
          <p:nvPr/>
        </p:nvSpPr>
        <p:spPr>
          <a:xfrm rot="10800000">
            <a:off x="11321105" y="5783482"/>
            <a:ext cx="1231162" cy="1051920"/>
          </a:xfrm>
          <a:prstGeom prst="hexagon">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8" name="Hexágono 7">
            <a:extLst>
              <a:ext uri="{FF2B5EF4-FFF2-40B4-BE49-F238E27FC236}">
                <a16:creationId xmlns:a16="http://schemas.microsoft.com/office/drawing/2014/main" id="{1CCE35C7-7790-8D18-96BE-CA9EB1B9B849}"/>
              </a:ext>
            </a:extLst>
          </p:cNvPr>
          <p:cNvSpPr/>
          <p:nvPr/>
        </p:nvSpPr>
        <p:spPr>
          <a:xfrm rot="10800000">
            <a:off x="10958009" y="5450110"/>
            <a:ext cx="1231162" cy="1051920"/>
          </a:xfrm>
          <a:prstGeom prst="hexagon">
            <a:avLst/>
          </a:prstGeom>
          <a:solidFill>
            <a:srgbClr val="056BB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grpSp>
        <p:nvGrpSpPr>
          <p:cNvPr id="6" name="Grupo 5">
            <a:extLst>
              <a:ext uri="{FF2B5EF4-FFF2-40B4-BE49-F238E27FC236}">
                <a16:creationId xmlns:a16="http://schemas.microsoft.com/office/drawing/2014/main" id="{265DB6A9-5C5A-A399-8BC4-BA367CACAA2F}"/>
              </a:ext>
            </a:extLst>
          </p:cNvPr>
          <p:cNvGrpSpPr/>
          <p:nvPr/>
        </p:nvGrpSpPr>
        <p:grpSpPr>
          <a:xfrm>
            <a:off x="2187419" y="-93312"/>
            <a:ext cx="7727708" cy="2340623"/>
            <a:chOff x="1097100" y="4080389"/>
            <a:chExt cx="7727708" cy="2340623"/>
          </a:xfrm>
        </p:grpSpPr>
        <p:sp>
          <p:nvSpPr>
            <p:cNvPr id="4" name="Diagrama de flujo: proceso alternativo 3">
              <a:extLst>
                <a:ext uri="{FF2B5EF4-FFF2-40B4-BE49-F238E27FC236}">
                  <a16:creationId xmlns:a16="http://schemas.microsoft.com/office/drawing/2014/main" id="{D4D9B33D-0A2E-1A0A-EC13-245F72AF6ED6}"/>
                </a:ext>
              </a:extLst>
            </p:cNvPr>
            <p:cNvSpPr/>
            <p:nvPr/>
          </p:nvSpPr>
          <p:spPr>
            <a:xfrm>
              <a:off x="1179576" y="4080389"/>
              <a:ext cx="7645232" cy="1867126"/>
            </a:xfrm>
            <a:prstGeom prst="flowChartAlternateProcess">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3" name="CuadroTexto 2">
              <a:extLst>
                <a:ext uri="{FF2B5EF4-FFF2-40B4-BE49-F238E27FC236}">
                  <a16:creationId xmlns:a16="http://schemas.microsoft.com/office/drawing/2014/main" id="{1A3AA0AA-6FB6-AB82-39FE-C641210E915C}"/>
                </a:ext>
              </a:extLst>
            </p:cNvPr>
            <p:cNvSpPr txBox="1"/>
            <p:nvPr/>
          </p:nvSpPr>
          <p:spPr>
            <a:xfrm>
              <a:off x="1097100" y="4759019"/>
              <a:ext cx="7263646" cy="1661993"/>
            </a:xfrm>
            <a:prstGeom prst="rect">
              <a:avLst/>
            </a:prstGeom>
            <a:noFill/>
          </p:spPr>
          <p:txBody>
            <a:bodyPr wrap="square" lIns="91440" tIns="45720" rIns="91440" bIns="45720" rtlCol="0" anchor="t">
              <a:spAutoFit/>
            </a:bodyPr>
            <a:lstStyle/>
            <a:p>
              <a:pPr algn="ctr"/>
              <a:r>
                <a:rPr lang="es-CO" sz="3400" b="1" dirty="0">
                  <a:solidFill>
                    <a:srgbClr val="275889"/>
                  </a:solidFill>
                  <a:latin typeface="ITC Kabel"/>
                </a:rPr>
                <a:t>3 mensajes para destacar HOY: </a:t>
              </a:r>
            </a:p>
            <a:p>
              <a:pPr algn="ctr"/>
              <a:endParaRPr lang="es-CO" sz="3400" b="1" dirty="0">
                <a:solidFill>
                  <a:srgbClr val="275889"/>
                </a:solidFill>
                <a:latin typeface="ITC Kabel"/>
              </a:endParaRPr>
            </a:p>
            <a:p>
              <a:pPr algn="ctr"/>
              <a:endParaRPr lang="es-CO" sz="3400" b="1" dirty="0">
                <a:solidFill>
                  <a:srgbClr val="275889"/>
                </a:solidFill>
                <a:latin typeface="ITC Kabel"/>
              </a:endParaRPr>
            </a:p>
          </p:txBody>
        </p:sp>
      </p:grpSp>
      <p:graphicFrame>
        <p:nvGraphicFramePr>
          <p:cNvPr id="5" name="Diagrama 4">
            <a:extLst>
              <a:ext uri="{FF2B5EF4-FFF2-40B4-BE49-F238E27FC236}">
                <a16:creationId xmlns:a16="http://schemas.microsoft.com/office/drawing/2014/main" id="{A726FFF4-C52A-4FA9-87FA-734CFB22CA73}"/>
              </a:ext>
            </a:extLst>
          </p:cNvPr>
          <p:cNvGraphicFramePr/>
          <p:nvPr>
            <p:extLst>
              <p:ext uri="{D42A27DB-BD31-4B8C-83A1-F6EECF244321}">
                <p14:modId xmlns:p14="http://schemas.microsoft.com/office/powerpoint/2010/main" val="2440655541"/>
              </p:ext>
            </p:extLst>
          </p:nvPr>
        </p:nvGraphicFramePr>
        <p:xfrm>
          <a:off x="1876581" y="1586350"/>
          <a:ext cx="8718332" cy="439715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282011342"/>
      </p:ext>
    </p:extLst>
  </p:cSld>
  <p:clrMapOvr>
    <a:masterClrMapping/>
  </p:clrMapOvr>
  <p:transition spd="slow">
    <p:pull/>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B686A3E2-F2BD-8B1B-015A-9DDBA5DD02AB}"/>
              </a:ext>
            </a:extLst>
          </p:cNvPr>
          <p:cNvSpPr/>
          <p:nvPr/>
        </p:nvSpPr>
        <p:spPr>
          <a:xfrm>
            <a:off x="-14990" y="-1"/>
            <a:ext cx="3492708" cy="6858002"/>
          </a:xfrm>
          <a:prstGeom prst="rect">
            <a:avLst/>
          </a:prstGeom>
          <a:gradFill>
            <a:gsLst>
              <a:gs pos="51000">
                <a:srgbClr val="004D98"/>
              </a:gs>
              <a:gs pos="84000">
                <a:srgbClr val="004D98"/>
              </a:gs>
              <a:gs pos="16000">
                <a:srgbClr val="0C94D1"/>
              </a:gs>
            </a:gsLst>
            <a:lin ang="5400000" scaled="1"/>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4" name="Rectángulo 3">
            <a:extLst>
              <a:ext uri="{FF2B5EF4-FFF2-40B4-BE49-F238E27FC236}">
                <a16:creationId xmlns:a16="http://schemas.microsoft.com/office/drawing/2014/main" id="{BCA437FB-3A03-8306-87EF-EA8594B3A9DC}"/>
              </a:ext>
            </a:extLst>
          </p:cNvPr>
          <p:cNvSpPr/>
          <p:nvPr/>
        </p:nvSpPr>
        <p:spPr>
          <a:xfrm>
            <a:off x="3844317" y="56971"/>
            <a:ext cx="8040896" cy="106185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3600" b="1">
                <a:solidFill>
                  <a:srgbClr val="275889"/>
                </a:solidFill>
                <a:latin typeface="ITC Kabel" panose="02000503000000000000" pitchFamily="50" charset="0"/>
              </a:rPr>
              <a:t>Ventas y empleo empresariales</a:t>
            </a:r>
          </a:p>
        </p:txBody>
      </p:sp>
      <p:pic>
        <p:nvPicPr>
          <p:cNvPr id="18" name="Imagen 17" descr="Logotipo, nombre de la empresa&#10;&#10;Descripción generada automáticamente">
            <a:extLst>
              <a:ext uri="{FF2B5EF4-FFF2-40B4-BE49-F238E27FC236}">
                <a16:creationId xmlns:a16="http://schemas.microsoft.com/office/drawing/2014/main" id="{E3B4E5EC-FD9E-8AD2-3D38-504DC617FF5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2417" y="-525392"/>
            <a:ext cx="2531620" cy="2531620"/>
          </a:xfrm>
          <a:prstGeom prst="rect">
            <a:avLst/>
          </a:prstGeom>
        </p:spPr>
      </p:pic>
      <p:sp>
        <p:nvSpPr>
          <p:cNvPr id="3" name="CuadroTexto 2">
            <a:extLst>
              <a:ext uri="{FF2B5EF4-FFF2-40B4-BE49-F238E27FC236}">
                <a16:creationId xmlns:a16="http://schemas.microsoft.com/office/drawing/2014/main" id="{CC538D5D-C574-69CE-81DD-743F5BA6AC34}"/>
              </a:ext>
            </a:extLst>
          </p:cNvPr>
          <p:cNvSpPr txBox="1"/>
          <p:nvPr/>
        </p:nvSpPr>
        <p:spPr>
          <a:xfrm>
            <a:off x="3115" y="2748889"/>
            <a:ext cx="3426854" cy="2031325"/>
          </a:xfrm>
          <a:prstGeom prst="rect">
            <a:avLst/>
          </a:prstGeom>
          <a:noFill/>
          <a:ln>
            <a:noFill/>
          </a:ln>
        </p:spPr>
        <p:txBody>
          <a:bodyPr wrap="square" rtlCol="0">
            <a:spAutoFit/>
          </a:bodyPr>
          <a:lstStyle/>
          <a:p>
            <a:pPr algn="just"/>
            <a:r>
              <a:rPr lang="es-ES">
                <a:solidFill>
                  <a:schemeClr val="bg1"/>
                </a:solidFill>
                <a:latin typeface="ITC Kabel" panose="02000503000000000000" pitchFamily="50" charset="0"/>
              </a:rPr>
              <a:t>La reducción en las ventas y el empleo afectan mayormente a los empresarios de menor tamaño. Mientras un 58% de los microempresarios vio reducidas sus ventas, solo el 26% de los grandes tuvo afectación.</a:t>
            </a:r>
            <a:endParaRPr lang="es-CO">
              <a:solidFill>
                <a:schemeClr val="bg1"/>
              </a:solidFill>
              <a:latin typeface="ITC Kabel" panose="02000503000000000000" pitchFamily="50" charset="0"/>
            </a:endParaRPr>
          </a:p>
        </p:txBody>
      </p:sp>
      <p:grpSp>
        <p:nvGrpSpPr>
          <p:cNvPr id="22" name="Grupo 21">
            <a:extLst>
              <a:ext uri="{FF2B5EF4-FFF2-40B4-BE49-F238E27FC236}">
                <a16:creationId xmlns:a16="http://schemas.microsoft.com/office/drawing/2014/main" id="{F1E8290B-326D-8B41-99AA-3972BE0DADF4}"/>
              </a:ext>
            </a:extLst>
          </p:cNvPr>
          <p:cNvGrpSpPr/>
          <p:nvPr/>
        </p:nvGrpSpPr>
        <p:grpSpPr>
          <a:xfrm>
            <a:off x="11173459" y="5461711"/>
            <a:ext cx="1372278" cy="1659643"/>
            <a:chOff x="11157509" y="5568152"/>
            <a:chExt cx="1372278" cy="1659643"/>
          </a:xfrm>
        </p:grpSpPr>
        <p:grpSp>
          <p:nvGrpSpPr>
            <p:cNvPr id="23" name="Grupo 22">
              <a:extLst>
                <a:ext uri="{FF2B5EF4-FFF2-40B4-BE49-F238E27FC236}">
                  <a16:creationId xmlns:a16="http://schemas.microsoft.com/office/drawing/2014/main" id="{9EF16021-0A95-5817-5023-C70189D5BA6D}"/>
                </a:ext>
              </a:extLst>
            </p:cNvPr>
            <p:cNvGrpSpPr/>
            <p:nvPr/>
          </p:nvGrpSpPr>
          <p:grpSpPr>
            <a:xfrm>
              <a:off x="11157509" y="5568152"/>
              <a:ext cx="1372278" cy="1659643"/>
              <a:chOff x="11004993" y="4968941"/>
              <a:chExt cx="1587341" cy="2335672"/>
            </a:xfrm>
          </p:grpSpPr>
          <p:sp>
            <p:nvSpPr>
              <p:cNvPr id="25" name="Hexágono 24">
                <a:extLst>
                  <a:ext uri="{FF2B5EF4-FFF2-40B4-BE49-F238E27FC236}">
                    <a16:creationId xmlns:a16="http://schemas.microsoft.com/office/drawing/2014/main" id="{5E4AEBB3-060F-B288-1D41-06A1DA2373D5}"/>
                  </a:ext>
                </a:extLst>
              </p:cNvPr>
              <p:cNvSpPr/>
              <p:nvPr/>
            </p:nvSpPr>
            <p:spPr>
              <a:xfrm rot="16200000">
                <a:off x="11357131" y="5748295"/>
                <a:ext cx="878400" cy="764041"/>
              </a:xfrm>
              <a:prstGeom prst="hexagon">
                <a:avLst/>
              </a:prstGeom>
              <a:solidFill>
                <a:srgbClr val="8ED973"/>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6" name="Hexágono 25">
                <a:extLst>
                  <a:ext uri="{FF2B5EF4-FFF2-40B4-BE49-F238E27FC236}">
                    <a16:creationId xmlns:a16="http://schemas.microsoft.com/office/drawing/2014/main" id="{CC90C13E-7B5F-9E73-4882-4E1C3E082867}"/>
                  </a:ext>
                </a:extLst>
              </p:cNvPr>
              <p:cNvSpPr/>
              <p:nvPr/>
            </p:nvSpPr>
            <p:spPr>
              <a:xfrm rot="16200000">
                <a:off x="10947814" y="6462331"/>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7" name="Hexágono 26">
                <a:extLst>
                  <a:ext uri="{FF2B5EF4-FFF2-40B4-BE49-F238E27FC236}">
                    <a16:creationId xmlns:a16="http://schemas.microsoft.com/office/drawing/2014/main" id="{1E323EDD-E7B9-C176-6BD8-18FB6DBD17BC}"/>
                  </a:ext>
                </a:extLst>
              </p:cNvPr>
              <p:cNvSpPr/>
              <p:nvPr/>
            </p:nvSpPr>
            <p:spPr>
              <a:xfrm rot="16200000">
                <a:off x="11752800" y="6483392"/>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8" name="Hexágono 27">
                <a:extLst>
                  <a:ext uri="{FF2B5EF4-FFF2-40B4-BE49-F238E27FC236}">
                    <a16:creationId xmlns:a16="http://schemas.microsoft.com/office/drawing/2014/main" id="{4D332257-855F-7AD4-645D-045FA731AEB9}"/>
                  </a:ext>
                </a:extLst>
              </p:cNvPr>
              <p:cNvSpPr/>
              <p:nvPr/>
            </p:nvSpPr>
            <p:spPr>
              <a:xfrm rot="16200000">
                <a:off x="11771114" y="5026120"/>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grpSp>
        <p:sp>
          <p:nvSpPr>
            <p:cNvPr id="24" name="CuadroTexto 23">
              <a:extLst>
                <a:ext uri="{FF2B5EF4-FFF2-40B4-BE49-F238E27FC236}">
                  <a16:creationId xmlns:a16="http://schemas.microsoft.com/office/drawing/2014/main" id="{9D01E35D-BAD8-618A-350D-3DE081ABB142}"/>
                </a:ext>
              </a:extLst>
            </p:cNvPr>
            <p:cNvSpPr txBox="1"/>
            <p:nvPr/>
          </p:nvSpPr>
          <p:spPr>
            <a:xfrm>
              <a:off x="11579856" y="6182953"/>
              <a:ext cx="480325" cy="400110"/>
            </a:xfrm>
            <a:prstGeom prst="rect">
              <a:avLst/>
            </a:prstGeom>
            <a:noFill/>
          </p:spPr>
          <p:txBody>
            <a:bodyPr wrap="square" rtlCol="0">
              <a:spAutoFit/>
            </a:bodyPr>
            <a:lstStyle/>
            <a:p>
              <a:endParaRPr lang="es-CO" sz="2000" b="1">
                <a:solidFill>
                  <a:srgbClr val="002060"/>
                </a:solidFill>
                <a:latin typeface="ITC Kabel" panose="02000503000000000000" pitchFamily="50" charset="0"/>
              </a:endParaRPr>
            </a:p>
          </p:txBody>
        </p:sp>
      </p:grpSp>
      <p:sp>
        <p:nvSpPr>
          <p:cNvPr id="5" name="2 CuadroTexto">
            <a:extLst>
              <a:ext uri="{FF2B5EF4-FFF2-40B4-BE49-F238E27FC236}">
                <a16:creationId xmlns:a16="http://schemas.microsoft.com/office/drawing/2014/main" id="{C94CAA20-CD08-D2E1-1D08-927F09FF3230}"/>
              </a:ext>
            </a:extLst>
          </p:cNvPr>
          <p:cNvSpPr txBox="1"/>
          <p:nvPr/>
        </p:nvSpPr>
        <p:spPr>
          <a:xfrm>
            <a:off x="3844316" y="905113"/>
            <a:ext cx="8040897" cy="646331"/>
          </a:xfrm>
          <a:prstGeom prst="rect">
            <a:avLst/>
          </a:prstGeom>
          <a:noFill/>
        </p:spPr>
        <p:txBody>
          <a:bodyPr wrap="square" rtlCol="0">
            <a:spAutoFit/>
          </a:bodyPr>
          <a:lstStyle/>
          <a:p>
            <a:pPr algn="ctr"/>
            <a:r>
              <a:rPr lang="es-ES">
                <a:solidFill>
                  <a:srgbClr val="275889"/>
                </a:solidFill>
                <a:latin typeface="ITC Kabel" panose="02000503000000000000" pitchFamily="50" charset="0"/>
              </a:rPr>
              <a:t>En comparación con el primer trimestre de 2024, las ventas y número de empleados de su negocio en el segundo trimestre de 2024:</a:t>
            </a:r>
          </a:p>
        </p:txBody>
      </p:sp>
      <p:graphicFrame>
        <p:nvGraphicFramePr>
          <p:cNvPr id="16" name="Gráfico 15">
            <a:extLst>
              <a:ext uri="{FF2B5EF4-FFF2-40B4-BE49-F238E27FC236}">
                <a16:creationId xmlns:a16="http://schemas.microsoft.com/office/drawing/2014/main" id="{0FD0A2F7-B977-9C39-91C2-9CFD14E98CB4}"/>
              </a:ext>
            </a:extLst>
          </p:cNvPr>
          <p:cNvGraphicFramePr>
            <a:graphicFrameLocks/>
          </p:cNvGraphicFramePr>
          <p:nvPr>
            <p:extLst>
              <p:ext uri="{D42A27DB-BD31-4B8C-83A1-F6EECF244321}">
                <p14:modId xmlns:p14="http://schemas.microsoft.com/office/powerpoint/2010/main" val="3771682582"/>
              </p:ext>
            </p:extLst>
          </p:nvPr>
        </p:nvGraphicFramePr>
        <p:xfrm>
          <a:off x="2669698" y="1621020"/>
          <a:ext cx="8823378" cy="4730118"/>
        </p:xfrm>
        <a:graphic>
          <a:graphicData uri="http://schemas.openxmlformats.org/drawingml/2006/chart">
            <c:chart xmlns:c="http://schemas.openxmlformats.org/drawingml/2006/chart" xmlns:r="http://schemas.openxmlformats.org/officeDocument/2006/relationships" r:id="rId3"/>
          </a:graphicData>
        </a:graphic>
      </p:graphicFrame>
      <p:sp>
        <p:nvSpPr>
          <p:cNvPr id="8" name="Rectángulo 7">
            <a:extLst>
              <a:ext uri="{FF2B5EF4-FFF2-40B4-BE49-F238E27FC236}">
                <a16:creationId xmlns:a16="http://schemas.microsoft.com/office/drawing/2014/main" id="{F70DB56A-B3F9-C8DE-367B-73FBBD8FF9A7}"/>
              </a:ext>
            </a:extLst>
          </p:cNvPr>
          <p:cNvSpPr/>
          <p:nvPr/>
        </p:nvSpPr>
        <p:spPr>
          <a:xfrm>
            <a:off x="3708634" y="6146937"/>
            <a:ext cx="6132110" cy="48218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s-ES" sz="1200">
              <a:solidFill>
                <a:srgbClr val="002060"/>
              </a:solidFill>
              <a:latin typeface="ITC Kabel" panose="02000503000000000000" pitchFamily="50" charset="0"/>
            </a:endParaRPr>
          </a:p>
          <a:p>
            <a:r>
              <a:rPr lang="es-ES" sz="1200">
                <a:solidFill>
                  <a:srgbClr val="002060"/>
                </a:solidFill>
                <a:latin typeface="ITC Kabel" panose="02000503000000000000" pitchFamily="50" charset="0"/>
              </a:rPr>
              <a:t>Los resultados mostrados pueden no sumar 100% debido a NS/NR </a:t>
            </a:r>
          </a:p>
          <a:p>
            <a:r>
              <a:rPr lang="es-ES" sz="1200">
                <a:solidFill>
                  <a:srgbClr val="002060"/>
                </a:solidFill>
                <a:latin typeface="ITC Kabel" panose="02000503000000000000" pitchFamily="50" charset="0"/>
              </a:rPr>
              <a:t>Fuente: Encuesta Clima Empresarial CCB-</a:t>
            </a:r>
            <a:r>
              <a:rPr lang="es-ES" sz="1200" err="1">
                <a:solidFill>
                  <a:srgbClr val="002060"/>
                </a:solidFill>
                <a:latin typeface="ITC Kabel" panose="02000503000000000000" pitchFamily="50" charset="0"/>
              </a:rPr>
              <a:t>Datanálisis</a:t>
            </a:r>
            <a:r>
              <a:rPr lang="es-ES" sz="1200">
                <a:solidFill>
                  <a:srgbClr val="002060"/>
                </a:solidFill>
                <a:latin typeface="ITC Kabel" panose="02000503000000000000" pitchFamily="50" charset="0"/>
              </a:rPr>
              <a:t> </a:t>
            </a:r>
            <a:endParaRPr lang="es-CO" sz="1200">
              <a:solidFill>
                <a:srgbClr val="002060"/>
              </a:solidFill>
              <a:latin typeface="ITC Kabel" panose="02000503000000000000" pitchFamily="50" charset="0"/>
            </a:endParaRPr>
          </a:p>
        </p:txBody>
      </p:sp>
    </p:spTree>
    <p:extLst>
      <p:ext uri="{BB962C8B-B14F-4D97-AF65-F5344CB8AC3E}">
        <p14:creationId xmlns:p14="http://schemas.microsoft.com/office/powerpoint/2010/main" val="2742630889"/>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ángulo 19">
            <a:extLst>
              <a:ext uri="{FF2B5EF4-FFF2-40B4-BE49-F238E27FC236}">
                <a16:creationId xmlns:a16="http://schemas.microsoft.com/office/drawing/2014/main" id="{EC5BB733-2703-5EEB-8D36-BA368257CFF9}"/>
              </a:ext>
            </a:extLst>
          </p:cNvPr>
          <p:cNvSpPr/>
          <p:nvPr/>
        </p:nvSpPr>
        <p:spPr>
          <a:xfrm>
            <a:off x="10062312" y="1701796"/>
            <a:ext cx="1581620" cy="3995861"/>
          </a:xfrm>
          <a:prstGeom prst="rect">
            <a:avLst/>
          </a:prstGeom>
          <a:solidFill>
            <a:schemeClr val="bg1">
              <a:lumMod val="85000"/>
              <a:alpha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2" name="Rectángulo 1">
            <a:extLst>
              <a:ext uri="{FF2B5EF4-FFF2-40B4-BE49-F238E27FC236}">
                <a16:creationId xmlns:a16="http://schemas.microsoft.com/office/drawing/2014/main" id="{B686A3E2-F2BD-8B1B-015A-9DDBA5DD02AB}"/>
              </a:ext>
            </a:extLst>
          </p:cNvPr>
          <p:cNvSpPr/>
          <p:nvPr/>
        </p:nvSpPr>
        <p:spPr>
          <a:xfrm>
            <a:off x="-14990" y="-1"/>
            <a:ext cx="3492708" cy="6858002"/>
          </a:xfrm>
          <a:prstGeom prst="rect">
            <a:avLst/>
          </a:prstGeom>
          <a:gradFill>
            <a:gsLst>
              <a:gs pos="51000">
                <a:srgbClr val="004D98"/>
              </a:gs>
              <a:gs pos="84000">
                <a:srgbClr val="004D98"/>
              </a:gs>
              <a:gs pos="16000">
                <a:srgbClr val="0C94D1"/>
              </a:gs>
            </a:gsLst>
            <a:lin ang="5400000" scaled="1"/>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4" name="Rectángulo 3">
            <a:extLst>
              <a:ext uri="{FF2B5EF4-FFF2-40B4-BE49-F238E27FC236}">
                <a16:creationId xmlns:a16="http://schemas.microsoft.com/office/drawing/2014/main" id="{BCA437FB-3A03-8306-87EF-EA8594B3A9DC}"/>
              </a:ext>
            </a:extLst>
          </p:cNvPr>
          <p:cNvSpPr/>
          <p:nvPr/>
        </p:nvSpPr>
        <p:spPr>
          <a:xfrm>
            <a:off x="3853554" y="133389"/>
            <a:ext cx="8040896" cy="106185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3600" b="1">
                <a:solidFill>
                  <a:srgbClr val="275889"/>
                </a:solidFill>
                <a:latin typeface="ITC Kabel" panose="02000503000000000000" pitchFamily="50" charset="0"/>
              </a:rPr>
              <a:t>Ventas empresariales</a:t>
            </a:r>
          </a:p>
        </p:txBody>
      </p:sp>
      <p:pic>
        <p:nvPicPr>
          <p:cNvPr id="18" name="Imagen 17" descr="Logotipo, nombre de la empresa&#10;&#10;Descripción generada automáticamente">
            <a:extLst>
              <a:ext uri="{FF2B5EF4-FFF2-40B4-BE49-F238E27FC236}">
                <a16:creationId xmlns:a16="http://schemas.microsoft.com/office/drawing/2014/main" id="{E3B4E5EC-FD9E-8AD2-3D38-504DC617FF5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2417" y="-525392"/>
            <a:ext cx="2531620" cy="2531620"/>
          </a:xfrm>
          <a:prstGeom prst="rect">
            <a:avLst/>
          </a:prstGeom>
        </p:spPr>
      </p:pic>
      <p:sp>
        <p:nvSpPr>
          <p:cNvPr id="3" name="CuadroTexto 2">
            <a:extLst>
              <a:ext uri="{FF2B5EF4-FFF2-40B4-BE49-F238E27FC236}">
                <a16:creationId xmlns:a16="http://schemas.microsoft.com/office/drawing/2014/main" id="{CC538D5D-C574-69CE-81DD-743F5BA6AC34}"/>
              </a:ext>
            </a:extLst>
          </p:cNvPr>
          <p:cNvSpPr txBox="1"/>
          <p:nvPr/>
        </p:nvSpPr>
        <p:spPr>
          <a:xfrm>
            <a:off x="0" y="2954786"/>
            <a:ext cx="3426854" cy="1477328"/>
          </a:xfrm>
          <a:prstGeom prst="rect">
            <a:avLst/>
          </a:prstGeom>
          <a:noFill/>
          <a:ln>
            <a:noFill/>
          </a:ln>
        </p:spPr>
        <p:txBody>
          <a:bodyPr wrap="square" rtlCol="0">
            <a:spAutoFit/>
          </a:bodyPr>
          <a:lstStyle/>
          <a:p>
            <a:pPr algn="just"/>
            <a:r>
              <a:rPr lang="es-ES" b="1">
                <a:solidFill>
                  <a:schemeClr val="bg1"/>
                </a:solidFill>
                <a:latin typeface="ITC Kabel" panose="02000503000000000000" pitchFamily="50" charset="0"/>
              </a:rPr>
              <a:t>Las empresas más pequeñas muestran mayores reducciones en ventas. </a:t>
            </a:r>
            <a:r>
              <a:rPr lang="es-ES">
                <a:solidFill>
                  <a:schemeClr val="bg1"/>
                </a:solidFill>
                <a:latin typeface="ITC Kabel" panose="02000503000000000000" pitchFamily="50" charset="0"/>
              </a:rPr>
              <a:t>Por el contrario, las más grandes muestran mayor resiliencia.</a:t>
            </a:r>
            <a:endParaRPr lang="es-CO">
              <a:solidFill>
                <a:schemeClr val="bg1"/>
              </a:solidFill>
              <a:latin typeface="ITC Kabel" panose="02000503000000000000" pitchFamily="50" charset="0"/>
            </a:endParaRPr>
          </a:p>
        </p:txBody>
      </p:sp>
      <p:grpSp>
        <p:nvGrpSpPr>
          <p:cNvPr id="22" name="Grupo 21">
            <a:extLst>
              <a:ext uri="{FF2B5EF4-FFF2-40B4-BE49-F238E27FC236}">
                <a16:creationId xmlns:a16="http://schemas.microsoft.com/office/drawing/2014/main" id="{F1E8290B-326D-8B41-99AA-3972BE0DADF4}"/>
              </a:ext>
            </a:extLst>
          </p:cNvPr>
          <p:cNvGrpSpPr/>
          <p:nvPr/>
        </p:nvGrpSpPr>
        <p:grpSpPr>
          <a:xfrm>
            <a:off x="11173459" y="5461710"/>
            <a:ext cx="1372278" cy="1659643"/>
            <a:chOff x="11157509" y="5568151"/>
            <a:chExt cx="1372278" cy="1659643"/>
          </a:xfrm>
        </p:grpSpPr>
        <p:grpSp>
          <p:nvGrpSpPr>
            <p:cNvPr id="23" name="Grupo 22">
              <a:extLst>
                <a:ext uri="{FF2B5EF4-FFF2-40B4-BE49-F238E27FC236}">
                  <a16:creationId xmlns:a16="http://schemas.microsoft.com/office/drawing/2014/main" id="{9EF16021-0A95-5817-5023-C70189D5BA6D}"/>
                </a:ext>
              </a:extLst>
            </p:cNvPr>
            <p:cNvGrpSpPr/>
            <p:nvPr/>
          </p:nvGrpSpPr>
          <p:grpSpPr>
            <a:xfrm>
              <a:off x="11157509" y="5568151"/>
              <a:ext cx="1372278" cy="1659643"/>
              <a:chOff x="11004993" y="4968941"/>
              <a:chExt cx="1587341" cy="2335672"/>
            </a:xfrm>
          </p:grpSpPr>
          <p:sp>
            <p:nvSpPr>
              <p:cNvPr id="25" name="Hexágono 24">
                <a:extLst>
                  <a:ext uri="{FF2B5EF4-FFF2-40B4-BE49-F238E27FC236}">
                    <a16:creationId xmlns:a16="http://schemas.microsoft.com/office/drawing/2014/main" id="{5E4AEBB3-060F-B288-1D41-06A1DA2373D5}"/>
                  </a:ext>
                </a:extLst>
              </p:cNvPr>
              <p:cNvSpPr/>
              <p:nvPr/>
            </p:nvSpPr>
            <p:spPr>
              <a:xfrm rot="16200000">
                <a:off x="11357131" y="5748295"/>
                <a:ext cx="878400" cy="764041"/>
              </a:xfrm>
              <a:prstGeom prst="hexagon">
                <a:avLst/>
              </a:prstGeom>
              <a:solidFill>
                <a:srgbClr val="8ED973"/>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6" name="Hexágono 25">
                <a:extLst>
                  <a:ext uri="{FF2B5EF4-FFF2-40B4-BE49-F238E27FC236}">
                    <a16:creationId xmlns:a16="http://schemas.microsoft.com/office/drawing/2014/main" id="{CC90C13E-7B5F-9E73-4882-4E1C3E082867}"/>
                  </a:ext>
                </a:extLst>
              </p:cNvPr>
              <p:cNvSpPr/>
              <p:nvPr/>
            </p:nvSpPr>
            <p:spPr>
              <a:xfrm rot="16200000">
                <a:off x="10947814" y="6462331"/>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7" name="Hexágono 26">
                <a:extLst>
                  <a:ext uri="{FF2B5EF4-FFF2-40B4-BE49-F238E27FC236}">
                    <a16:creationId xmlns:a16="http://schemas.microsoft.com/office/drawing/2014/main" id="{1E323EDD-E7B9-C176-6BD8-18FB6DBD17BC}"/>
                  </a:ext>
                </a:extLst>
              </p:cNvPr>
              <p:cNvSpPr/>
              <p:nvPr/>
            </p:nvSpPr>
            <p:spPr>
              <a:xfrm rot="16200000">
                <a:off x="11752800" y="6483392"/>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8" name="Hexágono 27">
                <a:extLst>
                  <a:ext uri="{FF2B5EF4-FFF2-40B4-BE49-F238E27FC236}">
                    <a16:creationId xmlns:a16="http://schemas.microsoft.com/office/drawing/2014/main" id="{4D332257-855F-7AD4-645D-045FA731AEB9}"/>
                  </a:ext>
                </a:extLst>
              </p:cNvPr>
              <p:cNvSpPr/>
              <p:nvPr/>
            </p:nvSpPr>
            <p:spPr>
              <a:xfrm rot="16200000">
                <a:off x="11771114" y="5026120"/>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grpSp>
        <p:sp>
          <p:nvSpPr>
            <p:cNvPr id="24" name="CuadroTexto 23">
              <a:extLst>
                <a:ext uri="{FF2B5EF4-FFF2-40B4-BE49-F238E27FC236}">
                  <a16:creationId xmlns:a16="http://schemas.microsoft.com/office/drawing/2014/main" id="{9D01E35D-BAD8-618A-350D-3DE081ABB142}"/>
                </a:ext>
              </a:extLst>
            </p:cNvPr>
            <p:cNvSpPr txBox="1"/>
            <p:nvPr/>
          </p:nvSpPr>
          <p:spPr>
            <a:xfrm>
              <a:off x="11579856" y="6182953"/>
              <a:ext cx="480325" cy="400110"/>
            </a:xfrm>
            <a:prstGeom prst="rect">
              <a:avLst/>
            </a:prstGeom>
            <a:noFill/>
          </p:spPr>
          <p:txBody>
            <a:bodyPr wrap="square" rtlCol="0">
              <a:spAutoFit/>
            </a:bodyPr>
            <a:lstStyle/>
            <a:p>
              <a:endParaRPr lang="es-CO" sz="2000" b="1">
                <a:solidFill>
                  <a:srgbClr val="002060"/>
                </a:solidFill>
                <a:latin typeface="ITC Kabel" panose="02000503000000000000" pitchFamily="50" charset="0"/>
              </a:endParaRPr>
            </a:p>
          </p:txBody>
        </p:sp>
      </p:grpSp>
      <p:sp>
        <p:nvSpPr>
          <p:cNvPr id="5" name="2 CuadroTexto">
            <a:extLst>
              <a:ext uri="{FF2B5EF4-FFF2-40B4-BE49-F238E27FC236}">
                <a16:creationId xmlns:a16="http://schemas.microsoft.com/office/drawing/2014/main" id="{C94CAA20-CD08-D2E1-1D08-927F09FF3230}"/>
              </a:ext>
            </a:extLst>
          </p:cNvPr>
          <p:cNvSpPr txBox="1"/>
          <p:nvPr/>
        </p:nvSpPr>
        <p:spPr>
          <a:xfrm>
            <a:off x="3781947" y="1055465"/>
            <a:ext cx="8103266" cy="646331"/>
          </a:xfrm>
          <a:prstGeom prst="rect">
            <a:avLst/>
          </a:prstGeom>
          <a:noFill/>
        </p:spPr>
        <p:txBody>
          <a:bodyPr wrap="square" rtlCol="0">
            <a:spAutoFit/>
          </a:bodyPr>
          <a:lstStyle/>
          <a:p>
            <a:pPr algn="ctr"/>
            <a:r>
              <a:rPr lang="es-ES">
                <a:solidFill>
                  <a:srgbClr val="275889"/>
                </a:solidFill>
                <a:latin typeface="ITC Kabel" panose="02000503000000000000" pitchFamily="50" charset="0"/>
              </a:rPr>
              <a:t>En comparación con el primer trimestre de 2024, las ventas de su negocio en el segundo trimestre de 2024:</a:t>
            </a:r>
          </a:p>
        </p:txBody>
      </p:sp>
      <p:graphicFrame>
        <p:nvGraphicFramePr>
          <p:cNvPr id="17" name="Gráfico 16">
            <a:extLst>
              <a:ext uri="{FF2B5EF4-FFF2-40B4-BE49-F238E27FC236}">
                <a16:creationId xmlns:a16="http://schemas.microsoft.com/office/drawing/2014/main" id="{FA93144E-4BEC-9859-F2C0-3F682DD317D4}"/>
              </a:ext>
            </a:extLst>
          </p:cNvPr>
          <p:cNvGraphicFramePr>
            <a:graphicFrameLocks/>
          </p:cNvGraphicFramePr>
          <p:nvPr>
            <p:extLst>
              <p:ext uri="{D42A27DB-BD31-4B8C-83A1-F6EECF244321}">
                <p14:modId xmlns:p14="http://schemas.microsoft.com/office/powerpoint/2010/main" val="1354492477"/>
              </p:ext>
            </p:extLst>
          </p:nvPr>
        </p:nvGraphicFramePr>
        <p:xfrm>
          <a:off x="3719376" y="1893943"/>
          <a:ext cx="8054123" cy="4191927"/>
        </p:xfrm>
        <a:graphic>
          <a:graphicData uri="http://schemas.openxmlformats.org/drawingml/2006/chart">
            <c:chart xmlns:c="http://schemas.openxmlformats.org/drawingml/2006/chart" xmlns:r="http://schemas.openxmlformats.org/officeDocument/2006/relationships" r:id="rId3"/>
          </a:graphicData>
        </a:graphic>
      </p:graphicFrame>
      <p:sp>
        <p:nvSpPr>
          <p:cNvPr id="29" name="Rectángulo 28">
            <a:extLst>
              <a:ext uri="{FF2B5EF4-FFF2-40B4-BE49-F238E27FC236}">
                <a16:creationId xmlns:a16="http://schemas.microsoft.com/office/drawing/2014/main" id="{BC9B2467-B362-6E25-3F39-E5B71D403F62}"/>
              </a:ext>
            </a:extLst>
          </p:cNvPr>
          <p:cNvSpPr/>
          <p:nvPr/>
        </p:nvSpPr>
        <p:spPr>
          <a:xfrm>
            <a:off x="3732326" y="6104881"/>
            <a:ext cx="6132110" cy="48218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s-ES" sz="1200">
              <a:solidFill>
                <a:srgbClr val="002060"/>
              </a:solidFill>
              <a:latin typeface="ITC Kabel" panose="02000503000000000000" pitchFamily="50" charset="0"/>
            </a:endParaRPr>
          </a:p>
          <a:p>
            <a:r>
              <a:rPr lang="es-ES" sz="1200">
                <a:solidFill>
                  <a:srgbClr val="002060"/>
                </a:solidFill>
                <a:latin typeface="ITC Kabel" panose="02000503000000000000" pitchFamily="50" charset="0"/>
              </a:rPr>
              <a:t>Los resultados mostrados pueden no sumar 100%</a:t>
            </a:r>
          </a:p>
          <a:p>
            <a:r>
              <a:rPr lang="es-ES" sz="1200">
                <a:solidFill>
                  <a:srgbClr val="002060"/>
                </a:solidFill>
                <a:latin typeface="ITC Kabel" panose="02000503000000000000" pitchFamily="50" charset="0"/>
              </a:rPr>
              <a:t>Fuente: Encuesta Clima Empresarial CCB-</a:t>
            </a:r>
            <a:r>
              <a:rPr lang="es-ES" sz="1200" err="1">
                <a:solidFill>
                  <a:srgbClr val="002060"/>
                </a:solidFill>
                <a:latin typeface="ITC Kabel" panose="02000503000000000000" pitchFamily="50" charset="0"/>
              </a:rPr>
              <a:t>Datanálisis</a:t>
            </a:r>
            <a:r>
              <a:rPr lang="es-ES" sz="1200">
                <a:solidFill>
                  <a:srgbClr val="002060"/>
                </a:solidFill>
                <a:latin typeface="ITC Kabel" panose="02000503000000000000" pitchFamily="50" charset="0"/>
              </a:rPr>
              <a:t> </a:t>
            </a:r>
            <a:endParaRPr lang="es-CO" sz="1200">
              <a:solidFill>
                <a:srgbClr val="002060"/>
              </a:solidFill>
              <a:latin typeface="ITC Kabel" panose="02000503000000000000" pitchFamily="50" charset="0"/>
            </a:endParaRPr>
          </a:p>
        </p:txBody>
      </p:sp>
    </p:spTree>
    <p:extLst>
      <p:ext uri="{BB962C8B-B14F-4D97-AF65-F5344CB8AC3E}">
        <p14:creationId xmlns:p14="http://schemas.microsoft.com/office/powerpoint/2010/main" val="482620820"/>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B686A3E2-F2BD-8B1B-015A-9DDBA5DD02AB}"/>
              </a:ext>
            </a:extLst>
          </p:cNvPr>
          <p:cNvSpPr/>
          <p:nvPr/>
        </p:nvSpPr>
        <p:spPr>
          <a:xfrm>
            <a:off x="-14990" y="-1"/>
            <a:ext cx="3492708" cy="6858002"/>
          </a:xfrm>
          <a:prstGeom prst="rect">
            <a:avLst/>
          </a:prstGeom>
          <a:gradFill>
            <a:gsLst>
              <a:gs pos="51000">
                <a:srgbClr val="004D98"/>
              </a:gs>
              <a:gs pos="84000">
                <a:srgbClr val="004D98"/>
              </a:gs>
              <a:gs pos="16000">
                <a:srgbClr val="0C94D1"/>
              </a:gs>
            </a:gsLst>
            <a:lin ang="5400000" scaled="1"/>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4" name="Rectángulo 3">
            <a:extLst>
              <a:ext uri="{FF2B5EF4-FFF2-40B4-BE49-F238E27FC236}">
                <a16:creationId xmlns:a16="http://schemas.microsoft.com/office/drawing/2014/main" id="{BCA437FB-3A03-8306-87EF-EA8594B3A9DC}"/>
              </a:ext>
            </a:extLst>
          </p:cNvPr>
          <p:cNvSpPr/>
          <p:nvPr/>
        </p:nvSpPr>
        <p:spPr>
          <a:xfrm>
            <a:off x="3853554" y="133389"/>
            <a:ext cx="8040896" cy="106185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3600" b="1" spc="-100">
                <a:solidFill>
                  <a:srgbClr val="275889"/>
                </a:solidFill>
                <a:latin typeface="ITC Kabel" panose="02000503000000000000" pitchFamily="50" charset="0"/>
              </a:rPr>
              <a:t>Contratación de personal en empresas</a:t>
            </a:r>
          </a:p>
        </p:txBody>
      </p:sp>
      <p:pic>
        <p:nvPicPr>
          <p:cNvPr id="18" name="Imagen 17" descr="Logotipo, nombre de la empresa&#10;&#10;Descripción generada automáticamente">
            <a:extLst>
              <a:ext uri="{FF2B5EF4-FFF2-40B4-BE49-F238E27FC236}">
                <a16:creationId xmlns:a16="http://schemas.microsoft.com/office/drawing/2014/main" id="{E3B4E5EC-FD9E-8AD2-3D38-504DC617FF5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2417" y="-525392"/>
            <a:ext cx="2531620" cy="2531620"/>
          </a:xfrm>
          <a:prstGeom prst="rect">
            <a:avLst/>
          </a:prstGeom>
        </p:spPr>
      </p:pic>
      <p:grpSp>
        <p:nvGrpSpPr>
          <p:cNvPr id="22" name="Grupo 21">
            <a:extLst>
              <a:ext uri="{FF2B5EF4-FFF2-40B4-BE49-F238E27FC236}">
                <a16:creationId xmlns:a16="http://schemas.microsoft.com/office/drawing/2014/main" id="{F1E8290B-326D-8B41-99AA-3972BE0DADF4}"/>
              </a:ext>
            </a:extLst>
          </p:cNvPr>
          <p:cNvGrpSpPr/>
          <p:nvPr/>
        </p:nvGrpSpPr>
        <p:grpSpPr>
          <a:xfrm>
            <a:off x="11173459" y="5461711"/>
            <a:ext cx="1372278" cy="1659643"/>
            <a:chOff x="11157509" y="5568152"/>
            <a:chExt cx="1372278" cy="1659643"/>
          </a:xfrm>
        </p:grpSpPr>
        <p:grpSp>
          <p:nvGrpSpPr>
            <p:cNvPr id="23" name="Grupo 22">
              <a:extLst>
                <a:ext uri="{FF2B5EF4-FFF2-40B4-BE49-F238E27FC236}">
                  <a16:creationId xmlns:a16="http://schemas.microsoft.com/office/drawing/2014/main" id="{9EF16021-0A95-5817-5023-C70189D5BA6D}"/>
                </a:ext>
              </a:extLst>
            </p:cNvPr>
            <p:cNvGrpSpPr/>
            <p:nvPr/>
          </p:nvGrpSpPr>
          <p:grpSpPr>
            <a:xfrm>
              <a:off x="11157509" y="5568152"/>
              <a:ext cx="1372278" cy="1659643"/>
              <a:chOff x="11004993" y="4968941"/>
              <a:chExt cx="1587341" cy="2335672"/>
            </a:xfrm>
          </p:grpSpPr>
          <p:sp>
            <p:nvSpPr>
              <p:cNvPr id="25" name="Hexágono 24">
                <a:extLst>
                  <a:ext uri="{FF2B5EF4-FFF2-40B4-BE49-F238E27FC236}">
                    <a16:creationId xmlns:a16="http://schemas.microsoft.com/office/drawing/2014/main" id="{5E4AEBB3-060F-B288-1D41-06A1DA2373D5}"/>
                  </a:ext>
                </a:extLst>
              </p:cNvPr>
              <p:cNvSpPr/>
              <p:nvPr/>
            </p:nvSpPr>
            <p:spPr>
              <a:xfrm rot="16200000">
                <a:off x="11357131" y="5748295"/>
                <a:ext cx="878400" cy="764041"/>
              </a:xfrm>
              <a:prstGeom prst="hexagon">
                <a:avLst/>
              </a:prstGeom>
              <a:solidFill>
                <a:srgbClr val="8ED973"/>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6" name="Hexágono 25">
                <a:extLst>
                  <a:ext uri="{FF2B5EF4-FFF2-40B4-BE49-F238E27FC236}">
                    <a16:creationId xmlns:a16="http://schemas.microsoft.com/office/drawing/2014/main" id="{CC90C13E-7B5F-9E73-4882-4E1C3E082867}"/>
                  </a:ext>
                </a:extLst>
              </p:cNvPr>
              <p:cNvSpPr/>
              <p:nvPr/>
            </p:nvSpPr>
            <p:spPr>
              <a:xfrm rot="16200000">
                <a:off x="10947814" y="6462331"/>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7" name="Hexágono 26">
                <a:extLst>
                  <a:ext uri="{FF2B5EF4-FFF2-40B4-BE49-F238E27FC236}">
                    <a16:creationId xmlns:a16="http://schemas.microsoft.com/office/drawing/2014/main" id="{1E323EDD-E7B9-C176-6BD8-18FB6DBD17BC}"/>
                  </a:ext>
                </a:extLst>
              </p:cNvPr>
              <p:cNvSpPr/>
              <p:nvPr/>
            </p:nvSpPr>
            <p:spPr>
              <a:xfrm rot="16200000">
                <a:off x="11752800" y="6483392"/>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8" name="Hexágono 27">
                <a:extLst>
                  <a:ext uri="{FF2B5EF4-FFF2-40B4-BE49-F238E27FC236}">
                    <a16:creationId xmlns:a16="http://schemas.microsoft.com/office/drawing/2014/main" id="{4D332257-855F-7AD4-645D-045FA731AEB9}"/>
                  </a:ext>
                </a:extLst>
              </p:cNvPr>
              <p:cNvSpPr/>
              <p:nvPr/>
            </p:nvSpPr>
            <p:spPr>
              <a:xfrm rot="16200000">
                <a:off x="11771114" y="5026120"/>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grpSp>
        <p:sp>
          <p:nvSpPr>
            <p:cNvPr id="24" name="CuadroTexto 23">
              <a:extLst>
                <a:ext uri="{FF2B5EF4-FFF2-40B4-BE49-F238E27FC236}">
                  <a16:creationId xmlns:a16="http://schemas.microsoft.com/office/drawing/2014/main" id="{9D01E35D-BAD8-618A-350D-3DE081ABB142}"/>
                </a:ext>
              </a:extLst>
            </p:cNvPr>
            <p:cNvSpPr txBox="1"/>
            <p:nvPr/>
          </p:nvSpPr>
          <p:spPr>
            <a:xfrm>
              <a:off x="11579856" y="6182953"/>
              <a:ext cx="480325" cy="400110"/>
            </a:xfrm>
            <a:prstGeom prst="rect">
              <a:avLst/>
            </a:prstGeom>
            <a:noFill/>
          </p:spPr>
          <p:txBody>
            <a:bodyPr wrap="square" rtlCol="0">
              <a:spAutoFit/>
            </a:bodyPr>
            <a:lstStyle/>
            <a:p>
              <a:endParaRPr lang="es-CO" sz="2000" b="1">
                <a:solidFill>
                  <a:srgbClr val="002060"/>
                </a:solidFill>
                <a:latin typeface="ITC Kabel" panose="02000503000000000000" pitchFamily="50" charset="0"/>
              </a:endParaRPr>
            </a:p>
          </p:txBody>
        </p:sp>
      </p:grpSp>
      <p:sp>
        <p:nvSpPr>
          <p:cNvPr id="5" name="2 CuadroTexto">
            <a:extLst>
              <a:ext uri="{FF2B5EF4-FFF2-40B4-BE49-F238E27FC236}">
                <a16:creationId xmlns:a16="http://schemas.microsoft.com/office/drawing/2014/main" id="{C94CAA20-CD08-D2E1-1D08-927F09FF3230}"/>
              </a:ext>
            </a:extLst>
          </p:cNvPr>
          <p:cNvSpPr txBox="1"/>
          <p:nvPr/>
        </p:nvSpPr>
        <p:spPr>
          <a:xfrm>
            <a:off x="3766114" y="915246"/>
            <a:ext cx="8103266" cy="646331"/>
          </a:xfrm>
          <a:prstGeom prst="rect">
            <a:avLst/>
          </a:prstGeom>
          <a:noFill/>
        </p:spPr>
        <p:txBody>
          <a:bodyPr wrap="square" rtlCol="0">
            <a:spAutoFit/>
          </a:bodyPr>
          <a:lstStyle/>
          <a:p>
            <a:pPr algn="ctr"/>
            <a:r>
              <a:rPr lang="es-ES">
                <a:solidFill>
                  <a:srgbClr val="275889"/>
                </a:solidFill>
                <a:latin typeface="ITC Kabel" panose="02000503000000000000" pitchFamily="50" charset="0"/>
              </a:rPr>
              <a:t>En comparación con el primer trimestre de 2024, el número de empleo de su negocio en el segundo trimestre de 2024:</a:t>
            </a:r>
          </a:p>
        </p:txBody>
      </p:sp>
      <p:sp>
        <p:nvSpPr>
          <p:cNvPr id="6" name="Rectángulo 5">
            <a:extLst>
              <a:ext uri="{FF2B5EF4-FFF2-40B4-BE49-F238E27FC236}">
                <a16:creationId xmlns:a16="http://schemas.microsoft.com/office/drawing/2014/main" id="{CD9329A4-8EDD-6E18-D7D1-4F14DFFD2997}"/>
              </a:ext>
            </a:extLst>
          </p:cNvPr>
          <p:cNvSpPr/>
          <p:nvPr/>
        </p:nvSpPr>
        <p:spPr>
          <a:xfrm>
            <a:off x="10143753" y="1701796"/>
            <a:ext cx="1581620" cy="3908332"/>
          </a:xfrm>
          <a:prstGeom prst="rect">
            <a:avLst/>
          </a:prstGeom>
          <a:solidFill>
            <a:schemeClr val="bg1">
              <a:lumMod val="85000"/>
              <a:alpha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a:p>
        </p:txBody>
      </p:sp>
      <p:graphicFrame>
        <p:nvGraphicFramePr>
          <p:cNvPr id="17" name="Gráfico 16">
            <a:extLst>
              <a:ext uri="{FF2B5EF4-FFF2-40B4-BE49-F238E27FC236}">
                <a16:creationId xmlns:a16="http://schemas.microsoft.com/office/drawing/2014/main" id="{FA93144E-4BEC-9859-F2C0-3F682DD317D4}"/>
              </a:ext>
            </a:extLst>
          </p:cNvPr>
          <p:cNvGraphicFramePr>
            <a:graphicFrameLocks/>
          </p:cNvGraphicFramePr>
          <p:nvPr>
            <p:extLst>
              <p:ext uri="{D42A27DB-BD31-4B8C-83A1-F6EECF244321}">
                <p14:modId xmlns:p14="http://schemas.microsoft.com/office/powerpoint/2010/main" val="3473801073"/>
              </p:ext>
            </p:extLst>
          </p:nvPr>
        </p:nvGraphicFramePr>
        <p:xfrm>
          <a:off x="3719376" y="1893943"/>
          <a:ext cx="8054123" cy="4191927"/>
        </p:xfrm>
        <a:graphic>
          <a:graphicData uri="http://schemas.openxmlformats.org/drawingml/2006/chart">
            <c:chart xmlns:c="http://schemas.openxmlformats.org/drawingml/2006/chart" xmlns:r="http://schemas.openxmlformats.org/officeDocument/2006/relationships" r:id="rId3"/>
          </a:graphicData>
        </a:graphic>
      </p:graphicFrame>
      <p:sp>
        <p:nvSpPr>
          <p:cNvPr id="8" name="Rectángulo 7">
            <a:extLst>
              <a:ext uri="{FF2B5EF4-FFF2-40B4-BE49-F238E27FC236}">
                <a16:creationId xmlns:a16="http://schemas.microsoft.com/office/drawing/2014/main" id="{8060FE1C-9DE2-28D6-923F-50BE9AA264CE}"/>
              </a:ext>
            </a:extLst>
          </p:cNvPr>
          <p:cNvSpPr/>
          <p:nvPr/>
        </p:nvSpPr>
        <p:spPr>
          <a:xfrm>
            <a:off x="3719376" y="6177144"/>
            <a:ext cx="6132110" cy="48218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s-ES" sz="1200">
                <a:solidFill>
                  <a:srgbClr val="002060"/>
                </a:solidFill>
                <a:latin typeface="ITC Kabel" panose="02000503000000000000" pitchFamily="50" charset="0"/>
              </a:rPr>
              <a:t>Los resultados mostrados pueden no sumar 100%</a:t>
            </a:r>
          </a:p>
          <a:p>
            <a:r>
              <a:rPr lang="es-ES" sz="1200">
                <a:solidFill>
                  <a:srgbClr val="002060"/>
                </a:solidFill>
                <a:latin typeface="ITC Kabel" panose="02000503000000000000" pitchFamily="50" charset="0"/>
              </a:rPr>
              <a:t>Fuente: Encuesta Clima Empresarial CCB-</a:t>
            </a:r>
            <a:r>
              <a:rPr lang="es-ES" sz="1200" err="1">
                <a:solidFill>
                  <a:srgbClr val="002060"/>
                </a:solidFill>
                <a:latin typeface="ITC Kabel" panose="02000503000000000000" pitchFamily="50" charset="0"/>
              </a:rPr>
              <a:t>Datanálisis</a:t>
            </a:r>
            <a:r>
              <a:rPr lang="es-ES" sz="1200">
                <a:solidFill>
                  <a:srgbClr val="002060"/>
                </a:solidFill>
                <a:latin typeface="ITC Kabel" panose="02000503000000000000" pitchFamily="50" charset="0"/>
              </a:rPr>
              <a:t> </a:t>
            </a:r>
            <a:endParaRPr lang="es-CO" sz="1200">
              <a:solidFill>
                <a:srgbClr val="002060"/>
              </a:solidFill>
              <a:latin typeface="ITC Kabel" panose="02000503000000000000" pitchFamily="50" charset="0"/>
            </a:endParaRPr>
          </a:p>
        </p:txBody>
      </p:sp>
      <p:sp>
        <p:nvSpPr>
          <p:cNvPr id="9" name="CuadroTexto 8">
            <a:extLst>
              <a:ext uri="{FF2B5EF4-FFF2-40B4-BE49-F238E27FC236}">
                <a16:creationId xmlns:a16="http://schemas.microsoft.com/office/drawing/2014/main" id="{45569CFC-FC7D-E414-4CE0-3B418A477019}"/>
              </a:ext>
            </a:extLst>
          </p:cNvPr>
          <p:cNvSpPr txBox="1"/>
          <p:nvPr/>
        </p:nvSpPr>
        <p:spPr>
          <a:xfrm>
            <a:off x="0" y="2954786"/>
            <a:ext cx="3426854" cy="1477328"/>
          </a:xfrm>
          <a:prstGeom prst="rect">
            <a:avLst/>
          </a:prstGeom>
          <a:noFill/>
          <a:ln>
            <a:noFill/>
          </a:ln>
        </p:spPr>
        <p:txBody>
          <a:bodyPr wrap="square" rtlCol="0">
            <a:spAutoFit/>
          </a:bodyPr>
          <a:lstStyle/>
          <a:p>
            <a:pPr algn="just"/>
            <a:r>
              <a:rPr lang="es-ES" b="1">
                <a:solidFill>
                  <a:schemeClr val="bg1"/>
                </a:solidFill>
                <a:latin typeface="ITC Kabel" panose="02000503000000000000" pitchFamily="50" charset="0"/>
              </a:rPr>
              <a:t>Las empresas más pequeñas muestran mayores reducciones en su personal. </a:t>
            </a:r>
            <a:r>
              <a:rPr lang="es-ES">
                <a:solidFill>
                  <a:schemeClr val="bg1"/>
                </a:solidFill>
                <a:latin typeface="ITC Kabel" panose="02000503000000000000" pitchFamily="50" charset="0"/>
              </a:rPr>
              <a:t>Por el contrario, las empresas más grandes están contratando más personal.</a:t>
            </a:r>
            <a:endParaRPr lang="es-CO">
              <a:solidFill>
                <a:schemeClr val="bg1"/>
              </a:solidFill>
              <a:latin typeface="ITC Kabel" panose="02000503000000000000" pitchFamily="50" charset="0"/>
            </a:endParaRPr>
          </a:p>
        </p:txBody>
      </p:sp>
    </p:spTree>
    <p:extLst>
      <p:ext uri="{BB962C8B-B14F-4D97-AF65-F5344CB8AC3E}">
        <p14:creationId xmlns:p14="http://schemas.microsoft.com/office/powerpoint/2010/main" val="1800258438"/>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B686A3E2-F2BD-8B1B-015A-9DDBA5DD02AB}"/>
              </a:ext>
            </a:extLst>
          </p:cNvPr>
          <p:cNvSpPr/>
          <p:nvPr/>
        </p:nvSpPr>
        <p:spPr>
          <a:xfrm>
            <a:off x="-14990" y="-1"/>
            <a:ext cx="3492708" cy="6858002"/>
          </a:xfrm>
          <a:prstGeom prst="rect">
            <a:avLst/>
          </a:prstGeom>
          <a:gradFill>
            <a:gsLst>
              <a:gs pos="51000">
                <a:srgbClr val="004D98"/>
              </a:gs>
              <a:gs pos="84000">
                <a:srgbClr val="004D98"/>
              </a:gs>
              <a:gs pos="16000">
                <a:srgbClr val="0C94D1"/>
              </a:gs>
            </a:gsLst>
            <a:lin ang="5400000" scaled="1"/>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4" name="Rectángulo 3">
            <a:extLst>
              <a:ext uri="{FF2B5EF4-FFF2-40B4-BE49-F238E27FC236}">
                <a16:creationId xmlns:a16="http://schemas.microsoft.com/office/drawing/2014/main" id="{BCA437FB-3A03-8306-87EF-EA8594B3A9DC}"/>
              </a:ext>
            </a:extLst>
          </p:cNvPr>
          <p:cNvSpPr/>
          <p:nvPr/>
        </p:nvSpPr>
        <p:spPr>
          <a:xfrm>
            <a:off x="3920647" y="-68047"/>
            <a:ext cx="8040896" cy="106185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3600" b="1">
                <a:solidFill>
                  <a:srgbClr val="275889"/>
                </a:solidFill>
                <a:latin typeface="ITC Kabel" panose="02000503000000000000" pitchFamily="50" charset="0"/>
              </a:rPr>
              <a:t>Crédito Comercial en Atlántico</a:t>
            </a:r>
          </a:p>
        </p:txBody>
      </p:sp>
      <p:pic>
        <p:nvPicPr>
          <p:cNvPr id="18" name="Imagen 17" descr="Logotipo, nombre de la empresa&#10;&#10;Descripción generada automáticamente">
            <a:extLst>
              <a:ext uri="{FF2B5EF4-FFF2-40B4-BE49-F238E27FC236}">
                <a16:creationId xmlns:a16="http://schemas.microsoft.com/office/drawing/2014/main" id="{E3B4E5EC-FD9E-8AD2-3D38-504DC617FF5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2417" y="-525392"/>
            <a:ext cx="2531620" cy="2531620"/>
          </a:xfrm>
          <a:prstGeom prst="rect">
            <a:avLst/>
          </a:prstGeom>
        </p:spPr>
      </p:pic>
      <p:sp>
        <p:nvSpPr>
          <p:cNvPr id="9" name="Rectángulo 8">
            <a:extLst>
              <a:ext uri="{FF2B5EF4-FFF2-40B4-BE49-F238E27FC236}">
                <a16:creationId xmlns:a16="http://schemas.microsoft.com/office/drawing/2014/main" id="{3AA55800-F91B-B4B4-2966-6CAC34C667DA}"/>
              </a:ext>
            </a:extLst>
          </p:cNvPr>
          <p:cNvSpPr/>
          <p:nvPr/>
        </p:nvSpPr>
        <p:spPr>
          <a:xfrm>
            <a:off x="3513114" y="6382680"/>
            <a:ext cx="5134660" cy="48218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1200">
                <a:solidFill>
                  <a:srgbClr val="002060"/>
                </a:solidFill>
                <a:latin typeface="ITC Kabel" panose="02000503000000000000" pitchFamily="50" charset="0"/>
              </a:rPr>
              <a:t>Fuente: Cámara de Comercio de Barranquilla con base en Superfinanciera</a:t>
            </a:r>
            <a:endParaRPr lang="es-CO" sz="1200">
              <a:solidFill>
                <a:srgbClr val="002060"/>
              </a:solidFill>
              <a:latin typeface="ITC Kabel" panose="02000503000000000000" pitchFamily="50" charset="0"/>
            </a:endParaRPr>
          </a:p>
        </p:txBody>
      </p:sp>
      <p:sp>
        <p:nvSpPr>
          <p:cNvPr id="3" name="CuadroTexto 2">
            <a:extLst>
              <a:ext uri="{FF2B5EF4-FFF2-40B4-BE49-F238E27FC236}">
                <a16:creationId xmlns:a16="http://schemas.microsoft.com/office/drawing/2014/main" id="{CC538D5D-C574-69CE-81DD-743F5BA6AC34}"/>
              </a:ext>
            </a:extLst>
          </p:cNvPr>
          <p:cNvSpPr txBox="1"/>
          <p:nvPr/>
        </p:nvSpPr>
        <p:spPr>
          <a:xfrm>
            <a:off x="17937" y="2731206"/>
            <a:ext cx="3426854" cy="1754326"/>
          </a:xfrm>
          <a:prstGeom prst="rect">
            <a:avLst/>
          </a:prstGeom>
          <a:noFill/>
          <a:ln>
            <a:noFill/>
          </a:ln>
        </p:spPr>
        <p:txBody>
          <a:bodyPr wrap="square" rtlCol="0">
            <a:spAutoFit/>
          </a:bodyPr>
          <a:lstStyle/>
          <a:p>
            <a:pPr algn="just"/>
            <a:r>
              <a:rPr lang="es-ES">
                <a:solidFill>
                  <a:schemeClr val="bg1"/>
                </a:solidFill>
                <a:latin typeface="ITC Kabel" panose="02000503000000000000" pitchFamily="50" charset="0"/>
              </a:rPr>
              <a:t>Las cifras más recientes muestran que el crédito comercial en Atlántico  (57% del total) repuntó de manera importante. Pese a esto, acumula caídas del 14% en los últimos cinco años.</a:t>
            </a:r>
            <a:endParaRPr lang="es-CO">
              <a:solidFill>
                <a:schemeClr val="bg1"/>
              </a:solidFill>
              <a:latin typeface="ITC Kabel" panose="02000503000000000000" pitchFamily="50" charset="0"/>
            </a:endParaRPr>
          </a:p>
        </p:txBody>
      </p:sp>
      <p:grpSp>
        <p:nvGrpSpPr>
          <p:cNvPr id="23" name="Grupo 22">
            <a:extLst>
              <a:ext uri="{FF2B5EF4-FFF2-40B4-BE49-F238E27FC236}">
                <a16:creationId xmlns:a16="http://schemas.microsoft.com/office/drawing/2014/main" id="{9EF16021-0A95-5817-5023-C70189D5BA6D}"/>
              </a:ext>
            </a:extLst>
          </p:cNvPr>
          <p:cNvGrpSpPr/>
          <p:nvPr/>
        </p:nvGrpSpPr>
        <p:grpSpPr>
          <a:xfrm>
            <a:off x="11173459" y="5461711"/>
            <a:ext cx="1372278" cy="1659643"/>
            <a:chOff x="11004993" y="4968941"/>
            <a:chExt cx="1587341" cy="2335672"/>
          </a:xfrm>
        </p:grpSpPr>
        <p:sp>
          <p:nvSpPr>
            <p:cNvPr id="25" name="Hexágono 24">
              <a:extLst>
                <a:ext uri="{FF2B5EF4-FFF2-40B4-BE49-F238E27FC236}">
                  <a16:creationId xmlns:a16="http://schemas.microsoft.com/office/drawing/2014/main" id="{5E4AEBB3-060F-B288-1D41-06A1DA2373D5}"/>
                </a:ext>
              </a:extLst>
            </p:cNvPr>
            <p:cNvSpPr/>
            <p:nvPr/>
          </p:nvSpPr>
          <p:spPr>
            <a:xfrm rot="16200000">
              <a:off x="11357131" y="5748295"/>
              <a:ext cx="878400" cy="764041"/>
            </a:xfrm>
            <a:prstGeom prst="hexagon">
              <a:avLst/>
            </a:prstGeom>
            <a:solidFill>
              <a:srgbClr val="8ED973"/>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6" name="Hexágono 25">
              <a:extLst>
                <a:ext uri="{FF2B5EF4-FFF2-40B4-BE49-F238E27FC236}">
                  <a16:creationId xmlns:a16="http://schemas.microsoft.com/office/drawing/2014/main" id="{CC90C13E-7B5F-9E73-4882-4E1C3E082867}"/>
                </a:ext>
              </a:extLst>
            </p:cNvPr>
            <p:cNvSpPr/>
            <p:nvPr/>
          </p:nvSpPr>
          <p:spPr>
            <a:xfrm rot="16200000">
              <a:off x="10947814" y="6462331"/>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7" name="Hexágono 26">
              <a:extLst>
                <a:ext uri="{FF2B5EF4-FFF2-40B4-BE49-F238E27FC236}">
                  <a16:creationId xmlns:a16="http://schemas.microsoft.com/office/drawing/2014/main" id="{1E323EDD-E7B9-C176-6BD8-18FB6DBD17BC}"/>
                </a:ext>
              </a:extLst>
            </p:cNvPr>
            <p:cNvSpPr/>
            <p:nvPr/>
          </p:nvSpPr>
          <p:spPr>
            <a:xfrm rot="16200000">
              <a:off x="11752800" y="6483392"/>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8" name="Hexágono 27">
              <a:extLst>
                <a:ext uri="{FF2B5EF4-FFF2-40B4-BE49-F238E27FC236}">
                  <a16:creationId xmlns:a16="http://schemas.microsoft.com/office/drawing/2014/main" id="{4D332257-855F-7AD4-645D-045FA731AEB9}"/>
                </a:ext>
              </a:extLst>
            </p:cNvPr>
            <p:cNvSpPr/>
            <p:nvPr/>
          </p:nvSpPr>
          <p:spPr>
            <a:xfrm rot="16200000">
              <a:off x="11771114" y="5026120"/>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grpSp>
      <p:sp>
        <p:nvSpPr>
          <p:cNvPr id="8" name="2 CuadroTexto">
            <a:extLst>
              <a:ext uri="{FF2B5EF4-FFF2-40B4-BE49-F238E27FC236}">
                <a16:creationId xmlns:a16="http://schemas.microsoft.com/office/drawing/2014/main" id="{D97E486C-C032-1B58-8985-AB660F07AB73}"/>
              </a:ext>
            </a:extLst>
          </p:cNvPr>
          <p:cNvSpPr txBox="1"/>
          <p:nvPr/>
        </p:nvSpPr>
        <p:spPr>
          <a:xfrm>
            <a:off x="3579623" y="740418"/>
            <a:ext cx="8722943" cy="369332"/>
          </a:xfrm>
          <a:prstGeom prst="rect">
            <a:avLst/>
          </a:prstGeom>
          <a:noFill/>
        </p:spPr>
        <p:txBody>
          <a:bodyPr wrap="square" rtlCol="0">
            <a:spAutoFit/>
          </a:bodyPr>
          <a:lstStyle/>
          <a:p>
            <a:pPr algn="ctr"/>
            <a:r>
              <a:rPr lang="es-ES">
                <a:solidFill>
                  <a:srgbClr val="275889"/>
                </a:solidFill>
                <a:latin typeface="ITC Kabel" panose="02000503000000000000" pitchFamily="50" charset="0"/>
              </a:rPr>
              <a:t>Variación % real anual de la cartera comercial (empresarial)</a:t>
            </a:r>
          </a:p>
        </p:txBody>
      </p:sp>
      <p:graphicFrame>
        <p:nvGraphicFramePr>
          <p:cNvPr id="5" name="Gráfico 4">
            <a:extLst>
              <a:ext uri="{FF2B5EF4-FFF2-40B4-BE49-F238E27FC236}">
                <a16:creationId xmlns:a16="http://schemas.microsoft.com/office/drawing/2014/main" id="{B4CBC289-3A40-4492-20AD-5C1E419DBB07}"/>
              </a:ext>
            </a:extLst>
          </p:cNvPr>
          <p:cNvGraphicFramePr>
            <a:graphicFrameLocks/>
          </p:cNvGraphicFramePr>
          <p:nvPr/>
        </p:nvGraphicFramePr>
        <p:xfrm>
          <a:off x="3664898" y="1228150"/>
          <a:ext cx="8126187" cy="550331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7" name="Tabla 6">
            <a:extLst>
              <a:ext uri="{FF2B5EF4-FFF2-40B4-BE49-F238E27FC236}">
                <a16:creationId xmlns:a16="http://schemas.microsoft.com/office/drawing/2014/main" id="{2F3E00C3-2D07-EFA4-EB97-9DCF77EA0E0A}"/>
              </a:ext>
            </a:extLst>
          </p:cNvPr>
          <p:cNvGraphicFramePr>
            <a:graphicFrameLocks noGrp="1"/>
          </p:cNvGraphicFramePr>
          <p:nvPr/>
        </p:nvGraphicFramePr>
        <p:xfrm>
          <a:off x="6550984" y="1228149"/>
          <a:ext cx="4326600" cy="1148239"/>
        </p:xfrm>
        <a:graphic>
          <a:graphicData uri="http://schemas.openxmlformats.org/drawingml/2006/table">
            <a:tbl>
              <a:tblPr firstRow="1" bandRow="1">
                <a:tableStyleId>{5C22544A-7EE6-4342-B048-85BDC9FD1C3A}</a:tableStyleId>
              </a:tblPr>
              <a:tblGrid>
                <a:gridCol w="2251000">
                  <a:extLst>
                    <a:ext uri="{9D8B030D-6E8A-4147-A177-3AD203B41FA5}">
                      <a16:colId xmlns:a16="http://schemas.microsoft.com/office/drawing/2014/main" val="461416117"/>
                    </a:ext>
                  </a:extLst>
                </a:gridCol>
                <a:gridCol w="1051420">
                  <a:extLst>
                    <a:ext uri="{9D8B030D-6E8A-4147-A177-3AD203B41FA5}">
                      <a16:colId xmlns:a16="http://schemas.microsoft.com/office/drawing/2014/main" val="3173924315"/>
                    </a:ext>
                  </a:extLst>
                </a:gridCol>
                <a:gridCol w="1024180">
                  <a:extLst>
                    <a:ext uri="{9D8B030D-6E8A-4147-A177-3AD203B41FA5}">
                      <a16:colId xmlns:a16="http://schemas.microsoft.com/office/drawing/2014/main" val="1619085503"/>
                    </a:ext>
                  </a:extLst>
                </a:gridCol>
              </a:tblGrid>
              <a:tr h="599599">
                <a:tc>
                  <a:txBody>
                    <a:bodyPr/>
                    <a:lstStyle/>
                    <a:p>
                      <a:r>
                        <a:rPr lang="es-ES" sz="1200">
                          <a:latin typeface="ITC Kabel" panose="02000503000000000000" pitchFamily="50" charset="0"/>
                        </a:rPr>
                        <a:t>Crecimiento de cartera comercial (segundo trimestre)</a:t>
                      </a:r>
                      <a:endParaRPr lang="es-CO" sz="1200">
                        <a:latin typeface="ITC Kabel" panose="02000503000000000000" pitchFamily="50" charset="0"/>
                      </a:endParaRPr>
                    </a:p>
                  </a:txBody>
                  <a:tcPr anchor="ctr"/>
                </a:tc>
                <a:tc>
                  <a:txBody>
                    <a:bodyPr/>
                    <a:lstStyle/>
                    <a:p>
                      <a:pPr algn="ctr"/>
                      <a:r>
                        <a:rPr lang="es-ES" sz="1200">
                          <a:latin typeface="ITC Kabel" panose="02000503000000000000" pitchFamily="50" charset="0"/>
                        </a:rPr>
                        <a:t>2023 vs. 2024</a:t>
                      </a:r>
                      <a:endParaRPr lang="es-CO" sz="1200">
                        <a:latin typeface="ITC Kabel" panose="02000503000000000000" pitchFamily="50" charset="0"/>
                      </a:endParaRPr>
                    </a:p>
                  </a:txBody>
                  <a:tcPr anchor="ctr"/>
                </a:tc>
                <a:tc>
                  <a:txBody>
                    <a:bodyPr/>
                    <a:lstStyle/>
                    <a:p>
                      <a:pPr algn="ctr"/>
                      <a:r>
                        <a:rPr lang="es-ES" sz="1200">
                          <a:latin typeface="ITC Kabel" panose="02000503000000000000" pitchFamily="50" charset="0"/>
                        </a:rPr>
                        <a:t>2019 vs. 2024</a:t>
                      </a:r>
                      <a:endParaRPr lang="es-CO" sz="1200">
                        <a:latin typeface="ITC Kabel" panose="02000503000000000000" pitchFamily="50" charset="0"/>
                      </a:endParaRPr>
                    </a:p>
                  </a:txBody>
                  <a:tcPr anchor="ctr"/>
                </a:tc>
                <a:extLst>
                  <a:ext uri="{0D108BD9-81ED-4DB2-BD59-A6C34878D82A}">
                    <a16:rowId xmlns:a16="http://schemas.microsoft.com/office/drawing/2014/main" val="3801064048"/>
                  </a:ext>
                </a:extLst>
              </a:tr>
              <a:tr h="256971">
                <a:tc>
                  <a:txBody>
                    <a:bodyPr/>
                    <a:lstStyle/>
                    <a:p>
                      <a:r>
                        <a:rPr lang="es-ES" sz="1200" b="1">
                          <a:latin typeface="ITC Kabel" panose="02000503000000000000" pitchFamily="50" charset="0"/>
                        </a:rPr>
                        <a:t>Atlántico</a:t>
                      </a:r>
                      <a:endParaRPr lang="es-CO" sz="1200" b="1">
                        <a:latin typeface="ITC Kabel" panose="02000503000000000000" pitchFamily="50" charset="0"/>
                      </a:endParaRPr>
                    </a:p>
                  </a:txBody>
                  <a:tcPr/>
                </a:tc>
                <a:tc>
                  <a:txBody>
                    <a:bodyPr/>
                    <a:lstStyle/>
                    <a:p>
                      <a:pPr algn="ctr"/>
                      <a:r>
                        <a:rPr lang="es-ES" sz="1200">
                          <a:latin typeface="ITC Kabel" panose="02000503000000000000" pitchFamily="50" charset="0"/>
                        </a:rPr>
                        <a:t>5,8%</a:t>
                      </a:r>
                      <a:endParaRPr lang="es-CO" sz="1200">
                        <a:latin typeface="ITC Kabel" panose="02000503000000000000" pitchFamily="50" charset="0"/>
                      </a:endParaRPr>
                    </a:p>
                  </a:txBody>
                  <a:tcPr/>
                </a:tc>
                <a:tc>
                  <a:txBody>
                    <a:bodyPr/>
                    <a:lstStyle/>
                    <a:p>
                      <a:pPr algn="ctr"/>
                      <a:r>
                        <a:rPr lang="es-ES" sz="1200">
                          <a:latin typeface="ITC Kabel" panose="02000503000000000000" pitchFamily="50" charset="0"/>
                        </a:rPr>
                        <a:t>-14,2%</a:t>
                      </a:r>
                      <a:endParaRPr lang="es-CO" sz="1200">
                        <a:latin typeface="ITC Kabel" panose="02000503000000000000" pitchFamily="50" charset="0"/>
                      </a:endParaRPr>
                    </a:p>
                  </a:txBody>
                  <a:tcPr/>
                </a:tc>
                <a:extLst>
                  <a:ext uri="{0D108BD9-81ED-4DB2-BD59-A6C34878D82A}">
                    <a16:rowId xmlns:a16="http://schemas.microsoft.com/office/drawing/2014/main" val="2907839115"/>
                  </a:ext>
                </a:extLst>
              </a:tr>
              <a:tr h="256971">
                <a:tc>
                  <a:txBody>
                    <a:bodyPr/>
                    <a:lstStyle/>
                    <a:p>
                      <a:r>
                        <a:rPr lang="es-ES" sz="1200" b="1">
                          <a:latin typeface="ITC Kabel" panose="02000503000000000000" pitchFamily="50" charset="0"/>
                        </a:rPr>
                        <a:t>Colombia</a:t>
                      </a:r>
                    </a:p>
                  </a:txBody>
                  <a:tcPr/>
                </a:tc>
                <a:tc>
                  <a:txBody>
                    <a:bodyPr/>
                    <a:lstStyle/>
                    <a:p>
                      <a:pPr algn="ctr"/>
                      <a:r>
                        <a:rPr lang="es-ES" sz="1200">
                          <a:latin typeface="ITC Kabel" panose="02000503000000000000" pitchFamily="50" charset="0"/>
                        </a:rPr>
                        <a:t>-4,1%</a:t>
                      </a:r>
                      <a:endParaRPr lang="es-CO" sz="1200">
                        <a:latin typeface="ITC Kabel" panose="02000503000000000000" pitchFamily="50" charset="0"/>
                      </a:endParaRPr>
                    </a:p>
                  </a:txBody>
                  <a:tcPr/>
                </a:tc>
                <a:tc>
                  <a:txBody>
                    <a:bodyPr/>
                    <a:lstStyle/>
                    <a:p>
                      <a:pPr algn="ctr"/>
                      <a:r>
                        <a:rPr lang="es-ES" sz="1200">
                          <a:latin typeface="ITC Kabel" panose="02000503000000000000" pitchFamily="50" charset="0"/>
                        </a:rPr>
                        <a:t>-0,2%</a:t>
                      </a:r>
                      <a:endParaRPr lang="es-CO" sz="1200">
                        <a:latin typeface="ITC Kabel" panose="02000503000000000000" pitchFamily="50" charset="0"/>
                      </a:endParaRPr>
                    </a:p>
                  </a:txBody>
                  <a:tcPr/>
                </a:tc>
                <a:extLst>
                  <a:ext uri="{0D108BD9-81ED-4DB2-BD59-A6C34878D82A}">
                    <a16:rowId xmlns:a16="http://schemas.microsoft.com/office/drawing/2014/main" val="2501834341"/>
                  </a:ext>
                </a:extLst>
              </a:tr>
            </a:tbl>
          </a:graphicData>
        </a:graphic>
      </p:graphicFrame>
    </p:spTree>
    <p:extLst>
      <p:ext uri="{BB962C8B-B14F-4D97-AF65-F5344CB8AC3E}">
        <p14:creationId xmlns:p14="http://schemas.microsoft.com/office/powerpoint/2010/main" val="2203292626"/>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B686A3E2-F2BD-8B1B-015A-9DDBA5DD02AB}"/>
              </a:ext>
            </a:extLst>
          </p:cNvPr>
          <p:cNvSpPr/>
          <p:nvPr/>
        </p:nvSpPr>
        <p:spPr>
          <a:xfrm>
            <a:off x="-14990" y="-1"/>
            <a:ext cx="3492708" cy="6858002"/>
          </a:xfrm>
          <a:prstGeom prst="rect">
            <a:avLst/>
          </a:prstGeom>
          <a:gradFill>
            <a:gsLst>
              <a:gs pos="51000">
                <a:srgbClr val="004D98"/>
              </a:gs>
              <a:gs pos="84000">
                <a:srgbClr val="004D98"/>
              </a:gs>
              <a:gs pos="16000">
                <a:srgbClr val="0C94D1"/>
              </a:gs>
            </a:gsLst>
            <a:lin ang="5400000" scaled="1"/>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4" name="Rectángulo 3">
            <a:extLst>
              <a:ext uri="{FF2B5EF4-FFF2-40B4-BE49-F238E27FC236}">
                <a16:creationId xmlns:a16="http://schemas.microsoft.com/office/drawing/2014/main" id="{BCA437FB-3A03-8306-87EF-EA8594B3A9DC}"/>
              </a:ext>
            </a:extLst>
          </p:cNvPr>
          <p:cNvSpPr/>
          <p:nvPr/>
        </p:nvSpPr>
        <p:spPr>
          <a:xfrm>
            <a:off x="3750190" y="54696"/>
            <a:ext cx="8040896" cy="106185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3600" b="1">
                <a:solidFill>
                  <a:srgbClr val="275889"/>
                </a:solidFill>
                <a:latin typeface="ITC Kabel" panose="02000503000000000000" pitchFamily="50" charset="0"/>
              </a:rPr>
              <a:t>Microcrédito en Atlántico</a:t>
            </a:r>
          </a:p>
        </p:txBody>
      </p:sp>
      <p:pic>
        <p:nvPicPr>
          <p:cNvPr id="18" name="Imagen 17" descr="Logotipo, nombre de la empresa&#10;&#10;Descripción generada automáticamente">
            <a:extLst>
              <a:ext uri="{FF2B5EF4-FFF2-40B4-BE49-F238E27FC236}">
                <a16:creationId xmlns:a16="http://schemas.microsoft.com/office/drawing/2014/main" id="{E3B4E5EC-FD9E-8AD2-3D38-504DC617FF5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2417" y="-525392"/>
            <a:ext cx="2531620" cy="2531620"/>
          </a:xfrm>
          <a:prstGeom prst="rect">
            <a:avLst/>
          </a:prstGeom>
        </p:spPr>
      </p:pic>
      <p:sp>
        <p:nvSpPr>
          <p:cNvPr id="9" name="Rectángulo 8">
            <a:extLst>
              <a:ext uri="{FF2B5EF4-FFF2-40B4-BE49-F238E27FC236}">
                <a16:creationId xmlns:a16="http://schemas.microsoft.com/office/drawing/2014/main" id="{3AA55800-F91B-B4B4-2966-6CAC34C667DA}"/>
              </a:ext>
            </a:extLst>
          </p:cNvPr>
          <p:cNvSpPr/>
          <p:nvPr/>
        </p:nvSpPr>
        <p:spPr>
          <a:xfrm>
            <a:off x="3604719" y="6359541"/>
            <a:ext cx="4746229" cy="48218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1200">
                <a:solidFill>
                  <a:srgbClr val="002060"/>
                </a:solidFill>
                <a:latin typeface="ITC Kabel" panose="02000503000000000000" pitchFamily="50" charset="0"/>
              </a:rPr>
              <a:t>Fuente: Cámara de Comercio de Barranquilla con base en </a:t>
            </a:r>
            <a:r>
              <a:rPr lang="es-CO" sz="1200">
                <a:solidFill>
                  <a:srgbClr val="002060"/>
                </a:solidFill>
                <a:latin typeface="ITC Kabel" panose="02000503000000000000" pitchFamily="50" charset="0"/>
              </a:rPr>
              <a:t>Superfinanciera</a:t>
            </a:r>
            <a:endParaRPr lang="es-ES" sz="1200">
              <a:solidFill>
                <a:srgbClr val="002060"/>
              </a:solidFill>
              <a:latin typeface="ITC Kabel" panose="02000503000000000000" pitchFamily="50" charset="0"/>
            </a:endParaRPr>
          </a:p>
        </p:txBody>
      </p:sp>
      <p:sp>
        <p:nvSpPr>
          <p:cNvPr id="3" name="CuadroTexto 2">
            <a:extLst>
              <a:ext uri="{FF2B5EF4-FFF2-40B4-BE49-F238E27FC236}">
                <a16:creationId xmlns:a16="http://schemas.microsoft.com/office/drawing/2014/main" id="{CC538D5D-C574-69CE-81DD-743F5BA6AC34}"/>
              </a:ext>
            </a:extLst>
          </p:cNvPr>
          <p:cNvSpPr txBox="1"/>
          <p:nvPr/>
        </p:nvSpPr>
        <p:spPr>
          <a:xfrm>
            <a:off x="17937" y="2731206"/>
            <a:ext cx="3426854" cy="1200329"/>
          </a:xfrm>
          <a:prstGeom prst="rect">
            <a:avLst/>
          </a:prstGeom>
          <a:noFill/>
          <a:ln>
            <a:noFill/>
          </a:ln>
        </p:spPr>
        <p:txBody>
          <a:bodyPr wrap="square" rtlCol="0">
            <a:spAutoFit/>
          </a:bodyPr>
          <a:lstStyle/>
          <a:p>
            <a:pPr algn="just"/>
            <a:r>
              <a:rPr lang="es-ES">
                <a:solidFill>
                  <a:schemeClr val="bg1"/>
                </a:solidFill>
                <a:latin typeface="ITC Kabel" panose="02000503000000000000" pitchFamily="50" charset="0"/>
              </a:rPr>
              <a:t>El microcrédito en Atlántico (1% del total) muestra una contracción del 7% en el último año y del 8% en el último quinquenio.</a:t>
            </a:r>
            <a:endParaRPr lang="es-CO">
              <a:solidFill>
                <a:schemeClr val="bg1"/>
              </a:solidFill>
              <a:latin typeface="ITC Kabel" panose="02000503000000000000" pitchFamily="50" charset="0"/>
            </a:endParaRPr>
          </a:p>
        </p:txBody>
      </p:sp>
      <p:grpSp>
        <p:nvGrpSpPr>
          <p:cNvPr id="23" name="Grupo 22">
            <a:extLst>
              <a:ext uri="{FF2B5EF4-FFF2-40B4-BE49-F238E27FC236}">
                <a16:creationId xmlns:a16="http://schemas.microsoft.com/office/drawing/2014/main" id="{9EF16021-0A95-5817-5023-C70189D5BA6D}"/>
              </a:ext>
            </a:extLst>
          </p:cNvPr>
          <p:cNvGrpSpPr/>
          <p:nvPr/>
        </p:nvGrpSpPr>
        <p:grpSpPr>
          <a:xfrm>
            <a:off x="11173459" y="5461711"/>
            <a:ext cx="1372278" cy="1659643"/>
            <a:chOff x="11004993" y="4968941"/>
            <a:chExt cx="1587341" cy="2335672"/>
          </a:xfrm>
        </p:grpSpPr>
        <p:sp>
          <p:nvSpPr>
            <p:cNvPr id="25" name="Hexágono 24">
              <a:extLst>
                <a:ext uri="{FF2B5EF4-FFF2-40B4-BE49-F238E27FC236}">
                  <a16:creationId xmlns:a16="http://schemas.microsoft.com/office/drawing/2014/main" id="{5E4AEBB3-060F-B288-1D41-06A1DA2373D5}"/>
                </a:ext>
              </a:extLst>
            </p:cNvPr>
            <p:cNvSpPr/>
            <p:nvPr/>
          </p:nvSpPr>
          <p:spPr>
            <a:xfrm rot="16200000">
              <a:off x="11357131" y="5748295"/>
              <a:ext cx="878400" cy="764041"/>
            </a:xfrm>
            <a:prstGeom prst="hexagon">
              <a:avLst/>
            </a:prstGeom>
            <a:solidFill>
              <a:srgbClr val="8ED973"/>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6" name="Hexágono 25">
              <a:extLst>
                <a:ext uri="{FF2B5EF4-FFF2-40B4-BE49-F238E27FC236}">
                  <a16:creationId xmlns:a16="http://schemas.microsoft.com/office/drawing/2014/main" id="{CC90C13E-7B5F-9E73-4882-4E1C3E082867}"/>
                </a:ext>
              </a:extLst>
            </p:cNvPr>
            <p:cNvSpPr/>
            <p:nvPr/>
          </p:nvSpPr>
          <p:spPr>
            <a:xfrm rot="16200000">
              <a:off x="10947814" y="6462331"/>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7" name="Hexágono 26">
              <a:extLst>
                <a:ext uri="{FF2B5EF4-FFF2-40B4-BE49-F238E27FC236}">
                  <a16:creationId xmlns:a16="http://schemas.microsoft.com/office/drawing/2014/main" id="{1E323EDD-E7B9-C176-6BD8-18FB6DBD17BC}"/>
                </a:ext>
              </a:extLst>
            </p:cNvPr>
            <p:cNvSpPr/>
            <p:nvPr/>
          </p:nvSpPr>
          <p:spPr>
            <a:xfrm rot="16200000">
              <a:off x="11752800" y="6483392"/>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8" name="Hexágono 27">
              <a:extLst>
                <a:ext uri="{FF2B5EF4-FFF2-40B4-BE49-F238E27FC236}">
                  <a16:creationId xmlns:a16="http://schemas.microsoft.com/office/drawing/2014/main" id="{4D332257-855F-7AD4-645D-045FA731AEB9}"/>
                </a:ext>
              </a:extLst>
            </p:cNvPr>
            <p:cNvSpPr/>
            <p:nvPr/>
          </p:nvSpPr>
          <p:spPr>
            <a:xfrm rot="16200000">
              <a:off x="11771114" y="5026120"/>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grpSp>
      <p:sp>
        <p:nvSpPr>
          <p:cNvPr id="8" name="2 CuadroTexto">
            <a:extLst>
              <a:ext uri="{FF2B5EF4-FFF2-40B4-BE49-F238E27FC236}">
                <a16:creationId xmlns:a16="http://schemas.microsoft.com/office/drawing/2014/main" id="{D97E486C-C032-1B58-8985-AB660F07AB73}"/>
              </a:ext>
            </a:extLst>
          </p:cNvPr>
          <p:cNvSpPr txBox="1"/>
          <p:nvPr/>
        </p:nvSpPr>
        <p:spPr>
          <a:xfrm>
            <a:off x="3492532" y="816233"/>
            <a:ext cx="8722943" cy="369332"/>
          </a:xfrm>
          <a:prstGeom prst="rect">
            <a:avLst/>
          </a:prstGeom>
          <a:noFill/>
        </p:spPr>
        <p:txBody>
          <a:bodyPr wrap="square" rtlCol="0">
            <a:spAutoFit/>
          </a:bodyPr>
          <a:lstStyle/>
          <a:p>
            <a:pPr algn="ctr"/>
            <a:r>
              <a:rPr lang="es-ES">
                <a:solidFill>
                  <a:srgbClr val="275889"/>
                </a:solidFill>
                <a:latin typeface="ITC Kabel" panose="02000503000000000000" pitchFamily="50" charset="0"/>
              </a:rPr>
              <a:t>Variación % real anual de la cartera neta</a:t>
            </a:r>
          </a:p>
        </p:txBody>
      </p:sp>
      <p:graphicFrame>
        <p:nvGraphicFramePr>
          <p:cNvPr id="5" name="Gráfico 4">
            <a:extLst>
              <a:ext uri="{FF2B5EF4-FFF2-40B4-BE49-F238E27FC236}">
                <a16:creationId xmlns:a16="http://schemas.microsoft.com/office/drawing/2014/main" id="{DF3033C7-8381-55CF-53AA-1385D5EC536A}"/>
              </a:ext>
            </a:extLst>
          </p:cNvPr>
          <p:cNvGraphicFramePr>
            <a:graphicFrameLocks/>
          </p:cNvGraphicFramePr>
          <p:nvPr/>
        </p:nvGraphicFramePr>
        <p:xfrm>
          <a:off x="3750190" y="2355274"/>
          <a:ext cx="7879035" cy="416764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7" name="Tabla 6">
            <a:extLst>
              <a:ext uri="{FF2B5EF4-FFF2-40B4-BE49-F238E27FC236}">
                <a16:creationId xmlns:a16="http://schemas.microsoft.com/office/drawing/2014/main" id="{55EE81F7-8B55-A507-BA72-10C70F6FE0D2}"/>
              </a:ext>
            </a:extLst>
          </p:cNvPr>
          <p:cNvGraphicFramePr>
            <a:graphicFrameLocks noGrp="1"/>
          </p:cNvGraphicFramePr>
          <p:nvPr/>
        </p:nvGraphicFramePr>
        <p:xfrm>
          <a:off x="5490515" y="1287719"/>
          <a:ext cx="4560245" cy="1180730"/>
        </p:xfrm>
        <a:graphic>
          <a:graphicData uri="http://schemas.openxmlformats.org/drawingml/2006/table">
            <a:tbl>
              <a:tblPr firstRow="1" bandRow="1">
                <a:tableStyleId>{5C22544A-7EE6-4342-B048-85BDC9FD1C3A}</a:tableStyleId>
              </a:tblPr>
              <a:tblGrid>
                <a:gridCol w="2471646">
                  <a:extLst>
                    <a:ext uri="{9D8B030D-6E8A-4147-A177-3AD203B41FA5}">
                      <a16:colId xmlns:a16="http://schemas.microsoft.com/office/drawing/2014/main" val="461416117"/>
                    </a:ext>
                  </a:extLst>
                </a:gridCol>
                <a:gridCol w="1080655">
                  <a:extLst>
                    <a:ext uri="{9D8B030D-6E8A-4147-A177-3AD203B41FA5}">
                      <a16:colId xmlns:a16="http://schemas.microsoft.com/office/drawing/2014/main" val="3173924315"/>
                    </a:ext>
                  </a:extLst>
                </a:gridCol>
                <a:gridCol w="1007944">
                  <a:extLst>
                    <a:ext uri="{9D8B030D-6E8A-4147-A177-3AD203B41FA5}">
                      <a16:colId xmlns:a16="http://schemas.microsoft.com/office/drawing/2014/main" val="1619085503"/>
                    </a:ext>
                  </a:extLst>
                </a:gridCol>
              </a:tblGrid>
              <a:tr h="632090">
                <a:tc>
                  <a:txBody>
                    <a:bodyPr/>
                    <a:lstStyle/>
                    <a:p>
                      <a:r>
                        <a:rPr lang="es-ES" sz="1200">
                          <a:latin typeface="ITC Kabel" panose="02000503000000000000" pitchFamily="50" charset="0"/>
                        </a:rPr>
                        <a:t>Crecimiento de cartera microcrédito (segundo trimestre)</a:t>
                      </a:r>
                      <a:endParaRPr lang="es-CO" sz="1200">
                        <a:latin typeface="ITC Kabel" panose="02000503000000000000" pitchFamily="50" charset="0"/>
                      </a:endParaRPr>
                    </a:p>
                  </a:txBody>
                  <a:tcPr anchor="ctr"/>
                </a:tc>
                <a:tc>
                  <a:txBody>
                    <a:bodyPr/>
                    <a:lstStyle/>
                    <a:p>
                      <a:pPr algn="ctr"/>
                      <a:r>
                        <a:rPr lang="es-ES" sz="1200">
                          <a:latin typeface="ITC Kabel" panose="02000503000000000000" pitchFamily="50" charset="0"/>
                        </a:rPr>
                        <a:t>2023 vs. 2024</a:t>
                      </a:r>
                      <a:endParaRPr lang="es-CO" sz="1200">
                        <a:latin typeface="ITC Kabel" panose="02000503000000000000" pitchFamily="50" charset="0"/>
                      </a:endParaRPr>
                    </a:p>
                  </a:txBody>
                  <a:tcPr anchor="ctr"/>
                </a:tc>
                <a:tc>
                  <a:txBody>
                    <a:bodyPr/>
                    <a:lstStyle/>
                    <a:p>
                      <a:pPr algn="ctr"/>
                      <a:r>
                        <a:rPr lang="es-ES" sz="1200">
                          <a:latin typeface="ITC Kabel" panose="02000503000000000000" pitchFamily="50" charset="0"/>
                        </a:rPr>
                        <a:t>2019 vs. 2024</a:t>
                      </a:r>
                      <a:endParaRPr lang="es-CO" sz="1200">
                        <a:latin typeface="ITC Kabel" panose="02000503000000000000" pitchFamily="50" charset="0"/>
                      </a:endParaRPr>
                    </a:p>
                  </a:txBody>
                  <a:tcPr anchor="ctr"/>
                </a:tc>
                <a:extLst>
                  <a:ext uri="{0D108BD9-81ED-4DB2-BD59-A6C34878D82A}">
                    <a16:rowId xmlns:a16="http://schemas.microsoft.com/office/drawing/2014/main" val="3801064048"/>
                  </a:ext>
                </a:extLst>
              </a:tr>
              <a:tr h="270896">
                <a:tc>
                  <a:txBody>
                    <a:bodyPr/>
                    <a:lstStyle/>
                    <a:p>
                      <a:r>
                        <a:rPr lang="es-ES" sz="1200" b="1">
                          <a:latin typeface="ITC Kabel" panose="02000503000000000000" pitchFamily="50" charset="0"/>
                        </a:rPr>
                        <a:t>Atlántico</a:t>
                      </a:r>
                      <a:endParaRPr lang="es-CO" sz="1200" b="1">
                        <a:latin typeface="ITC Kabel" panose="02000503000000000000" pitchFamily="50" charset="0"/>
                      </a:endParaRPr>
                    </a:p>
                  </a:txBody>
                  <a:tcPr/>
                </a:tc>
                <a:tc>
                  <a:txBody>
                    <a:bodyPr/>
                    <a:lstStyle/>
                    <a:p>
                      <a:pPr algn="ctr"/>
                      <a:r>
                        <a:rPr lang="es-ES" sz="1200">
                          <a:latin typeface="ITC Kabel" panose="02000503000000000000" pitchFamily="50" charset="0"/>
                        </a:rPr>
                        <a:t>-7,2%</a:t>
                      </a:r>
                      <a:endParaRPr lang="es-CO" sz="1200">
                        <a:latin typeface="ITC Kabel" panose="02000503000000000000" pitchFamily="50" charset="0"/>
                      </a:endParaRPr>
                    </a:p>
                  </a:txBody>
                  <a:tcPr/>
                </a:tc>
                <a:tc>
                  <a:txBody>
                    <a:bodyPr/>
                    <a:lstStyle/>
                    <a:p>
                      <a:pPr algn="ctr"/>
                      <a:r>
                        <a:rPr lang="es-ES" sz="1200">
                          <a:latin typeface="ITC Kabel" panose="02000503000000000000" pitchFamily="50" charset="0"/>
                        </a:rPr>
                        <a:t>-8,2%</a:t>
                      </a:r>
                      <a:endParaRPr lang="es-CO" sz="1200">
                        <a:latin typeface="ITC Kabel" panose="02000503000000000000" pitchFamily="50" charset="0"/>
                      </a:endParaRPr>
                    </a:p>
                  </a:txBody>
                  <a:tcPr/>
                </a:tc>
                <a:extLst>
                  <a:ext uri="{0D108BD9-81ED-4DB2-BD59-A6C34878D82A}">
                    <a16:rowId xmlns:a16="http://schemas.microsoft.com/office/drawing/2014/main" val="2907839115"/>
                  </a:ext>
                </a:extLst>
              </a:tr>
              <a:tr h="270896">
                <a:tc>
                  <a:txBody>
                    <a:bodyPr/>
                    <a:lstStyle/>
                    <a:p>
                      <a:r>
                        <a:rPr lang="es-ES" sz="1200" b="1">
                          <a:latin typeface="ITC Kabel" panose="02000503000000000000" pitchFamily="50" charset="0"/>
                        </a:rPr>
                        <a:t>Colombia</a:t>
                      </a:r>
                    </a:p>
                  </a:txBody>
                  <a:tcPr/>
                </a:tc>
                <a:tc>
                  <a:txBody>
                    <a:bodyPr/>
                    <a:lstStyle/>
                    <a:p>
                      <a:pPr algn="ctr"/>
                      <a:r>
                        <a:rPr lang="es-ES" sz="1200">
                          <a:latin typeface="ITC Kabel" panose="02000503000000000000" pitchFamily="50" charset="0"/>
                        </a:rPr>
                        <a:t>2,2%</a:t>
                      </a:r>
                      <a:endParaRPr lang="es-CO" sz="1200">
                        <a:latin typeface="ITC Kabel" panose="02000503000000000000" pitchFamily="50" charset="0"/>
                      </a:endParaRPr>
                    </a:p>
                  </a:txBody>
                  <a:tcPr/>
                </a:tc>
                <a:tc>
                  <a:txBody>
                    <a:bodyPr/>
                    <a:lstStyle/>
                    <a:p>
                      <a:pPr algn="ctr"/>
                      <a:r>
                        <a:rPr lang="es-ES" sz="1200">
                          <a:latin typeface="ITC Kabel" panose="02000503000000000000" pitchFamily="50" charset="0"/>
                        </a:rPr>
                        <a:t>8,9%</a:t>
                      </a:r>
                      <a:endParaRPr lang="es-CO" sz="1200">
                        <a:latin typeface="ITC Kabel" panose="02000503000000000000" pitchFamily="50" charset="0"/>
                      </a:endParaRPr>
                    </a:p>
                  </a:txBody>
                  <a:tcPr/>
                </a:tc>
                <a:extLst>
                  <a:ext uri="{0D108BD9-81ED-4DB2-BD59-A6C34878D82A}">
                    <a16:rowId xmlns:a16="http://schemas.microsoft.com/office/drawing/2014/main" val="2501834341"/>
                  </a:ext>
                </a:extLst>
              </a:tr>
            </a:tbl>
          </a:graphicData>
        </a:graphic>
      </p:graphicFrame>
    </p:spTree>
    <p:extLst>
      <p:ext uri="{BB962C8B-B14F-4D97-AF65-F5344CB8AC3E}">
        <p14:creationId xmlns:p14="http://schemas.microsoft.com/office/powerpoint/2010/main" val="2898393440"/>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B686A3E2-F2BD-8B1B-015A-9DDBA5DD02AB}"/>
              </a:ext>
            </a:extLst>
          </p:cNvPr>
          <p:cNvSpPr/>
          <p:nvPr/>
        </p:nvSpPr>
        <p:spPr>
          <a:xfrm>
            <a:off x="-14990" y="-1"/>
            <a:ext cx="3492708" cy="6858002"/>
          </a:xfrm>
          <a:prstGeom prst="rect">
            <a:avLst/>
          </a:prstGeom>
          <a:gradFill>
            <a:gsLst>
              <a:gs pos="51000">
                <a:srgbClr val="004D98"/>
              </a:gs>
              <a:gs pos="84000">
                <a:srgbClr val="004D98"/>
              </a:gs>
              <a:gs pos="16000">
                <a:srgbClr val="0C94D1"/>
              </a:gs>
            </a:gsLst>
            <a:lin ang="5400000" scaled="1"/>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4" name="Rectángulo 3">
            <a:extLst>
              <a:ext uri="{FF2B5EF4-FFF2-40B4-BE49-F238E27FC236}">
                <a16:creationId xmlns:a16="http://schemas.microsoft.com/office/drawing/2014/main" id="{BCA437FB-3A03-8306-87EF-EA8594B3A9DC}"/>
              </a:ext>
            </a:extLst>
          </p:cNvPr>
          <p:cNvSpPr/>
          <p:nvPr/>
        </p:nvSpPr>
        <p:spPr>
          <a:xfrm>
            <a:off x="3477718" y="106045"/>
            <a:ext cx="8710126" cy="106185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3600" b="1">
                <a:solidFill>
                  <a:srgbClr val="275889"/>
                </a:solidFill>
                <a:latin typeface="ITC Kabel" panose="02000503000000000000" pitchFamily="50" charset="0"/>
              </a:rPr>
              <a:t>Problemáticas empresariales </a:t>
            </a:r>
          </a:p>
        </p:txBody>
      </p:sp>
      <p:pic>
        <p:nvPicPr>
          <p:cNvPr id="18" name="Imagen 17" descr="Logotipo, nombre de la empresa&#10;&#10;Descripción generada automáticamente">
            <a:extLst>
              <a:ext uri="{FF2B5EF4-FFF2-40B4-BE49-F238E27FC236}">
                <a16:creationId xmlns:a16="http://schemas.microsoft.com/office/drawing/2014/main" id="{E3B4E5EC-FD9E-8AD2-3D38-504DC617FF5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2417" y="-525392"/>
            <a:ext cx="2531620" cy="2531620"/>
          </a:xfrm>
          <a:prstGeom prst="rect">
            <a:avLst/>
          </a:prstGeom>
        </p:spPr>
      </p:pic>
      <p:sp>
        <p:nvSpPr>
          <p:cNvPr id="3" name="CuadroTexto 2">
            <a:extLst>
              <a:ext uri="{FF2B5EF4-FFF2-40B4-BE49-F238E27FC236}">
                <a16:creationId xmlns:a16="http://schemas.microsoft.com/office/drawing/2014/main" id="{CC538D5D-C574-69CE-81DD-743F5BA6AC34}"/>
              </a:ext>
            </a:extLst>
          </p:cNvPr>
          <p:cNvSpPr txBox="1"/>
          <p:nvPr/>
        </p:nvSpPr>
        <p:spPr>
          <a:xfrm>
            <a:off x="91641" y="2758914"/>
            <a:ext cx="3279445" cy="1754326"/>
          </a:xfrm>
          <a:prstGeom prst="rect">
            <a:avLst/>
          </a:prstGeom>
          <a:noFill/>
          <a:ln>
            <a:noFill/>
          </a:ln>
        </p:spPr>
        <p:txBody>
          <a:bodyPr wrap="square" rtlCol="0">
            <a:spAutoFit/>
          </a:bodyPr>
          <a:lstStyle/>
          <a:p>
            <a:pPr algn="just"/>
            <a:r>
              <a:rPr lang="es-ES">
                <a:solidFill>
                  <a:schemeClr val="bg1"/>
                </a:solidFill>
                <a:latin typeface="ITC Kabel" panose="02000503000000000000" pitchFamily="50" charset="0"/>
              </a:rPr>
              <a:t>La disminución de las ventas por causa de la dinámica económica es la principal problemática empresarial. Ello se  suma a los elevados costos de operación y a la inestabilidad jurídica.</a:t>
            </a:r>
            <a:endParaRPr lang="es-CO">
              <a:solidFill>
                <a:schemeClr val="bg1"/>
              </a:solidFill>
              <a:latin typeface="ITC Kabel" panose="02000503000000000000" pitchFamily="50" charset="0"/>
            </a:endParaRPr>
          </a:p>
        </p:txBody>
      </p:sp>
      <p:grpSp>
        <p:nvGrpSpPr>
          <p:cNvPr id="23" name="Grupo 22">
            <a:extLst>
              <a:ext uri="{FF2B5EF4-FFF2-40B4-BE49-F238E27FC236}">
                <a16:creationId xmlns:a16="http://schemas.microsoft.com/office/drawing/2014/main" id="{9EF16021-0A95-5817-5023-C70189D5BA6D}"/>
              </a:ext>
            </a:extLst>
          </p:cNvPr>
          <p:cNvGrpSpPr/>
          <p:nvPr/>
        </p:nvGrpSpPr>
        <p:grpSpPr>
          <a:xfrm>
            <a:off x="11158587" y="5669054"/>
            <a:ext cx="1372278" cy="1659643"/>
            <a:chOff x="11004993" y="4968941"/>
            <a:chExt cx="1587341" cy="2335672"/>
          </a:xfrm>
        </p:grpSpPr>
        <p:sp>
          <p:nvSpPr>
            <p:cNvPr id="25" name="Hexágono 24">
              <a:extLst>
                <a:ext uri="{FF2B5EF4-FFF2-40B4-BE49-F238E27FC236}">
                  <a16:creationId xmlns:a16="http://schemas.microsoft.com/office/drawing/2014/main" id="{5E4AEBB3-060F-B288-1D41-06A1DA2373D5}"/>
                </a:ext>
              </a:extLst>
            </p:cNvPr>
            <p:cNvSpPr/>
            <p:nvPr/>
          </p:nvSpPr>
          <p:spPr>
            <a:xfrm rot="16200000">
              <a:off x="11357131" y="5748295"/>
              <a:ext cx="878400" cy="764041"/>
            </a:xfrm>
            <a:prstGeom prst="hexagon">
              <a:avLst/>
            </a:prstGeom>
            <a:solidFill>
              <a:srgbClr val="8ED973"/>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6" name="Hexágono 25">
              <a:extLst>
                <a:ext uri="{FF2B5EF4-FFF2-40B4-BE49-F238E27FC236}">
                  <a16:creationId xmlns:a16="http://schemas.microsoft.com/office/drawing/2014/main" id="{CC90C13E-7B5F-9E73-4882-4E1C3E082867}"/>
                </a:ext>
              </a:extLst>
            </p:cNvPr>
            <p:cNvSpPr/>
            <p:nvPr/>
          </p:nvSpPr>
          <p:spPr>
            <a:xfrm rot="16200000">
              <a:off x="10947814" y="6462331"/>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7" name="Hexágono 26">
              <a:extLst>
                <a:ext uri="{FF2B5EF4-FFF2-40B4-BE49-F238E27FC236}">
                  <a16:creationId xmlns:a16="http://schemas.microsoft.com/office/drawing/2014/main" id="{1E323EDD-E7B9-C176-6BD8-18FB6DBD17BC}"/>
                </a:ext>
              </a:extLst>
            </p:cNvPr>
            <p:cNvSpPr/>
            <p:nvPr/>
          </p:nvSpPr>
          <p:spPr>
            <a:xfrm rot="16200000">
              <a:off x="11752800" y="6483392"/>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8" name="Hexágono 27">
              <a:extLst>
                <a:ext uri="{FF2B5EF4-FFF2-40B4-BE49-F238E27FC236}">
                  <a16:creationId xmlns:a16="http://schemas.microsoft.com/office/drawing/2014/main" id="{4D332257-855F-7AD4-645D-045FA731AEB9}"/>
                </a:ext>
              </a:extLst>
            </p:cNvPr>
            <p:cNvSpPr/>
            <p:nvPr/>
          </p:nvSpPr>
          <p:spPr>
            <a:xfrm rot="16200000">
              <a:off x="11771114" y="5026120"/>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grpSp>
      <p:sp>
        <p:nvSpPr>
          <p:cNvPr id="5" name="2 CuadroTexto">
            <a:extLst>
              <a:ext uri="{FF2B5EF4-FFF2-40B4-BE49-F238E27FC236}">
                <a16:creationId xmlns:a16="http://schemas.microsoft.com/office/drawing/2014/main" id="{C94CAA20-CD08-D2E1-1D08-927F09FF3230}"/>
              </a:ext>
            </a:extLst>
          </p:cNvPr>
          <p:cNvSpPr txBox="1"/>
          <p:nvPr/>
        </p:nvSpPr>
        <p:spPr>
          <a:xfrm>
            <a:off x="4329587" y="950776"/>
            <a:ext cx="7393633" cy="646331"/>
          </a:xfrm>
          <a:prstGeom prst="rect">
            <a:avLst/>
          </a:prstGeom>
          <a:noFill/>
        </p:spPr>
        <p:txBody>
          <a:bodyPr wrap="square" rtlCol="0">
            <a:spAutoFit/>
          </a:bodyPr>
          <a:lstStyle/>
          <a:p>
            <a:pPr algn="ctr"/>
            <a:r>
              <a:rPr lang="es-ES" dirty="0">
                <a:solidFill>
                  <a:srgbClr val="275889"/>
                </a:solidFill>
                <a:latin typeface="ITC Kabel" panose="02000503000000000000" pitchFamily="50" charset="0"/>
              </a:rPr>
              <a:t>¿Cuáles son los obstáculos o problemáticas que ha identificado en su empresa para crecer?</a:t>
            </a:r>
          </a:p>
        </p:txBody>
      </p:sp>
      <p:graphicFrame>
        <p:nvGraphicFramePr>
          <p:cNvPr id="6" name="Gráfico 5">
            <a:extLst>
              <a:ext uri="{FF2B5EF4-FFF2-40B4-BE49-F238E27FC236}">
                <a16:creationId xmlns:a16="http://schemas.microsoft.com/office/drawing/2014/main" id="{A6DAF7F4-5BC7-6452-BB0C-D14EEB6A2051}"/>
              </a:ext>
            </a:extLst>
          </p:cNvPr>
          <p:cNvGraphicFramePr>
            <a:graphicFrameLocks/>
          </p:cNvGraphicFramePr>
          <p:nvPr>
            <p:extLst>
              <p:ext uri="{D42A27DB-BD31-4B8C-83A1-F6EECF244321}">
                <p14:modId xmlns:p14="http://schemas.microsoft.com/office/powerpoint/2010/main" val="2845583071"/>
              </p:ext>
            </p:extLst>
          </p:nvPr>
        </p:nvGraphicFramePr>
        <p:xfrm>
          <a:off x="3831579" y="1447680"/>
          <a:ext cx="7732194" cy="5083628"/>
        </p:xfrm>
        <a:graphic>
          <a:graphicData uri="http://schemas.openxmlformats.org/drawingml/2006/chart">
            <c:chart xmlns:c="http://schemas.openxmlformats.org/drawingml/2006/chart" xmlns:r="http://schemas.openxmlformats.org/officeDocument/2006/relationships" r:id="rId4"/>
          </a:graphicData>
        </a:graphic>
      </p:graphicFrame>
      <p:sp>
        <p:nvSpPr>
          <p:cNvPr id="10" name="Rectángulo 9">
            <a:extLst>
              <a:ext uri="{FF2B5EF4-FFF2-40B4-BE49-F238E27FC236}">
                <a16:creationId xmlns:a16="http://schemas.microsoft.com/office/drawing/2014/main" id="{D35242C6-A513-4C4A-0071-4FD87D13DAA1}"/>
              </a:ext>
            </a:extLst>
          </p:cNvPr>
          <p:cNvSpPr/>
          <p:nvPr/>
        </p:nvSpPr>
        <p:spPr>
          <a:xfrm>
            <a:off x="3732326" y="6104881"/>
            <a:ext cx="6132110" cy="48218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s-ES" sz="1200">
                <a:solidFill>
                  <a:srgbClr val="002060"/>
                </a:solidFill>
                <a:latin typeface="ITC Kabel" panose="02000503000000000000" pitchFamily="50" charset="0"/>
              </a:rPr>
              <a:t>Los resultados mostrados pueden no sumar 100% debido a NS/NR </a:t>
            </a:r>
          </a:p>
          <a:p>
            <a:r>
              <a:rPr lang="es-ES" sz="1200">
                <a:solidFill>
                  <a:srgbClr val="002060"/>
                </a:solidFill>
                <a:latin typeface="ITC Kabel" panose="02000503000000000000" pitchFamily="50" charset="0"/>
              </a:rPr>
              <a:t>Fuente: Encuesta Clima Empresarial CCB-</a:t>
            </a:r>
            <a:r>
              <a:rPr lang="es-ES" sz="1200" err="1">
                <a:solidFill>
                  <a:srgbClr val="002060"/>
                </a:solidFill>
                <a:latin typeface="ITC Kabel" panose="02000503000000000000" pitchFamily="50" charset="0"/>
              </a:rPr>
              <a:t>Datanálisis</a:t>
            </a:r>
            <a:r>
              <a:rPr lang="es-ES" sz="1200">
                <a:solidFill>
                  <a:srgbClr val="002060"/>
                </a:solidFill>
                <a:latin typeface="ITC Kabel" panose="02000503000000000000" pitchFamily="50" charset="0"/>
              </a:rPr>
              <a:t> </a:t>
            </a:r>
            <a:endParaRPr lang="es-CO" sz="1200">
              <a:solidFill>
                <a:srgbClr val="002060"/>
              </a:solidFill>
              <a:latin typeface="ITC Kabel" panose="02000503000000000000" pitchFamily="50" charset="0"/>
            </a:endParaRPr>
          </a:p>
        </p:txBody>
      </p:sp>
    </p:spTree>
    <p:extLst>
      <p:ext uri="{BB962C8B-B14F-4D97-AF65-F5344CB8AC3E}">
        <p14:creationId xmlns:p14="http://schemas.microsoft.com/office/powerpoint/2010/main" val="704028168"/>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B686A3E2-F2BD-8B1B-015A-9DDBA5DD02AB}"/>
              </a:ext>
            </a:extLst>
          </p:cNvPr>
          <p:cNvSpPr/>
          <p:nvPr/>
        </p:nvSpPr>
        <p:spPr>
          <a:xfrm>
            <a:off x="-14990" y="-1"/>
            <a:ext cx="3492708" cy="6858002"/>
          </a:xfrm>
          <a:prstGeom prst="rect">
            <a:avLst/>
          </a:prstGeom>
          <a:gradFill>
            <a:gsLst>
              <a:gs pos="51000">
                <a:srgbClr val="004D98"/>
              </a:gs>
              <a:gs pos="84000">
                <a:srgbClr val="004D98"/>
              </a:gs>
              <a:gs pos="16000">
                <a:srgbClr val="0C94D1"/>
              </a:gs>
            </a:gsLst>
            <a:lin ang="5400000" scaled="1"/>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4" name="Rectángulo 3">
            <a:extLst>
              <a:ext uri="{FF2B5EF4-FFF2-40B4-BE49-F238E27FC236}">
                <a16:creationId xmlns:a16="http://schemas.microsoft.com/office/drawing/2014/main" id="{BCA437FB-3A03-8306-87EF-EA8594B3A9DC}"/>
              </a:ext>
            </a:extLst>
          </p:cNvPr>
          <p:cNvSpPr/>
          <p:nvPr/>
        </p:nvSpPr>
        <p:spPr>
          <a:xfrm>
            <a:off x="3477718" y="106045"/>
            <a:ext cx="8710126" cy="106185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3600" b="1">
                <a:solidFill>
                  <a:srgbClr val="275889"/>
                </a:solidFill>
                <a:latin typeface="ITC Kabel" panose="02000503000000000000" pitchFamily="50" charset="0"/>
              </a:rPr>
              <a:t>Costos de las empresas</a:t>
            </a:r>
          </a:p>
        </p:txBody>
      </p:sp>
      <p:pic>
        <p:nvPicPr>
          <p:cNvPr id="18" name="Imagen 17" descr="Logotipo, nombre de la empresa&#10;&#10;Descripción generada automáticamente">
            <a:extLst>
              <a:ext uri="{FF2B5EF4-FFF2-40B4-BE49-F238E27FC236}">
                <a16:creationId xmlns:a16="http://schemas.microsoft.com/office/drawing/2014/main" id="{E3B4E5EC-FD9E-8AD2-3D38-504DC617FF5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2417" y="-525392"/>
            <a:ext cx="2531620" cy="2531620"/>
          </a:xfrm>
          <a:prstGeom prst="rect">
            <a:avLst/>
          </a:prstGeom>
        </p:spPr>
      </p:pic>
      <p:sp>
        <p:nvSpPr>
          <p:cNvPr id="3" name="CuadroTexto 2">
            <a:extLst>
              <a:ext uri="{FF2B5EF4-FFF2-40B4-BE49-F238E27FC236}">
                <a16:creationId xmlns:a16="http://schemas.microsoft.com/office/drawing/2014/main" id="{CC538D5D-C574-69CE-81DD-743F5BA6AC34}"/>
              </a:ext>
            </a:extLst>
          </p:cNvPr>
          <p:cNvSpPr txBox="1"/>
          <p:nvPr/>
        </p:nvSpPr>
        <p:spPr>
          <a:xfrm>
            <a:off x="91641" y="2820448"/>
            <a:ext cx="3279445" cy="1754326"/>
          </a:xfrm>
          <a:prstGeom prst="rect">
            <a:avLst/>
          </a:prstGeom>
          <a:noFill/>
          <a:ln>
            <a:noFill/>
          </a:ln>
        </p:spPr>
        <p:txBody>
          <a:bodyPr wrap="square" rtlCol="0">
            <a:spAutoFit/>
          </a:bodyPr>
          <a:lstStyle/>
          <a:p>
            <a:pPr algn="just"/>
            <a:r>
              <a:rPr lang="es-ES">
                <a:solidFill>
                  <a:schemeClr val="bg1"/>
                </a:solidFill>
                <a:latin typeface="ITC Kabel" panose="02000503000000000000" pitchFamily="50" charset="0"/>
              </a:rPr>
              <a:t>El costo de la energía eléctrica es el rubro con mayor crecimiento al interior de la estructura de costos de las empresas. Las empresas más pequeñas son las que reportan mayor afectación.</a:t>
            </a:r>
            <a:endParaRPr lang="es-CO">
              <a:solidFill>
                <a:schemeClr val="bg1"/>
              </a:solidFill>
              <a:latin typeface="ITC Kabel" panose="02000503000000000000" pitchFamily="50" charset="0"/>
            </a:endParaRPr>
          </a:p>
        </p:txBody>
      </p:sp>
      <p:grpSp>
        <p:nvGrpSpPr>
          <p:cNvPr id="23" name="Grupo 22">
            <a:extLst>
              <a:ext uri="{FF2B5EF4-FFF2-40B4-BE49-F238E27FC236}">
                <a16:creationId xmlns:a16="http://schemas.microsoft.com/office/drawing/2014/main" id="{9EF16021-0A95-5817-5023-C70189D5BA6D}"/>
              </a:ext>
            </a:extLst>
          </p:cNvPr>
          <p:cNvGrpSpPr/>
          <p:nvPr/>
        </p:nvGrpSpPr>
        <p:grpSpPr>
          <a:xfrm>
            <a:off x="11173459" y="5461711"/>
            <a:ext cx="1372278" cy="1659643"/>
            <a:chOff x="11004993" y="4968941"/>
            <a:chExt cx="1587341" cy="2335672"/>
          </a:xfrm>
        </p:grpSpPr>
        <p:sp>
          <p:nvSpPr>
            <p:cNvPr id="25" name="Hexágono 24">
              <a:extLst>
                <a:ext uri="{FF2B5EF4-FFF2-40B4-BE49-F238E27FC236}">
                  <a16:creationId xmlns:a16="http://schemas.microsoft.com/office/drawing/2014/main" id="{5E4AEBB3-060F-B288-1D41-06A1DA2373D5}"/>
                </a:ext>
              </a:extLst>
            </p:cNvPr>
            <p:cNvSpPr/>
            <p:nvPr/>
          </p:nvSpPr>
          <p:spPr>
            <a:xfrm rot="16200000">
              <a:off x="11357131" y="5748295"/>
              <a:ext cx="878400" cy="764041"/>
            </a:xfrm>
            <a:prstGeom prst="hexagon">
              <a:avLst/>
            </a:prstGeom>
            <a:solidFill>
              <a:srgbClr val="8ED973"/>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6" name="Hexágono 25">
              <a:extLst>
                <a:ext uri="{FF2B5EF4-FFF2-40B4-BE49-F238E27FC236}">
                  <a16:creationId xmlns:a16="http://schemas.microsoft.com/office/drawing/2014/main" id="{CC90C13E-7B5F-9E73-4882-4E1C3E082867}"/>
                </a:ext>
              </a:extLst>
            </p:cNvPr>
            <p:cNvSpPr/>
            <p:nvPr/>
          </p:nvSpPr>
          <p:spPr>
            <a:xfrm rot="16200000">
              <a:off x="10947814" y="6462331"/>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7" name="Hexágono 26">
              <a:extLst>
                <a:ext uri="{FF2B5EF4-FFF2-40B4-BE49-F238E27FC236}">
                  <a16:creationId xmlns:a16="http://schemas.microsoft.com/office/drawing/2014/main" id="{1E323EDD-E7B9-C176-6BD8-18FB6DBD17BC}"/>
                </a:ext>
              </a:extLst>
            </p:cNvPr>
            <p:cNvSpPr/>
            <p:nvPr/>
          </p:nvSpPr>
          <p:spPr>
            <a:xfrm rot="16200000">
              <a:off x="11752800" y="6483392"/>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8" name="Hexágono 27">
              <a:extLst>
                <a:ext uri="{FF2B5EF4-FFF2-40B4-BE49-F238E27FC236}">
                  <a16:creationId xmlns:a16="http://schemas.microsoft.com/office/drawing/2014/main" id="{4D332257-855F-7AD4-645D-045FA731AEB9}"/>
                </a:ext>
              </a:extLst>
            </p:cNvPr>
            <p:cNvSpPr/>
            <p:nvPr/>
          </p:nvSpPr>
          <p:spPr>
            <a:xfrm rot="16200000">
              <a:off x="11771114" y="5026120"/>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grpSp>
      <p:sp>
        <p:nvSpPr>
          <p:cNvPr id="5" name="2 CuadroTexto">
            <a:extLst>
              <a:ext uri="{FF2B5EF4-FFF2-40B4-BE49-F238E27FC236}">
                <a16:creationId xmlns:a16="http://schemas.microsoft.com/office/drawing/2014/main" id="{C94CAA20-CD08-D2E1-1D08-927F09FF3230}"/>
              </a:ext>
            </a:extLst>
          </p:cNvPr>
          <p:cNvSpPr txBox="1"/>
          <p:nvPr/>
        </p:nvSpPr>
        <p:spPr>
          <a:xfrm>
            <a:off x="3987675" y="983230"/>
            <a:ext cx="7393633" cy="646331"/>
          </a:xfrm>
          <a:prstGeom prst="rect">
            <a:avLst/>
          </a:prstGeom>
          <a:noFill/>
        </p:spPr>
        <p:txBody>
          <a:bodyPr wrap="square" rtlCol="0">
            <a:spAutoFit/>
          </a:bodyPr>
          <a:lstStyle/>
          <a:p>
            <a:pPr algn="ctr"/>
            <a:r>
              <a:rPr lang="es-ES">
                <a:solidFill>
                  <a:srgbClr val="275889"/>
                </a:solidFill>
                <a:latin typeface="ITC Kabel" panose="02000503000000000000" pitchFamily="50" charset="0"/>
              </a:rPr>
              <a:t>¿En cuál de estos conceptos enfrentó mayores aumentos en costos en el último año?</a:t>
            </a:r>
          </a:p>
        </p:txBody>
      </p:sp>
      <p:graphicFrame>
        <p:nvGraphicFramePr>
          <p:cNvPr id="7" name="Gráfico 6">
            <a:extLst>
              <a:ext uri="{FF2B5EF4-FFF2-40B4-BE49-F238E27FC236}">
                <a16:creationId xmlns:a16="http://schemas.microsoft.com/office/drawing/2014/main" id="{D85D520B-E95E-D63E-A5CD-EF554EAC8016}"/>
              </a:ext>
            </a:extLst>
          </p:cNvPr>
          <p:cNvGraphicFramePr>
            <a:graphicFrameLocks/>
          </p:cNvGraphicFramePr>
          <p:nvPr>
            <p:extLst>
              <p:ext uri="{D42A27DB-BD31-4B8C-83A1-F6EECF244321}">
                <p14:modId xmlns:p14="http://schemas.microsoft.com/office/powerpoint/2010/main" val="3319273206"/>
              </p:ext>
            </p:extLst>
          </p:nvPr>
        </p:nvGraphicFramePr>
        <p:xfrm>
          <a:off x="3822805" y="1597512"/>
          <a:ext cx="7717320" cy="4915385"/>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6" name="Gráfico 5">
            <a:extLst>
              <a:ext uri="{FF2B5EF4-FFF2-40B4-BE49-F238E27FC236}">
                <a16:creationId xmlns:a16="http://schemas.microsoft.com/office/drawing/2014/main" id="{C8018316-0F5D-BE19-17C7-2674C157F48A}"/>
              </a:ext>
            </a:extLst>
          </p:cNvPr>
          <p:cNvGraphicFramePr>
            <a:graphicFrameLocks/>
          </p:cNvGraphicFramePr>
          <p:nvPr>
            <p:extLst>
              <p:ext uri="{D42A27DB-BD31-4B8C-83A1-F6EECF244321}">
                <p14:modId xmlns:p14="http://schemas.microsoft.com/office/powerpoint/2010/main" val="4273157342"/>
              </p:ext>
            </p:extLst>
          </p:nvPr>
        </p:nvGraphicFramePr>
        <p:xfrm>
          <a:off x="7724548" y="2966657"/>
          <a:ext cx="3988121" cy="2784544"/>
        </p:xfrm>
        <a:graphic>
          <a:graphicData uri="http://schemas.openxmlformats.org/drawingml/2006/chart">
            <c:chart xmlns:c="http://schemas.openxmlformats.org/drawingml/2006/chart" xmlns:r="http://schemas.openxmlformats.org/officeDocument/2006/relationships" r:id="rId5"/>
          </a:graphicData>
        </a:graphic>
      </p:graphicFrame>
      <p:sp>
        <p:nvSpPr>
          <p:cNvPr id="11" name="Rectángulo 10">
            <a:extLst>
              <a:ext uri="{FF2B5EF4-FFF2-40B4-BE49-F238E27FC236}">
                <a16:creationId xmlns:a16="http://schemas.microsoft.com/office/drawing/2014/main" id="{81CD0B6D-1745-87B7-18A4-25DFB3EFD29F}"/>
              </a:ext>
            </a:extLst>
          </p:cNvPr>
          <p:cNvSpPr/>
          <p:nvPr/>
        </p:nvSpPr>
        <p:spPr>
          <a:xfrm>
            <a:off x="3732326" y="6104881"/>
            <a:ext cx="6132110" cy="48218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s-ES" sz="1200">
              <a:solidFill>
                <a:srgbClr val="002060"/>
              </a:solidFill>
              <a:latin typeface="ITC Kabel" panose="02000503000000000000" pitchFamily="50" charset="0"/>
            </a:endParaRPr>
          </a:p>
          <a:p>
            <a:r>
              <a:rPr lang="es-ES" sz="1200">
                <a:solidFill>
                  <a:srgbClr val="002060"/>
                </a:solidFill>
                <a:latin typeface="ITC Kabel" panose="02000503000000000000" pitchFamily="50" charset="0"/>
              </a:rPr>
              <a:t>Los resultados mostrados pueden no sumar 100% debido a NS/NR  </a:t>
            </a:r>
          </a:p>
          <a:p>
            <a:r>
              <a:rPr lang="es-ES" sz="1200">
                <a:solidFill>
                  <a:srgbClr val="002060"/>
                </a:solidFill>
                <a:latin typeface="ITC Kabel" panose="02000503000000000000" pitchFamily="50" charset="0"/>
              </a:rPr>
              <a:t>Fuente: Encuesta Clima Empresarial CCB-</a:t>
            </a:r>
            <a:r>
              <a:rPr lang="es-ES" sz="1200" err="1">
                <a:solidFill>
                  <a:srgbClr val="002060"/>
                </a:solidFill>
                <a:latin typeface="ITC Kabel" panose="02000503000000000000" pitchFamily="50" charset="0"/>
              </a:rPr>
              <a:t>Datanálisis</a:t>
            </a:r>
            <a:r>
              <a:rPr lang="es-ES" sz="1200">
                <a:solidFill>
                  <a:srgbClr val="002060"/>
                </a:solidFill>
                <a:latin typeface="ITC Kabel" panose="02000503000000000000" pitchFamily="50" charset="0"/>
              </a:rPr>
              <a:t> </a:t>
            </a:r>
            <a:endParaRPr lang="es-CO" sz="1200">
              <a:solidFill>
                <a:srgbClr val="002060"/>
              </a:solidFill>
              <a:latin typeface="ITC Kabel" panose="02000503000000000000" pitchFamily="50" charset="0"/>
            </a:endParaRPr>
          </a:p>
        </p:txBody>
      </p:sp>
    </p:spTree>
    <p:extLst>
      <p:ext uri="{BB962C8B-B14F-4D97-AF65-F5344CB8AC3E}">
        <p14:creationId xmlns:p14="http://schemas.microsoft.com/office/powerpoint/2010/main" val="3454997376"/>
      </p:ext>
    </p:extLst>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E77CB48E-38DD-099E-790B-D51A9C1E87A7}"/>
              </a:ext>
            </a:extLst>
          </p:cNvPr>
          <p:cNvSpPr/>
          <p:nvPr/>
        </p:nvSpPr>
        <p:spPr>
          <a:xfrm>
            <a:off x="-14990" y="-1"/>
            <a:ext cx="3492708" cy="6858002"/>
          </a:xfrm>
          <a:prstGeom prst="rect">
            <a:avLst/>
          </a:prstGeom>
          <a:gradFill>
            <a:gsLst>
              <a:gs pos="51000">
                <a:srgbClr val="004D98"/>
              </a:gs>
              <a:gs pos="84000">
                <a:srgbClr val="004D98"/>
              </a:gs>
              <a:gs pos="16000">
                <a:srgbClr val="0C94D1"/>
              </a:gs>
            </a:gsLst>
            <a:lin ang="5400000" scaled="1"/>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pic>
        <p:nvPicPr>
          <p:cNvPr id="18" name="Imagen 17" descr="Logotipo, nombre de la empresa&#10;&#10;Descripción generada automáticamente">
            <a:extLst>
              <a:ext uri="{FF2B5EF4-FFF2-40B4-BE49-F238E27FC236}">
                <a16:creationId xmlns:a16="http://schemas.microsoft.com/office/drawing/2014/main" id="{E3B4E5EC-FD9E-8AD2-3D38-504DC617FF5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2417" y="-525392"/>
            <a:ext cx="2531620" cy="2531620"/>
          </a:xfrm>
          <a:prstGeom prst="rect">
            <a:avLst/>
          </a:prstGeom>
        </p:spPr>
      </p:pic>
      <p:sp>
        <p:nvSpPr>
          <p:cNvPr id="27" name="Rectángulo 26">
            <a:extLst>
              <a:ext uri="{FF2B5EF4-FFF2-40B4-BE49-F238E27FC236}">
                <a16:creationId xmlns:a16="http://schemas.microsoft.com/office/drawing/2014/main" id="{DC77F9F2-781F-2FB9-87C8-67C5D4B1614D}"/>
              </a:ext>
            </a:extLst>
          </p:cNvPr>
          <p:cNvSpPr/>
          <p:nvPr/>
        </p:nvSpPr>
        <p:spPr>
          <a:xfrm>
            <a:off x="3469056" y="-19533"/>
            <a:ext cx="8702845" cy="106185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3600" b="1">
                <a:solidFill>
                  <a:srgbClr val="275889"/>
                </a:solidFill>
                <a:latin typeface="ITC Kabel" panose="02000503000000000000" pitchFamily="50" charset="0"/>
              </a:rPr>
              <a:t>Inversión empresarial</a:t>
            </a:r>
            <a:endParaRPr lang="es-CO" sz="3600" b="1">
              <a:solidFill>
                <a:srgbClr val="275889"/>
              </a:solidFill>
              <a:latin typeface="ITC Kabel" panose="02000503000000000000" pitchFamily="50" charset="0"/>
            </a:endParaRPr>
          </a:p>
        </p:txBody>
      </p:sp>
      <p:grpSp>
        <p:nvGrpSpPr>
          <p:cNvPr id="28" name="Grupo 27">
            <a:extLst>
              <a:ext uri="{FF2B5EF4-FFF2-40B4-BE49-F238E27FC236}">
                <a16:creationId xmlns:a16="http://schemas.microsoft.com/office/drawing/2014/main" id="{E4784E7F-5E8E-ED41-E63B-8BE6B832A4BF}"/>
              </a:ext>
            </a:extLst>
          </p:cNvPr>
          <p:cNvGrpSpPr/>
          <p:nvPr/>
        </p:nvGrpSpPr>
        <p:grpSpPr>
          <a:xfrm>
            <a:off x="11173459" y="5461710"/>
            <a:ext cx="1372278" cy="1659643"/>
            <a:chOff x="11157509" y="5568151"/>
            <a:chExt cx="1372278" cy="1659643"/>
          </a:xfrm>
        </p:grpSpPr>
        <p:grpSp>
          <p:nvGrpSpPr>
            <p:cNvPr id="29" name="Grupo 28">
              <a:extLst>
                <a:ext uri="{FF2B5EF4-FFF2-40B4-BE49-F238E27FC236}">
                  <a16:creationId xmlns:a16="http://schemas.microsoft.com/office/drawing/2014/main" id="{3C10F422-F8E9-8FC3-7F60-B8887902C448}"/>
                </a:ext>
              </a:extLst>
            </p:cNvPr>
            <p:cNvGrpSpPr/>
            <p:nvPr/>
          </p:nvGrpSpPr>
          <p:grpSpPr>
            <a:xfrm>
              <a:off x="11157509" y="5568151"/>
              <a:ext cx="1372278" cy="1659643"/>
              <a:chOff x="11004993" y="4968941"/>
              <a:chExt cx="1587341" cy="2335672"/>
            </a:xfrm>
          </p:grpSpPr>
          <p:sp>
            <p:nvSpPr>
              <p:cNvPr id="31" name="Hexágono 30">
                <a:extLst>
                  <a:ext uri="{FF2B5EF4-FFF2-40B4-BE49-F238E27FC236}">
                    <a16:creationId xmlns:a16="http://schemas.microsoft.com/office/drawing/2014/main" id="{D1DCC33F-4385-B85A-BA6E-F8813AE9EFA6}"/>
                  </a:ext>
                </a:extLst>
              </p:cNvPr>
              <p:cNvSpPr/>
              <p:nvPr/>
            </p:nvSpPr>
            <p:spPr>
              <a:xfrm rot="16200000">
                <a:off x="11357131" y="5748295"/>
                <a:ext cx="878400" cy="764041"/>
              </a:xfrm>
              <a:prstGeom prst="hexagon">
                <a:avLst/>
              </a:prstGeom>
              <a:solidFill>
                <a:srgbClr val="8ED973"/>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32" name="Hexágono 31">
                <a:extLst>
                  <a:ext uri="{FF2B5EF4-FFF2-40B4-BE49-F238E27FC236}">
                    <a16:creationId xmlns:a16="http://schemas.microsoft.com/office/drawing/2014/main" id="{808ADE4F-D4FE-771F-4D39-95741A4E17DF}"/>
                  </a:ext>
                </a:extLst>
              </p:cNvPr>
              <p:cNvSpPr/>
              <p:nvPr/>
            </p:nvSpPr>
            <p:spPr>
              <a:xfrm rot="16200000">
                <a:off x="10947814" y="6462331"/>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33" name="Hexágono 32">
                <a:extLst>
                  <a:ext uri="{FF2B5EF4-FFF2-40B4-BE49-F238E27FC236}">
                    <a16:creationId xmlns:a16="http://schemas.microsoft.com/office/drawing/2014/main" id="{517A1A25-F4DB-F38B-4ACA-FF9263A1C4DC}"/>
                  </a:ext>
                </a:extLst>
              </p:cNvPr>
              <p:cNvSpPr/>
              <p:nvPr/>
            </p:nvSpPr>
            <p:spPr>
              <a:xfrm rot="16200000">
                <a:off x="11752800" y="6483392"/>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34" name="Hexágono 33">
                <a:extLst>
                  <a:ext uri="{FF2B5EF4-FFF2-40B4-BE49-F238E27FC236}">
                    <a16:creationId xmlns:a16="http://schemas.microsoft.com/office/drawing/2014/main" id="{0273E0E7-17AA-7104-E4A6-7539D5D65455}"/>
                  </a:ext>
                </a:extLst>
              </p:cNvPr>
              <p:cNvSpPr/>
              <p:nvPr/>
            </p:nvSpPr>
            <p:spPr>
              <a:xfrm rot="16200000">
                <a:off x="11771114" y="5026120"/>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grpSp>
        <p:sp>
          <p:nvSpPr>
            <p:cNvPr id="30" name="CuadroTexto 29">
              <a:extLst>
                <a:ext uri="{FF2B5EF4-FFF2-40B4-BE49-F238E27FC236}">
                  <a16:creationId xmlns:a16="http://schemas.microsoft.com/office/drawing/2014/main" id="{E6C84FF6-2B13-64ED-4A45-C546CE6D0DA0}"/>
                </a:ext>
              </a:extLst>
            </p:cNvPr>
            <p:cNvSpPr txBox="1"/>
            <p:nvPr/>
          </p:nvSpPr>
          <p:spPr>
            <a:xfrm>
              <a:off x="11695611" y="6197920"/>
              <a:ext cx="296091" cy="400110"/>
            </a:xfrm>
            <a:prstGeom prst="rect">
              <a:avLst/>
            </a:prstGeom>
            <a:noFill/>
          </p:spPr>
          <p:txBody>
            <a:bodyPr wrap="square" rtlCol="0">
              <a:spAutoFit/>
            </a:bodyPr>
            <a:lstStyle/>
            <a:p>
              <a:endParaRPr lang="es-CO" sz="2000" b="1">
                <a:solidFill>
                  <a:srgbClr val="002060"/>
                </a:solidFill>
                <a:latin typeface="ITC Kabel" panose="02000503000000000000" pitchFamily="50" charset="0"/>
              </a:endParaRPr>
            </a:p>
          </p:txBody>
        </p:sp>
      </p:grpSp>
      <p:sp>
        <p:nvSpPr>
          <p:cNvPr id="4" name="2 CuadroTexto">
            <a:extLst>
              <a:ext uri="{FF2B5EF4-FFF2-40B4-BE49-F238E27FC236}">
                <a16:creationId xmlns:a16="http://schemas.microsoft.com/office/drawing/2014/main" id="{99ADD772-68BA-08F4-1A5B-6577E8C65103}"/>
              </a:ext>
            </a:extLst>
          </p:cNvPr>
          <p:cNvSpPr txBox="1"/>
          <p:nvPr/>
        </p:nvSpPr>
        <p:spPr>
          <a:xfrm>
            <a:off x="3492532" y="772131"/>
            <a:ext cx="8722943" cy="369332"/>
          </a:xfrm>
          <a:prstGeom prst="rect">
            <a:avLst/>
          </a:prstGeom>
          <a:noFill/>
        </p:spPr>
        <p:txBody>
          <a:bodyPr wrap="square" rtlCol="0">
            <a:spAutoFit/>
          </a:bodyPr>
          <a:lstStyle/>
          <a:p>
            <a:pPr algn="ctr"/>
            <a:r>
              <a:rPr lang="es-ES">
                <a:solidFill>
                  <a:srgbClr val="275889"/>
                </a:solidFill>
                <a:latin typeface="ITC Kabel" panose="02000503000000000000" pitchFamily="50" charset="0"/>
              </a:rPr>
              <a:t>¿Su empresa invirtió en el segundo trimestre de 2024?</a:t>
            </a:r>
            <a:endParaRPr lang="es-CO">
              <a:solidFill>
                <a:srgbClr val="275889"/>
              </a:solidFill>
              <a:latin typeface="ITC Kabel" panose="02000503000000000000" pitchFamily="50" charset="0"/>
            </a:endParaRPr>
          </a:p>
        </p:txBody>
      </p:sp>
      <p:sp>
        <p:nvSpPr>
          <p:cNvPr id="6" name="Rectángulo 5">
            <a:extLst>
              <a:ext uri="{FF2B5EF4-FFF2-40B4-BE49-F238E27FC236}">
                <a16:creationId xmlns:a16="http://schemas.microsoft.com/office/drawing/2014/main" id="{A4B27E35-7DD6-AB6C-B3CE-70A680F02660}"/>
              </a:ext>
            </a:extLst>
          </p:cNvPr>
          <p:cNvSpPr/>
          <p:nvPr/>
        </p:nvSpPr>
        <p:spPr>
          <a:xfrm>
            <a:off x="3732326" y="6104881"/>
            <a:ext cx="6132110" cy="48218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s-ES" sz="1200">
              <a:solidFill>
                <a:srgbClr val="002060"/>
              </a:solidFill>
              <a:latin typeface="ITC Kabel" panose="02000503000000000000" pitchFamily="50" charset="0"/>
            </a:endParaRPr>
          </a:p>
          <a:p>
            <a:r>
              <a:rPr lang="es-ES" sz="1200">
                <a:solidFill>
                  <a:srgbClr val="002060"/>
                </a:solidFill>
                <a:latin typeface="ITC Kabel" panose="02000503000000000000" pitchFamily="50" charset="0"/>
              </a:rPr>
              <a:t>Fuente: Encuesta Clima Empresarial CCB-</a:t>
            </a:r>
            <a:r>
              <a:rPr lang="es-ES" sz="1200" err="1">
                <a:solidFill>
                  <a:srgbClr val="002060"/>
                </a:solidFill>
                <a:latin typeface="ITC Kabel" panose="02000503000000000000" pitchFamily="50" charset="0"/>
              </a:rPr>
              <a:t>Datanálisis</a:t>
            </a:r>
            <a:r>
              <a:rPr lang="es-ES" sz="1200">
                <a:solidFill>
                  <a:srgbClr val="002060"/>
                </a:solidFill>
                <a:latin typeface="ITC Kabel" panose="02000503000000000000" pitchFamily="50" charset="0"/>
              </a:rPr>
              <a:t> </a:t>
            </a:r>
            <a:endParaRPr lang="es-CO" sz="1200">
              <a:solidFill>
                <a:srgbClr val="002060"/>
              </a:solidFill>
              <a:latin typeface="ITC Kabel" panose="02000503000000000000" pitchFamily="50" charset="0"/>
            </a:endParaRPr>
          </a:p>
        </p:txBody>
      </p:sp>
      <p:graphicFrame>
        <p:nvGraphicFramePr>
          <p:cNvPr id="13" name="Gráfico 12">
            <a:extLst>
              <a:ext uri="{FF2B5EF4-FFF2-40B4-BE49-F238E27FC236}">
                <a16:creationId xmlns:a16="http://schemas.microsoft.com/office/drawing/2014/main" id="{8B481579-A6B6-0A57-D98E-F4EF893113DB}"/>
              </a:ext>
            </a:extLst>
          </p:cNvPr>
          <p:cNvGraphicFramePr>
            <a:graphicFrameLocks/>
          </p:cNvGraphicFramePr>
          <p:nvPr/>
        </p:nvGraphicFramePr>
        <p:xfrm>
          <a:off x="3858995" y="1208267"/>
          <a:ext cx="7684157" cy="5043031"/>
        </p:xfrm>
        <a:graphic>
          <a:graphicData uri="http://schemas.openxmlformats.org/drawingml/2006/chart">
            <c:chart xmlns:c="http://schemas.openxmlformats.org/drawingml/2006/chart" xmlns:r="http://schemas.openxmlformats.org/officeDocument/2006/relationships" r:id="rId4"/>
          </a:graphicData>
        </a:graphic>
      </p:graphicFrame>
      <p:sp>
        <p:nvSpPr>
          <p:cNvPr id="3" name="CuadroTexto 2">
            <a:extLst>
              <a:ext uri="{FF2B5EF4-FFF2-40B4-BE49-F238E27FC236}">
                <a16:creationId xmlns:a16="http://schemas.microsoft.com/office/drawing/2014/main" id="{4C92DC61-0E9D-02CC-3126-8A314F9EBC8C}"/>
              </a:ext>
            </a:extLst>
          </p:cNvPr>
          <p:cNvSpPr txBox="1"/>
          <p:nvPr/>
        </p:nvSpPr>
        <p:spPr>
          <a:xfrm>
            <a:off x="58775" y="2820448"/>
            <a:ext cx="3334863" cy="2031325"/>
          </a:xfrm>
          <a:prstGeom prst="rect">
            <a:avLst/>
          </a:prstGeom>
          <a:noFill/>
          <a:ln>
            <a:noFill/>
          </a:ln>
        </p:spPr>
        <p:txBody>
          <a:bodyPr wrap="square" rtlCol="0">
            <a:spAutoFit/>
          </a:bodyPr>
          <a:lstStyle/>
          <a:p>
            <a:pPr algn="just"/>
            <a:r>
              <a:rPr lang="es-ES">
                <a:solidFill>
                  <a:schemeClr val="bg1"/>
                </a:solidFill>
                <a:latin typeface="ITC Kabel" panose="02000503000000000000" pitchFamily="50" charset="0"/>
              </a:rPr>
              <a:t>En línea con las necesidades de incrementar las ventas, las empresas reportan estar invirtiendo prioritariamente en mercadeo y publicidad, así como en la adecuación de sus instalaciones.</a:t>
            </a:r>
            <a:endParaRPr lang="es-CO">
              <a:solidFill>
                <a:schemeClr val="bg1"/>
              </a:solidFill>
              <a:latin typeface="ITC Kabel" panose="02000503000000000000" pitchFamily="50" charset="0"/>
            </a:endParaRPr>
          </a:p>
        </p:txBody>
      </p:sp>
    </p:spTree>
    <p:extLst>
      <p:ext uri="{BB962C8B-B14F-4D97-AF65-F5344CB8AC3E}">
        <p14:creationId xmlns:p14="http://schemas.microsoft.com/office/powerpoint/2010/main" val="944782094"/>
      </p:ext>
    </p:extLst>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B686A3E2-F2BD-8B1B-015A-9DDBA5DD02AB}"/>
              </a:ext>
            </a:extLst>
          </p:cNvPr>
          <p:cNvSpPr/>
          <p:nvPr/>
        </p:nvSpPr>
        <p:spPr>
          <a:xfrm>
            <a:off x="-14990" y="-1"/>
            <a:ext cx="3492708" cy="6858002"/>
          </a:xfrm>
          <a:prstGeom prst="rect">
            <a:avLst/>
          </a:prstGeom>
          <a:gradFill>
            <a:gsLst>
              <a:gs pos="51000">
                <a:srgbClr val="004D98"/>
              </a:gs>
              <a:gs pos="84000">
                <a:srgbClr val="004D98"/>
              </a:gs>
              <a:gs pos="16000">
                <a:srgbClr val="0C94D1"/>
              </a:gs>
            </a:gsLst>
            <a:lin ang="5400000" scaled="1"/>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4" name="Rectángulo 3">
            <a:extLst>
              <a:ext uri="{FF2B5EF4-FFF2-40B4-BE49-F238E27FC236}">
                <a16:creationId xmlns:a16="http://schemas.microsoft.com/office/drawing/2014/main" id="{BCA437FB-3A03-8306-87EF-EA8594B3A9DC}"/>
              </a:ext>
            </a:extLst>
          </p:cNvPr>
          <p:cNvSpPr/>
          <p:nvPr/>
        </p:nvSpPr>
        <p:spPr>
          <a:xfrm>
            <a:off x="3510418" y="241204"/>
            <a:ext cx="8681582" cy="106185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3600" b="1">
                <a:solidFill>
                  <a:srgbClr val="275889"/>
                </a:solidFill>
                <a:latin typeface="ITC Kabel" panose="02000503000000000000" pitchFamily="50" charset="0"/>
              </a:rPr>
              <a:t>Expectativas de los empresarios</a:t>
            </a:r>
          </a:p>
        </p:txBody>
      </p:sp>
      <p:pic>
        <p:nvPicPr>
          <p:cNvPr id="18" name="Imagen 17" descr="Logotipo, nombre de la empresa&#10;&#10;Descripción generada automáticamente">
            <a:extLst>
              <a:ext uri="{FF2B5EF4-FFF2-40B4-BE49-F238E27FC236}">
                <a16:creationId xmlns:a16="http://schemas.microsoft.com/office/drawing/2014/main" id="{E3B4E5EC-FD9E-8AD2-3D38-504DC617FF5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2417" y="-525392"/>
            <a:ext cx="2531620" cy="2531620"/>
          </a:xfrm>
          <a:prstGeom prst="rect">
            <a:avLst/>
          </a:prstGeom>
        </p:spPr>
      </p:pic>
      <p:sp>
        <p:nvSpPr>
          <p:cNvPr id="3" name="CuadroTexto 2">
            <a:extLst>
              <a:ext uri="{FF2B5EF4-FFF2-40B4-BE49-F238E27FC236}">
                <a16:creationId xmlns:a16="http://schemas.microsoft.com/office/drawing/2014/main" id="{CC538D5D-C574-69CE-81DD-743F5BA6AC34}"/>
              </a:ext>
            </a:extLst>
          </p:cNvPr>
          <p:cNvSpPr txBox="1"/>
          <p:nvPr/>
        </p:nvSpPr>
        <p:spPr>
          <a:xfrm>
            <a:off x="3114" y="2859222"/>
            <a:ext cx="3474603" cy="1754326"/>
          </a:xfrm>
          <a:prstGeom prst="rect">
            <a:avLst/>
          </a:prstGeom>
          <a:noFill/>
          <a:ln>
            <a:noFill/>
          </a:ln>
        </p:spPr>
        <p:txBody>
          <a:bodyPr wrap="square" rtlCol="0">
            <a:spAutoFit/>
          </a:bodyPr>
          <a:lstStyle/>
          <a:p>
            <a:pPr algn="just"/>
            <a:r>
              <a:rPr lang="es-ES">
                <a:solidFill>
                  <a:schemeClr val="bg1"/>
                </a:solidFill>
                <a:latin typeface="ITC Kabel" panose="02000503000000000000" pitchFamily="50" charset="0"/>
              </a:rPr>
              <a:t>Las expectativas de los empresarios acerca de su negocio son positivas de cara al segundo semestre del año, pues 2 de cada 3 empresarios espera que su situación económica mejore.</a:t>
            </a:r>
            <a:endParaRPr lang="es-CO">
              <a:solidFill>
                <a:schemeClr val="bg1"/>
              </a:solidFill>
              <a:latin typeface="ITC Kabel" panose="02000503000000000000" pitchFamily="50" charset="0"/>
            </a:endParaRPr>
          </a:p>
        </p:txBody>
      </p:sp>
      <p:grpSp>
        <p:nvGrpSpPr>
          <p:cNvPr id="22" name="Grupo 21">
            <a:extLst>
              <a:ext uri="{FF2B5EF4-FFF2-40B4-BE49-F238E27FC236}">
                <a16:creationId xmlns:a16="http://schemas.microsoft.com/office/drawing/2014/main" id="{F1E8290B-326D-8B41-99AA-3972BE0DADF4}"/>
              </a:ext>
            </a:extLst>
          </p:cNvPr>
          <p:cNvGrpSpPr/>
          <p:nvPr/>
        </p:nvGrpSpPr>
        <p:grpSpPr>
          <a:xfrm>
            <a:off x="11173459" y="5461711"/>
            <a:ext cx="1372278" cy="1659643"/>
            <a:chOff x="11157509" y="5568152"/>
            <a:chExt cx="1372278" cy="1659643"/>
          </a:xfrm>
        </p:grpSpPr>
        <p:grpSp>
          <p:nvGrpSpPr>
            <p:cNvPr id="23" name="Grupo 22">
              <a:extLst>
                <a:ext uri="{FF2B5EF4-FFF2-40B4-BE49-F238E27FC236}">
                  <a16:creationId xmlns:a16="http://schemas.microsoft.com/office/drawing/2014/main" id="{9EF16021-0A95-5817-5023-C70189D5BA6D}"/>
                </a:ext>
              </a:extLst>
            </p:cNvPr>
            <p:cNvGrpSpPr/>
            <p:nvPr/>
          </p:nvGrpSpPr>
          <p:grpSpPr>
            <a:xfrm>
              <a:off x="11157509" y="5568152"/>
              <a:ext cx="1372278" cy="1659643"/>
              <a:chOff x="11004993" y="4968941"/>
              <a:chExt cx="1587341" cy="2335672"/>
            </a:xfrm>
          </p:grpSpPr>
          <p:sp>
            <p:nvSpPr>
              <p:cNvPr id="25" name="Hexágono 24">
                <a:extLst>
                  <a:ext uri="{FF2B5EF4-FFF2-40B4-BE49-F238E27FC236}">
                    <a16:creationId xmlns:a16="http://schemas.microsoft.com/office/drawing/2014/main" id="{5E4AEBB3-060F-B288-1D41-06A1DA2373D5}"/>
                  </a:ext>
                </a:extLst>
              </p:cNvPr>
              <p:cNvSpPr/>
              <p:nvPr/>
            </p:nvSpPr>
            <p:spPr>
              <a:xfrm rot="16200000">
                <a:off x="11357131" y="5748295"/>
                <a:ext cx="878400" cy="764041"/>
              </a:xfrm>
              <a:prstGeom prst="hexagon">
                <a:avLst/>
              </a:prstGeom>
              <a:solidFill>
                <a:srgbClr val="8ED973"/>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6" name="Hexágono 25">
                <a:extLst>
                  <a:ext uri="{FF2B5EF4-FFF2-40B4-BE49-F238E27FC236}">
                    <a16:creationId xmlns:a16="http://schemas.microsoft.com/office/drawing/2014/main" id="{CC90C13E-7B5F-9E73-4882-4E1C3E082867}"/>
                  </a:ext>
                </a:extLst>
              </p:cNvPr>
              <p:cNvSpPr/>
              <p:nvPr/>
            </p:nvSpPr>
            <p:spPr>
              <a:xfrm rot="16200000">
                <a:off x="10947814" y="6462331"/>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7" name="Hexágono 26">
                <a:extLst>
                  <a:ext uri="{FF2B5EF4-FFF2-40B4-BE49-F238E27FC236}">
                    <a16:creationId xmlns:a16="http://schemas.microsoft.com/office/drawing/2014/main" id="{1E323EDD-E7B9-C176-6BD8-18FB6DBD17BC}"/>
                  </a:ext>
                </a:extLst>
              </p:cNvPr>
              <p:cNvSpPr/>
              <p:nvPr/>
            </p:nvSpPr>
            <p:spPr>
              <a:xfrm rot="16200000">
                <a:off x="11752800" y="6483392"/>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8" name="Hexágono 27">
                <a:extLst>
                  <a:ext uri="{FF2B5EF4-FFF2-40B4-BE49-F238E27FC236}">
                    <a16:creationId xmlns:a16="http://schemas.microsoft.com/office/drawing/2014/main" id="{4D332257-855F-7AD4-645D-045FA731AEB9}"/>
                  </a:ext>
                </a:extLst>
              </p:cNvPr>
              <p:cNvSpPr/>
              <p:nvPr/>
            </p:nvSpPr>
            <p:spPr>
              <a:xfrm rot="16200000">
                <a:off x="11771114" y="5026120"/>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grpSp>
        <p:sp>
          <p:nvSpPr>
            <p:cNvPr id="24" name="CuadroTexto 23">
              <a:extLst>
                <a:ext uri="{FF2B5EF4-FFF2-40B4-BE49-F238E27FC236}">
                  <a16:creationId xmlns:a16="http://schemas.microsoft.com/office/drawing/2014/main" id="{9D01E35D-BAD8-618A-350D-3DE081ABB142}"/>
                </a:ext>
              </a:extLst>
            </p:cNvPr>
            <p:cNvSpPr txBox="1"/>
            <p:nvPr/>
          </p:nvSpPr>
          <p:spPr>
            <a:xfrm>
              <a:off x="11579856" y="6182953"/>
              <a:ext cx="480325" cy="400110"/>
            </a:xfrm>
            <a:prstGeom prst="rect">
              <a:avLst/>
            </a:prstGeom>
            <a:noFill/>
          </p:spPr>
          <p:txBody>
            <a:bodyPr wrap="square" rtlCol="0">
              <a:spAutoFit/>
            </a:bodyPr>
            <a:lstStyle/>
            <a:p>
              <a:endParaRPr lang="es-CO" sz="2000" b="1">
                <a:solidFill>
                  <a:srgbClr val="002060"/>
                </a:solidFill>
                <a:latin typeface="ITC Kabel" panose="02000503000000000000" pitchFamily="50" charset="0"/>
              </a:endParaRPr>
            </a:p>
          </p:txBody>
        </p:sp>
      </p:grpSp>
      <p:sp>
        <p:nvSpPr>
          <p:cNvPr id="5" name="2 CuadroTexto">
            <a:extLst>
              <a:ext uri="{FF2B5EF4-FFF2-40B4-BE49-F238E27FC236}">
                <a16:creationId xmlns:a16="http://schemas.microsoft.com/office/drawing/2014/main" id="{C94CAA20-CD08-D2E1-1D08-927F09FF3230}"/>
              </a:ext>
            </a:extLst>
          </p:cNvPr>
          <p:cNvSpPr txBox="1"/>
          <p:nvPr/>
        </p:nvSpPr>
        <p:spPr>
          <a:xfrm>
            <a:off x="3863379" y="1059182"/>
            <a:ext cx="8103266" cy="369332"/>
          </a:xfrm>
          <a:prstGeom prst="rect">
            <a:avLst/>
          </a:prstGeom>
          <a:noFill/>
        </p:spPr>
        <p:txBody>
          <a:bodyPr wrap="square" rtlCol="0">
            <a:spAutoFit/>
          </a:bodyPr>
          <a:lstStyle/>
          <a:p>
            <a:pPr algn="ctr"/>
            <a:r>
              <a:rPr lang="es-ES">
                <a:solidFill>
                  <a:srgbClr val="275889"/>
                </a:solidFill>
                <a:latin typeface="ITC Kabel" panose="02000503000000000000" pitchFamily="50" charset="0"/>
              </a:rPr>
              <a:t>La situación económica de su negocio en el segundo semestre de 2024: </a:t>
            </a:r>
          </a:p>
        </p:txBody>
      </p:sp>
      <p:sp>
        <p:nvSpPr>
          <p:cNvPr id="9" name="Rectángulo 8">
            <a:extLst>
              <a:ext uri="{FF2B5EF4-FFF2-40B4-BE49-F238E27FC236}">
                <a16:creationId xmlns:a16="http://schemas.microsoft.com/office/drawing/2014/main" id="{3766B736-8314-4A2E-D3A1-458A93F86207}"/>
              </a:ext>
            </a:extLst>
          </p:cNvPr>
          <p:cNvSpPr/>
          <p:nvPr/>
        </p:nvSpPr>
        <p:spPr>
          <a:xfrm>
            <a:off x="3732326" y="6104881"/>
            <a:ext cx="6132110" cy="48218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s-ES" sz="1200">
              <a:solidFill>
                <a:srgbClr val="002060"/>
              </a:solidFill>
              <a:latin typeface="ITC Kabel" panose="02000503000000000000" pitchFamily="50" charset="0"/>
            </a:endParaRPr>
          </a:p>
          <a:p>
            <a:r>
              <a:rPr lang="es-ES" sz="1200">
                <a:solidFill>
                  <a:srgbClr val="002060"/>
                </a:solidFill>
                <a:latin typeface="ITC Kabel" panose="02000503000000000000" pitchFamily="50" charset="0"/>
              </a:rPr>
              <a:t>Los resultados mostrados pueden no sumar 100% debido a NS/NR. </a:t>
            </a:r>
          </a:p>
          <a:p>
            <a:r>
              <a:rPr lang="es-ES" sz="1200">
                <a:solidFill>
                  <a:srgbClr val="002060"/>
                </a:solidFill>
                <a:latin typeface="ITC Kabel" panose="02000503000000000000" pitchFamily="50" charset="0"/>
              </a:rPr>
              <a:t>Fuente: Encuesta Clima Empresarial CCB-</a:t>
            </a:r>
            <a:r>
              <a:rPr lang="es-ES" sz="1200" err="1">
                <a:solidFill>
                  <a:srgbClr val="002060"/>
                </a:solidFill>
                <a:latin typeface="ITC Kabel" panose="02000503000000000000" pitchFamily="50" charset="0"/>
              </a:rPr>
              <a:t>Datanálisis</a:t>
            </a:r>
            <a:r>
              <a:rPr lang="es-ES" sz="1200">
                <a:solidFill>
                  <a:srgbClr val="002060"/>
                </a:solidFill>
                <a:latin typeface="ITC Kabel" panose="02000503000000000000" pitchFamily="50" charset="0"/>
              </a:rPr>
              <a:t> </a:t>
            </a:r>
            <a:endParaRPr lang="es-CO" sz="1200">
              <a:solidFill>
                <a:srgbClr val="002060"/>
              </a:solidFill>
              <a:latin typeface="ITC Kabel" panose="02000503000000000000" pitchFamily="50" charset="0"/>
            </a:endParaRPr>
          </a:p>
        </p:txBody>
      </p:sp>
      <p:graphicFrame>
        <p:nvGraphicFramePr>
          <p:cNvPr id="6" name="Gráfico 5">
            <a:extLst>
              <a:ext uri="{FF2B5EF4-FFF2-40B4-BE49-F238E27FC236}">
                <a16:creationId xmlns:a16="http://schemas.microsoft.com/office/drawing/2014/main" id="{DA5C8FE7-04F7-DDB0-3B7E-B0D4FD98BA11}"/>
              </a:ext>
            </a:extLst>
          </p:cNvPr>
          <p:cNvGraphicFramePr>
            <a:graphicFrameLocks/>
          </p:cNvGraphicFramePr>
          <p:nvPr>
            <p:extLst>
              <p:ext uri="{D42A27DB-BD31-4B8C-83A1-F6EECF244321}">
                <p14:modId xmlns:p14="http://schemas.microsoft.com/office/powerpoint/2010/main" val="1876346511"/>
              </p:ext>
            </p:extLst>
          </p:nvPr>
        </p:nvGraphicFramePr>
        <p:xfrm>
          <a:off x="3863378" y="1363371"/>
          <a:ext cx="7944537" cy="4692569"/>
        </p:xfrm>
        <a:graphic>
          <a:graphicData uri="http://schemas.openxmlformats.org/drawingml/2006/chart">
            <c:chart xmlns:c="http://schemas.openxmlformats.org/drawingml/2006/chart" xmlns:r="http://schemas.openxmlformats.org/officeDocument/2006/relationships" r:id="rId3"/>
          </a:graphicData>
        </a:graphic>
      </p:graphicFrame>
      <p:sp>
        <p:nvSpPr>
          <p:cNvPr id="8" name="Rectángulo 7">
            <a:extLst>
              <a:ext uri="{FF2B5EF4-FFF2-40B4-BE49-F238E27FC236}">
                <a16:creationId xmlns:a16="http://schemas.microsoft.com/office/drawing/2014/main" id="{130E4F08-0848-1781-8C05-B1C167FC2457}"/>
              </a:ext>
            </a:extLst>
          </p:cNvPr>
          <p:cNvSpPr/>
          <p:nvPr/>
        </p:nvSpPr>
        <p:spPr>
          <a:xfrm>
            <a:off x="4342524" y="1653592"/>
            <a:ext cx="1428689" cy="4442583"/>
          </a:xfrm>
          <a:prstGeom prst="rect">
            <a:avLst/>
          </a:prstGeom>
          <a:solidFill>
            <a:schemeClr val="bg1">
              <a:lumMod val="65000"/>
              <a:alpha val="16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s-CO"/>
          </a:p>
        </p:txBody>
      </p:sp>
    </p:spTree>
    <p:extLst>
      <p:ext uri="{BB962C8B-B14F-4D97-AF65-F5344CB8AC3E}">
        <p14:creationId xmlns:p14="http://schemas.microsoft.com/office/powerpoint/2010/main" val="798798327"/>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C57516-19C8-A672-E3E4-25FDDD7618B9}"/>
            </a:ext>
          </a:extLst>
        </p:cNvPr>
        <p:cNvGrpSpPr/>
        <p:nvPr/>
      </p:nvGrpSpPr>
      <p:grpSpPr>
        <a:xfrm>
          <a:off x="0" y="0"/>
          <a:ext cx="0" cy="0"/>
          <a:chOff x="0" y="0"/>
          <a:chExt cx="0" cy="0"/>
        </a:xfrm>
      </p:grpSpPr>
      <p:sp>
        <p:nvSpPr>
          <p:cNvPr id="7" name="Hexágono 6">
            <a:extLst>
              <a:ext uri="{FF2B5EF4-FFF2-40B4-BE49-F238E27FC236}">
                <a16:creationId xmlns:a16="http://schemas.microsoft.com/office/drawing/2014/main" id="{3BD3D333-D659-5D08-4C33-E5CD21CC148F}"/>
              </a:ext>
            </a:extLst>
          </p:cNvPr>
          <p:cNvSpPr/>
          <p:nvPr/>
        </p:nvSpPr>
        <p:spPr>
          <a:xfrm rot="10800000">
            <a:off x="11321105" y="5783482"/>
            <a:ext cx="1231162" cy="1051920"/>
          </a:xfrm>
          <a:prstGeom prst="hexagon">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8" name="Hexágono 7">
            <a:extLst>
              <a:ext uri="{FF2B5EF4-FFF2-40B4-BE49-F238E27FC236}">
                <a16:creationId xmlns:a16="http://schemas.microsoft.com/office/drawing/2014/main" id="{DF20F8C7-1F23-0833-8C4B-B8B856FF1CD7}"/>
              </a:ext>
            </a:extLst>
          </p:cNvPr>
          <p:cNvSpPr/>
          <p:nvPr/>
        </p:nvSpPr>
        <p:spPr>
          <a:xfrm rot="10800000">
            <a:off x="10958009" y="5450110"/>
            <a:ext cx="1231162" cy="1051920"/>
          </a:xfrm>
          <a:prstGeom prst="hexagon">
            <a:avLst/>
          </a:prstGeom>
          <a:solidFill>
            <a:srgbClr val="056BB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grpSp>
        <p:nvGrpSpPr>
          <p:cNvPr id="6" name="Grupo 5">
            <a:extLst>
              <a:ext uri="{FF2B5EF4-FFF2-40B4-BE49-F238E27FC236}">
                <a16:creationId xmlns:a16="http://schemas.microsoft.com/office/drawing/2014/main" id="{E1B6AAB6-B2F3-16CE-569D-1A6B7B38A6DC}"/>
              </a:ext>
            </a:extLst>
          </p:cNvPr>
          <p:cNvGrpSpPr/>
          <p:nvPr/>
        </p:nvGrpSpPr>
        <p:grpSpPr>
          <a:xfrm>
            <a:off x="2187419" y="-93312"/>
            <a:ext cx="7727708" cy="2340623"/>
            <a:chOff x="1097100" y="4080389"/>
            <a:chExt cx="7727708" cy="2340623"/>
          </a:xfrm>
        </p:grpSpPr>
        <p:sp>
          <p:nvSpPr>
            <p:cNvPr id="4" name="Diagrama de flujo: proceso alternativo 3">
              <a:extLst>
                <a:ext uri="{FF2B5EF4-FFF2-40B4-BE49-F238E27FC236}">
                  <a16:creationId xmlns:a16="http://schemas.microsoft.com/office/drawing/2014/main" id="{D4DAD702-CCCD-61E0-4162-78F255BBC084}"/>
                </a:ext>
              </a:extLst>
            </p:cNvPr>
            <p:cNvSpPr/>
            <p:nvPr/>
          </p:nvSpPr>
          <p:spPr>
            <a:xfrm>
              <a:off x="1179576" y="4080389"/>
              <a:ext cx="7645232" cy="1867126"/>
            </a:xfrm>
            <a:prstGeom prst="flowChartAlternateProcess">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3" name="CuadroTexto 2">
              <a:extLst>
                <a:ext uri="{FF2B5EF4-FFF2-40B4-BE49-F238E27FC236}">
                  <a16:creationId xmlns:a16="http://schemas.microsoft.com/office/drawing/2014/main" id="{AB849042-1DF6-4557-FA99-075AD50807E6}"/>
                </a:ext>
              </a:extLst>
            </p:cNvPr>
            <p:cNvSpPr txBox="1"/>
            <p:nvPr/>
          </p:nvSpPr>
          <p:spPr>
            <a:xfrm>
              <a:off x="1097100" y="4759019"/>
              <a:ext cx="7263646" cy="1661993"/>
            </a:xfrm>
            <a:prstGeom prst="rect">
              <a:avLst/>
            </a:prstGeom>
            <a:noFill/>
          </p:spPr>
          <p:txBody>
            <a:bodyPr wrap="square" lIns="91440" tIns="45720" rIns="91440" bIns="45720" rtlCol="0" anchor="t">
              <a:spAutoFit/>
            </a:bodyPr>
            <a:lstStyle/>
            <a:p>
              <a:pPr algn="ctr"/>
              <a:r>
                <a:rPr lang="es-CO" sz="3400" b="1" dirty="0">
                  <a:solidFill>
                    <a:srgbClr val="275889"/>
                  </a:solidFill>
                  <a:latin typeface="ITC Kabel"/>
                </a:rPr>
                <a:t>3 mensajes para destacar HOY: </a:t>
              </a:r>
            </a:p>
            <a:p>
              <a:pPr algn="ctr"/>
              <a:endParaRPr lang="es-CO" sz="3400" b="1" dirty="0">
                <a:solidFill>
                  <a:srgbClr val="275889"/>
                </a:solidFill>
                <a:latin typeface="ITC Kabel"/>
              </a:endParaRPr>
            </a:p>
            <a:p>
              <a:pPr algn="ctr"/>
              <a:endParaRPr lang="es-CO" sz="3400" b="1" dirty="0">
                <a:solidFill>
                  <a:srgbClr val="275889"/>
                </a:solidFill>
                <a:latin typeface="ITC Kabel"/>
              </a:endParaRPr>
            </a:p>
          </p:txBody>
        </p:sp>
      </p:grpSp>
      <p:graphicFrame>
        <p:nvGraphicFramePr>
          <p:cNvPr id="5" name="Diagrama 4">
            <a:extLst>
              <a:ext uri="{FF2B5EF4-FFF2-40B4-BE49-F238E27FC236}">
                <a16:creationId xmlns:a16="http://schemas.microsoft.com/office/drawing/2014/main" id="{ABA9294F-79DF-9AA0-1556-76BC056C9858}"/>
              </a:ext>
            </a:extLst>
          </p:cNvPr>
          <p:cNvGraphicFramePr/>
          <p:nvPr>
            <p:extLst>
              <p:ext uri="{D42A27DB-BD31-4B8C-83A1-F6EECF244321}">
                <p14:modId xmlns:p14="http://schemas.microsoft.com/office/powerpoint/2010/main" val="2029328739"/>
              </p:ext>
            </p:extLst>
          </p:nvPr>
        </p:nvGraphicFramePr>
        <p:xfrm>
          <a:off x="1876581" y="1586350"/>
          <a:ext cx="8718332" cy="439715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548720587"/>
      </p:ext>
    </p:extLst>
  </p:cSld>
  <p:clrMapOvr>
    <a:masterClrMapping/>
  </p:clrMapOvr>
  <p:transition spd="slow">
    <p:pull/>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E77CB48E-38DD-099E-790B-D51A9C1E87A7}"/>
              </a:ext>
            </a:extLst>
          </p:cNvPr>
          <p:cNvSpPr/>
          <p:nvPr/>
        </p:nvSpPr>
        <p:spPr>
          <a:xfrm>
            <a:off x="-14990" y="-1"/>
            <a:ext cx="3492708" cy="6858002"/>
          </a:xfrm>
          <a:prstGeom prst="rect">
            <a:avLst/>
          </a:prstGeom>
          <a:gradFill>
            <a:gsLst>
              <a:gs pos="51000">
                <a:srgbClr val="004D98"/>
              </a:gs>
              <a:gs pos="84000">
                <a:srgbClr val="004D98"/>
              </a:gs>
              <a:gs pos="16000">
                <a:srgbClr val="0C94D1"/>
              </a:gs>
            </a:gsLst>
            <a:lin ang="5400000" scaled="1"/>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pic>
        <p:nvPicPr>
          <p:cNvPr id="18" name="Imagen 17" descr="Logotipo, nombre de la empresa&#10;&#10;Descripción generada automáticamente">
            <a:extLst>
              <a:ext uri="{FF2B5EF4-FFF2-40B4-BE49-F238E27FC236}">
                <a16:creationId xmlns:a16="http://schemas.microsoft.com/office/drawing/2014/main" id="{E3B4E5EC-FD9E-8AD2-3D38-504DC617FF5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2417" y="-525392"/>
            <a:ext cx="2531620" cy="2531620"/>
          </a:xfrm>
          <a:prstGeom prst="rect">
            <a:avLst/>
          </a:prstGeom>
        </p:spPr>
      </p:pic>
      <p:sp>
        <p:nvSpPr>
          <p:cNvPr id="5" name="CuadroTexto 4">
            <a:extLst>
              <a:ext uri="{FF2B5EF4-FFF2-40B4-BE49-F238E27FC236}">
                <a16:creationId xmlns:a16="http://schemas.microsoft.com/office/drawing/2014/main" id="{CF07DB9B-9BD3-662C-483B-390076BD4E55}"/>
              </a:ext>
            </a:extLst>
          </p:cNvPr>
          <p:cNvSpPr txBox="1"/>
          <p:nvPr/>
        </p:nvSpPr>
        <p:spPr>
          <a:xfrm>
            <a:off x="63932" y="3113644"/>
            <a:ext cx="3334863" cy="1477328"/>
          </a:xfrm>
          <a:prstGeom prst="rect">
            <a:avLst/>
          </a:prstGeom>
          <a:noFill/>
          <a:ln>
            <a:noFill/>
          </a:ln>
        </p:spPr>
        <p:txBody>
          <a:bodyPr wrap="square" rtlCol="0">
            <a:spAutoFit/>
          </a:bodyPr>
          <a:lstStyle/>
          <a:p>
            <a:pPr algn="just"/>
            <a:r>
              <a:rPr lang="es-ES">
                <a:solidFill>
                  <a:schemeClr val="bg1"/>
                </a:solidFill>
                <a:latin typeface="ITC Kabel" panose="02000503000000000000" pitchFamily="50" charset="0"/>
              </a:rPr>
              <a:t>Barranquilla destaca entre las principales ciudades del país por su optimismo empresarial en cuanto a ventas para el segundo semestre de 2024.</a:t>
            </a:r>
            <a:endParaRPr lang="es-CO">
              <a:solidFill>
                <a:schemeClr val="bg1"/>
              </a:solidFill>
              <a:latin typeface="ITC Kabel" panose="02000503000000000000" pitchFamily="50" charset="0"/>
            </a:endParaRPr>
          </a:p>
        </p:txBody>
      </p:sp>
      <p:sp>
        <p:nvSpPr>
          <p:cNvPr id="27" name="Rectángulo 26">
            <a:extLst>
              <a:ext uri="{FF2B5EF4-FFF2-40B4-BE49-F238E27FC236}">
                <a16:creationId xmlns:a16="http://schemas.microsoft.com/office/drawing/2014/main" id="{DC77F9F2-781F-2FB9-87C8-67C5D4B1614D}"/>
              </a:ext>
            </a:extLst>
          </p:cNvPr>
          <p:cNvSpPr/>
          <p:nvPr/>
        </p:nvSpPr>
        <p:spPr>
          <a:xfrm>
            <a:off x="3477718" y="-118447"/>
            <a:ext cx="8702845" cy="106185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3600" b="1">
                <a:solidFill>
                  <a:srgbClr val="275889"/>
                </a:solidFill>
                <a:latin typeface="ITC Kabel" panose="02000503000000000000" pitchFamily="50" charset="0"/>
              </a:rPr>
              <a:t>Perspectivas de ventas </a:t>
            </a:r>
            <a:endParaRPr lang="es-CO" sz="3600" b="1">
              <a:solidFill>
                <a:srgbClr val="275889"/>
              </a:solidFill>
              <a:latin typeface="ITC Kabel" panose="02000503000000000000" pitchFamily="50" charset="0"/>
            </a:endParaRPr>
          </a:p>
        </p:txBody>
      </p:sp>
      <p:grpSp>
        <p:nvGrpSpPr>
          <p:cNvPr id="28" name="Grupo 27">
            <a:extLst>
              <a:ext uri="{FF2B5EF4-FFF2-40B4-BE49-F238E27FC236}">
                <a16:creationId xmlns:a16="http://schemas.microsoft.com/office/drawing/2014/main" id="{E4784E7F-5E8E-ED41-E63B-8BE6B832A4BF}"/>
              </a:ext>
            </a:extLst>
          </p:cNvPr>
          <p:cNvGrpSpPr/>
          <p:nvPr/>
        </p:nvGrpSpPr>
        <p:grpSpPr>
          <a:xfrm>
            <a:off x="11173459" y="5461710"/>
            <a:ext cx="1372278" cy="1659643"/>
            <a:chOff x="11157509" y="5568151"/>
            <a:chExt cx="1372278" cy="1659643"/>
          </a:xfrm>
        </p:grpSpPr>
        <p:grpSp>
          <p:nvGrpSpPr>
            <p:cNvPr id="29" name="Grupo 28">
              <a:extLst>
                <a:ext uri="{FF2B5EF4-FFF2-40B4-BE49-F238E27FC236}">
                  <a16:creationId xmlns:a16="http://schemas.microsoft.com/office/drawing/2014/main" id="{3C10F422-F8E9-8FC3-7F60-B8887902C448}"/>
                </a:ext>
              </a:extLst>
            </p:cNvPr>
            <p:cNvGrpSpPr/>
            <p:nvPr/>
          </p:nvGrpSpPr>
          <p:grpSpPr>
            <a:xfrm>
              <a:off x="11157509" y="5568151"/>
              <a:ext cx="1372278" cy="1659643"/>
              <a:chOff x="11004993" y="4968941"/>
              <a:chExt cx="1587341" cy="2335672"/>
            </a:xfrm>
          </p:grpSpPr>
          <p:sp>
            <p:nvSpPr>
              <p:cNvPr id="31" name="Hexágono 30">
                <a:extLst>
                  <a:ext uri="{FF2B5EF4-FFF2-40B4-BE49-F238E27FC236}">
                    <a16:creationId xmlns:a16="http://schemas.microsoft.com/office/drawing/2014/main" id="{D1DCC33F-4385-B85A-BA6E-F8813AE9EFA6}"/>
                  </a:ext>
                </a:extLst>
              </p:cNvPr>
              <p:cNvSpPr/>
              <p:nvPr/>
            </p:nvSpPr>
            <p:spPr>
              <a:xfrm rot="16200000">
                <a:off x="11357131" y="5748295"/>
                <a:ext cx="878400" cy="764041"/>
              </a:xfrm>
              <a:prstGeom prst="hexagon">
                <a:avLst/>
              </a:prstGeom>
              <a:solidFill>
                <a:srgbClr val="8ED973"/>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32" name="Hexágono 31">
                <a:extLst>
                  <a:ext uri="{FF2B5EF4-FFF2-40B4-BE49-F238E27FC236}">
                    <a16:creationId xmlns:a16="http://schemas.microsoft.com/office/drawing/2014/main" id="{808ADE4F-D4FE-771F-4D39-95741A4E17DF}"/>
                  </a:ext>
                </a:extLst>
              </p:cNvPr>
              <p:cNvSpPr/>
              <p:nvPr/>
            </p:nvSpPr>
            <p:spPr>
              <a:xfrm rot="16200000">
                <a:off x="10947814" y="6462331"/>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33" name="Hexágono 32">
                <a:extLst>
                  <a:ext uri="{FF2B5EF4-FFF2-40B4-BE49-F238E27FC236}">
                    <a16:creationId xmlns:a16="http://schemas.microsoft.com/office/drawing/2014/main" id="{517A1A25-F4DB-F38B-4ACA-FF9263A1C4DC}"/>
                  </a:ext>
                </a:extLst>
              </p:cNvPr>
              <p:cNvSpPr/>
              <p:nvPr/>
            </p:nvSpPr>
            <p:spPr>
              <a:xfrm rot="16200000">
                <a:off x="11752800" y="6483392"/>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34" name="Hexágono 33">
                <a:extLst>
                  <a:ext uri="{FF2B5EF4-FFF2-40B4-BE49-F238E27FC236}">
                    <a16:creationId xmlns:a16="http://schemas.microsoft.com/office/drawing/2014/main" id="{0273E0E7-17AA-7104-E4A6-7539D5D65455}"/>
                  </a:ext>
                </a:extLst>
              </p:cNvPr>
              <p:cNvSpPr/>
              <p:nvPr/>
            </p:nvSpPr>
            <p:spPr>
              <a:xfrm rot="16200000">
                <a:off x="11771114" y="5026120"/>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grpSp>
        <p:sp>
          <p:nvSpPr>
            <p:cNvPr id="30" name="CuadroTexto 29">
              <a:extLst>
                <a:ext uri="{FF2B5EF4-FFF2-40B4-BE49-F238E27FC236}">
                  <a16:creationId xmlns:a16="http://schemas.microsoft.com/office/drawing/2014/main" id="{E6C84FF6-2B13-64ED-4A45-C546CE6D0DA0}"/>
                </a:ext>
              </a:extLst>
            </p:cNvPr>
            <p:cNvSpPr txBox="1"/>
            <p:nvPr/>
          </p:nvSpPr>
          <p:spPr>
            <a:xfrm>
              <a:off x="11695611" y="6197920"/>
              <a:ext cx="296091" cy="400110"/>
            </a:xfrm>
            <a:prstGeom prst="rect">
              <a:avLst/>
            </a:prstGeom>
            <a:noFill/>
          </p:spPr>
          <p:txBody>
            <a:bodyPr wrap="square" rtlCol="0">
              <a:spAutoFit/>
            </a:bodyPr>
            <a:lstStyle/>
            <a:p>
              <a:endParaRPr lang="es-CO" sz="2000" b="1">
                <a:solidFill>
                  <a:srgbClr val="002060"/>
                </a:solidFill>
                <a:latin typeface="ITC Kabel" panose="02000503000000000000" pitchFamily="50" charset="0"/>
              </a:endParaRPr>
            </a:p>
          </p:txBody>
        </p:sp>
      </p:grpSp>
      <p:sp>
        <p:nvSpPr>
          <p:cNvPr id="4" name="2 CuadroTexto">
            <a:extLst>
              <a:ext uri="{FF2B5EF4-FFF2-40B4-BE49-F238E27FC236}">
                <a16:creationId xmlns:a16="http://schemas.microsoft.com/office/drawing/2014/main" id="{99ADD772-68BA-08F4-1A5B-6577E8C65103}"/>
              </a:ext>
            </a:extLst>
          </p:cNvPr>
          <p:cNvSpPr txBox="1"/>
          <p:nvPr/>
        </p:nvSpPr>
        <p:spPr>
          <a:xfrm>
            <a:off x="3492532" y="671313"/>
            <a:ext cx="8722943" cy="369332"/>
          </a:xfrm>
          <a:prstGeom prst="rect">
            <a:avLst/>
          </a:prstGeom>
          <a:noFill/>
        </p:spPr>
        <p:txBody>
          <a:bodyPr wrap="square" rtlCol="0">
            <a:spAutoFit/>
          </a:bodyPr>
          <a:lstStyle/>
          <a:p>
            <a:pPr algn="ctr"/>
            <a:r>
              <a:rPr lang="es-ES">
                <a:solidFill>
                  <a:srgbClr val="275889"/>
                </a:solidFill>
                <a:latin typeface="ITC Kabel" panose="02000503000000000000" pitchFamily="50" charset="0"/>
              </a:rPr>
              <a:t>Considera que sus ventas en el próximo semestre:</a:t>
            </a:r>
            <a:endParaRPr lang="es-CO">
              <a:solidFill>
                <a:srgbClr val="275889"/>
              </a:solidFill>
              <a:latin typeface="ITC Kabel" panose="02000503000000000000" pitchFamily="50" charset="0"/>
            </a:endParaRPr>
          </a:p>
        </p:txBody>
      </p:sp>
      <p:sp>
        <p:nvSpPr>
          <p:cNvPr id="6" name="Rectángulo 5">
            <a:extLst>
              <a:ext uri="{FF2B5EF4-FFF2-40B4-BE49-F238E27FC236}">
                <a16:creationId xmlns:a16="http://schemas.microsoft.com/office/drawing/2014/main" id="{A4B27E35-7DD6-AB6C-B3CE-70A680F02660}"/>
              </a:ext>
            </a:extLst>
          </p:cNvPr>
          <p:cNvSpPr/>
          <p:nvPr/>
        </p:nvSpPr>
        <p:spPr>
          <a:xfrm>
            <a:off x="3661960" y="6209884"/>
            <a:ext cx="6132110" cy="48218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s-ES" sz="1200">
              <a:solidFill>
                <a:srgbClr val="002060"/>
              </a:solidFill>
              <a:latin typeface="ITC Kabel" panose="02000503000000000000" pitchFamily="50" charset="0"/>
            </a:endParaRPr>
          </a:p>
          <a:p>
            <a:r>
              <a:rPr lang="es-ES" sz="1200">
                <a:solidFill>
                  <a:srgbClr val="002060"/>
                </a:solidFill>
                <a:latin typeface="ITC Kabel" panose="02000503000000000000" pitchFamily="50" charset="0"/>
              </a:rPr>
              <a:t>Fuente: Encuesta Ritmo Empresarial CCB a afiliados.</a:t>
            </a:r>
            <a:endParaRPr lang="es-CO" sz="1200">
              <a:solidFill>
                <a:srgbClr val="002060"/>
              </a:solidFill>
              <a:latin typeface="ITC Kabel" panose="02000503000000000000" pitchFamily="50" charset="0"/>
            </a:endParaRPr>
          </a:p>
        </p:txBody>
      </p:sp>
      <p:graphicFrame>
        <p:nvGraphicFramePr>
          <p:cNvPr id="7" name="Gráfico 6">
            <a:extLst>
              <a:ext uri="{FF2B5EF4-FFF2-40B4-BE49-F238E27FC236}">
                <a16:creationId xmlns:a16="http://schemas.microsoft.com/office/drawing/2014/main" id="{C6CBB0A8-82AB-34AF-FDD6-562876B55B9A}"/>
              </a:ext>
            </a:extLst>
          </p:cNvPr>
          <p:cNvGraphicFramePr>
            <a:graphicFrameLocks/>
          </p:cNvGraphicFramePr>
          <p:nvPr>
            <p:extLst>
              <p:ext uri="{D42A27DB-BD31-4B8C-83A1-F6EECF244321}">
                <p14:modId xmlns:p14="http://schemas.microsoft.com/office/powerpoint/2010/main" val="2929868545"/>
              </p:ext>
            </p:extLst>
          </p:nvPr>
        </p:nvGraphicFramePr>
        <p:xfrm>
          <a:off x="3799857" y="1296625"/>
          <a:ext cx="8090088" cy="4816018"/>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513301345"/>
      </p:ext>
    </p:extLst>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E77CB48E-38DD-099E-790B-D51A9C1E87A7}"/>
              </a:ext>
            </a:extLst>
          </p:cNvPr>
          <p:cNvSpPr/>
          <p:nvPr/>
        </p:nvSpPr>
        <p:spPr>
          <a:xfrm>
            <a:off x="-14990" y="-1"/>
            <a:ext cx="3492708" cy="6858002"/>
          </a:xfrm>
          <a:prstGeom prst="rect">
            <a:avLst/>
          </a:prstGeom>
          <a:gradFill>
            <a:gsLst>
              <a:gs pos="51000">
                <a:srgbClr val="004D98"/>
              </a:gs>
              <a:gs pos="84000">
                <a:srgbClr val="004D98"/>
              </a:gs>
              <a:gs pos="16000">
                <a:srgbClr val="0C94D1"/>
              </a:gs>
            </a:gsLst>
            <a:lin ang="5400000" scaled="1"/>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pic>
        <p:nvPicPr>
          <p:cNvPr id="18" name="Imagen 17" descr="Logotipo, nombre de la empresa&#10;&#10;Descripción generada automáticamente">
            <a:extLst>
              <a:ext uri="{FF2B5EF4-FFF2-40B4-BE49-F238E27FC236}">
                <a16:creationId xmlns:a16="http://schemas.microsoft.com/office/drawing/2014/main" id="{E3B4E5EC-FD9E-8AD2-3D38-504DC617FF5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2417" y="-525392"/>
            <a:ext cx="2531620" cy="2531620"/>
          </a:xfrm>
          <a:prstGeom prst="rect">
            <a:avLst/>
          </a:prstGeom>
        </p:spPr>
      </p:pic>
      <p:sp>
        <p:nvSpPr>
          <p:cNvPr id="5" name="CuadroTexto 4">
            <a:extLst>
              <a:ext uri="{FF2B5EF4-FFF2-40B4-BE49-F238E27FC236}">
                <a16:creationId xmlns:a16="http://schemas.microsoft.com/office/drawing/2014/main" id="{CF07DB9B-9BD3-662C-483B-390076BD4E55}"/>
              </a:ext>
            </a:extLst>
          </p:cNvPr>
          <p:cNvSpPr txBox="1"/>
          <p:nvPr/>
        </p:nvSpPr>
        <p:spPr>
          <a:xfrm>
            <a:off x="63932" y="3113644"/>
            <a:ext cx="3334863" cy="1200329"/>
          </a:xfrm>
          <a:prstGeom prst="rect">
            <a:avLst/>
          </a:prstGeom>
          <a:noFill/>
          <a:ln>
            <a:noFill/>
          </a:ln>
        </p:spPr>
        <p:txBody>
          <a:bodyPr wrap="square" rtlCol="0">
            <a:spAutoFit/>
          </a:bodyPr>
          <a:lstStyle/>
          <a:p>
            <a:pPr algn="just"/>
            <a:r>
              <a:rPr lang="es-ES">
                <a:solidFill>
                  <a:schemeClr val="bg1"/>
                </a:solidFill>
                <a:latin typeface="ITC Kabel" panose="02000503000000000000" pitchFamily="50" charset="0"/>
              </a:rPr>
              <a:t>6 de cada 10 empresarios tienen planes de invertir en la expansión de su negocio en los próximos doce meses. </a:t>
            </a:r>
            <a:endParaRPr lang="es-CO">
              <a:solidFill>
                <a:schemeClr val="bg1"/>
              </a:solidFill>
              <a:latin typeface="ITC Kabel" panose="02000503000000000000" pitchFamily="50" charset="0"/>
            </a:endParaRPr>
          </a:p>
        </p:txBody>
      </p:sp>
      <p:sp>
        <p:nvSpPr>
          <p:cNvPr id="27" name="Rectángulo 26">
            <a:extLst>
              <a:ext uri="{FF2B5EF4-FFF2-40B4-BE49-F238E27FC236}">
                <a16:creationId xmlns:a16="http://schemas.microsoft.com/office/drawing/2014/main" id="{DC77F9F2-781F-2FB9-87C8-67C5D4B1614D}"/>
              </a:ext>
            </a:extLst>
          </p:cNvPr>
          <p:cNvSpPr/>
          <p:nvPr/>
        </p:nvSpPr>
        <p:spPr>
          <a:xfrm>
            <a:off x="3469056" y="-19533"/>
            <a:ext cx="8702845" cy="106185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3600" b="1">
                <a:solidFill>
                  <a:srgbClr val="275889"/>
                </a:solidFill>
                <a:latin typeface="ITC Kabel" panose="02000503000000000000" pitchFamily="50" charset="0"/>
              </a:rPr>
              <a:t>Expectativas de inversión</a:t>
            </a:r>
            <a:endParaRPr lang="es-CO" sz="3600" b="1">
              <a:solidFill>
                <a:srgbClr val="275889"/>
              </a:solidFill>
              <a:latin typeface="ITC Kabel" panose="02000503000000000000" pitchFamily="50" charset="0"/>
            </a:endParaRPr>
          </a:p>
        </p:txBody>
      </p:sp>
      <p:grpSp>
        <p:nvGrpSpPr>
          <p:cNvPr id="28" name="Grupo 27">
            <a:extLst>
              <a:ext uri="{FF2B5EF4-FFF2-40B4-BE49-F238E27FC236}">
                <a16:creationId xmlns:a16="http://schemas.microsoft.com/office/drawing/2014/main" id="{E4784E7F-5E8E-ED41-E63B-8BE6B832A4BF}"/>
              </a:ext>
            </a:extLst>
          </p:cNvPr>
          <p:cNvGrpSpPr/>
          <p:nvPr/>
        </p:nvGrpSpPr>
        <p:grpSpPr>
          <a:xfrm>
            <a:off x="11173459" y="5461710"/>
            <a:ext cx="1372278" cy="1659643"/>
            <a:chOff x="11157509" y="5568151"/>
            <a:chExt cx="1372278" cy="1659643"/>
          </a:xfrm>
        </p:grpSpPr>
        <p:grpSp>
          <p:nvGrpSpPr>
            <p:cNvPr id="29" name="Grupo 28">
              <a:extLst>
                <a:ext uri="{FF2B5EF4-FFF2-40B4-BE49-F238E27FC236}">
                  <a16:creationId xmlns:a16="http://schemas.microsoft.com/office/drawing/2014/main" id="{3C10F422-F8E9-8FC3-7F60-B8887902C448}"/>
                </a:ext>
              </a:extLst>
            </p:cNvPr>
            <p:cNvGrpSpPr/>
            <p:nvPr/>
          </p:nvGrpSpPr>
          <p:grpSpPr>
            <a:xfrm>
              <a:off x="11157509" y="5568151"/>
              <a:ext cx="1372278" cy="1659643"/>
              <a:chOff x="11004993" y="4968941"/>
              <a:chExt cx="1587341" cy="2335672"/>
            </a:xfrm>
          </p:grpSpPr>
          <p:sp>
            <p:nvSpPr>
              <p:cNvPr id="31" name="Hexágono 30">
                <a:extLst>
                  <a:ext uri="{FF2B5EF4-FFF2-40B4-BE49-F238E27FC236}">
                    <a16:creationId xmlns:a16="http://schemas.microsoft.com/office/drawing/2014/main" id="{D1DCC33F-4385-B85A-BA6E-F8813AE9EFA6}"/>
                  </a:ext>
                </a:extLst>
              </p:cNvPr>
              <p:cNvSpPr/>
              <p:nvPr/>
            </p:nvSpPr>
            <p:spPr>
              <a:xfrm rot="16200000">
                <a:off x="11357131" y="5748295"/>
                <a:ext cx="878400" cy="764041"/>
              </a:xfrm>
              <a:prstGeom prst="hexagon">
                <a:avLst/>
              </a:prstGeom>
              <a:solidFill>
                <a:srgbClr val="8ED973"/>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32" name="Hexágono 31">
                <a:extLst>
                  <a:ext uri="{FF2B5EF4-FFF2-40B4-BE49-F238E27FC236}">
                    <a16:creationId xmlns:a16="http://schemas.microsoft.com/office/drawing/2014/main" id="{808ADE4F-D4FE-771F-4D39-95741A4E17DF}"/>
                  </a:ext>
                </a:extLst>
              </p:cNvPr>
              <p:cNvSpPr/>
              <p:nvPr/>
            </p:nvSpPr>
            <p:spPr>
              <a:xfrm rot="16200000">
                <a:off x="10947814" y="6462331"/>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33" name="Hexágono 32">
                <a:extLst>
                  <a:ext uri="{FF2B5EF4-FFF2-40B4-BE49-F238E27FC236}">
                    <a16:creationId xmlns:a16="http://schemas.microsoft.com/office/drawing/2014/main" id="{517A1A25-F4DB-F38B-4ACA-FF9263A1C4DC}"/>
                  </a:ext>
                </a:extLst>
              </p:cNvPr>
              <p:cNvSpPr/>
              <p:nvPr/>
            </p:nvSpPr>
            <p:spPr>
              <a:xfrm rot="16200000">
                <a:off x="11752800" y="6483392"/>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34" name="Hexágono 33">
                <a:extLst>
                  <a:ext uri="{FF2B5EF4-FFF2-40B4-BE49-F238E27FC236}">
                    <a16:creationId xmlns:a16="http://schemas.microsoft.com/office/drawing/2014/main" id="{0273E0E7-17AA-7104-E4A6-7539D5D65455}"/>
                  </a:ext>
                </a:extLst>
              </p:cNvPr>
              <p:cNvSpPr/>
              <p:nvPr/>
            </p:nvSpPr>
            <p:spPr>
              <a:xfrm rot="16200000">
                <a:off x="11771114" y="5026120"/>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grpSp>
        <p:sp>
          <p:nvSpPr>
            <p:cNvPr id="30" name="CuadroTexto 29">
              <a:extLst>
                <a:ext uri="{FF2B5EF4-FFF2-40B4-BE49-F238E27FC236}">
                  <a16:creationId xmlns:a16="http://schemas.microsoft.com/office/drawing/2014/main" id="{E6C84FF6-2B13-64ED-4A45-C546CE6D0DA0}"/>
                </a:ext>
              </a:extLst>
            </p:cNvPr>
            <p:cNvSpPr txBox="1"/>
            <p:nvPr/>
          </p:nvSpPr>
          <p:spPr>
            <a:xfrm>
              <a:off x="11695611" y="6197920"/>
              <a:ext cx="296091" cy="400110"/>
            </a:xfrm>
            <a:prstGeom prst="rect">
              <a:avLst/>
            </a:prstGeom>
            <a:noFill/>
          </p:spPr>
          <p:txBody>
            <a:bodyPr wrap="square" rtlCol="0">
              <a:spAutoFit/>
            </a:bodyPr>
            <a:lstStyle/>
            <a:p>
              <a:endParaRPr lang="es-CO" sz="2000" b="1">
                <a:solidFill>
                  <a:srgbClr val="002060"/>
                </a:solidFill>
                <a:latin typeface="ITC Kabel" panose="02000503000000000000" pitchFamily="50" charset="0"/>
              </a:endParaRPr>
            </a:p>
          </p:txBody>
        </p:sp>
      </p:grpSp>
      <p:sp>
        <p:nvSpPr>
          <p:cNvPr id="4" name="2 CuadroTexto">
            <a:extLst>
              <a:ext uri="{FF2B5EF4-FFF2-40B4-BE49-F238E27FC236}">
                <a16:creationId xmlns:a16="http://schemas.microsoft.com/office/drawing/2014/main" id="{99ADD772-68BA-08F4-1A5B-6577E8C65103}"/>
              </a:ext>
            </a:extLst>
          </p:cNvPr>
          <p:cNvSpPr txBox="1"/>
          <p:nvPr/>
        </p:nvSpPr>
        <p:spPr>
          <a:xfrm>
            <a:off x="3492532" y="772131"/>
            <a:ext cx="8722943" cy="646331"/>
          </a:xfrm>
          <a:prstGeom prst="rect">
            <a:avLst/>
          </a:prstGeom>
          <a:noFill/>
        </p:spPr>
        <p:txBody>
          <a:bodyPr wrap="square" rtlCol="0">
            <a:spAutoFit/>
          </a:bodyPr>
          <a:lstStyle/>
          <a:p>
            <a:pPr algn="ctr"/>
            <a:r>
              <a:rPr lang="es-ES">
                <a:solidFill>
                  <a:srgbClr val="275889"/>
                </a:solidFill>
                <a:latin typeface="ITC Kabel" panose="02000503000000000000" pitchFamily="50" charset="0"/>
              </a:rPr>
              <a:t>¿Tiene planes de expandir la capacidad de producción/venta de su negocio en los próximos doce meses?</a:t>
            </a:r>
            <a:endParaRPr lang="es-CO">
              <a:solidFill>
                <a:srgbClr val="275889"/>
              </a:solidFill>
              <a:latin typeface="ITC Kabel" panose="02000503000000000000" pitchFamily="50" charset="0"/>
            </a:endParaRPr>
          </a:p>
        </p:txBody>
      </p:sp>
      <p:sp>
        <p:nvSpPr>
          <p:cNvPr id="6" name="Rectángulo 5">
            <a:extLst>
              <a:ext uri="{FF2B5EF4-FFF2-40B4-BE49-F238E27FC236}">
                <a16:creationId xmlns:a16="http://schemas.microsoft.com/office/drawing/2014/main" id="{A4B27E35-7DD6-AB6C-B3CE-70A680F02660}"/>
              </a:ext>
            </a:extLst>
          </p:cNvPr>
          <p:cNvSpPr/>
          <p:nvPr/>
        </p:nvSpPr>
        <p:spPr>
          <a:xfrm>
            <a:off x="3732326" y="6104881"/>
            <a:ext cx="6132110" cy="48218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s-ES" sz="1200">
              <a:solidFill>
                <a:srgbClr val="002060"/>
              </a:solidFill>
              <a:latin typeface="ITC Kabel" panose="02000503000000000000" pitchFamily="50" charset="0"/>
            </a:endParaRPr>
          </a:p>
          <a:p>
            <a:r>
              <a:rPr lang="es-ES" sz="1200">
                <a:solidFill>
                  <a:srgbClr val="002060"/>
                </a:solidFill>
                <a:latin typeface="ITC Kabel" panose="02000503000000000000" pitchFamily="50" charset="0"/>
              </a:rPr>
              <a:t>Fuente: Encuesta Clima Empresarial CCB-</a:t>
            </a:r>
            <a:r>
              <a:rPr lang="es-ES" sz="1200" err="1">
                <a:solidFill>
                  <a:srgbClr val="002060"/>
                </a:solidFill>
                <a:latin typeface="ITC Kabel" panose="02000503000000000000" pitchFamily="50" charset="0"/>
              </a:rPr>
              <a:t>Datanálisis</a:t>
            </a:r>
            <a:r>
              <a:rPr lang="es-ES" sz="1200">
                <a:solidFill>
                  <a:srgbClr val="002060"/>
                </a:solidFill>
                <a:latin typeface="ITC Kabel" panose="02000503000000000000" pitchFamily="50" charset="0"/>
              </a:rPr>
              <a:t> </a:t>
            </a:r>
            <a:endParaRPr lang="es-CO" sz="1200">
              <a:solidFill>
                <a:srgbClr val="002060"/>
              </a:solidFill>
              <a:latin typeface="ITC Kabel" panose="02000503000000000000" pitchFamily="50" charset="0"/>
            </a:endParaRPr>
          </a:p>
        </p:txBody>
      </p:sp>
      <p:graphicFrame>
        <p:nvGraphicFramePr>
          <p:cNvPr id="3" name="Gráfico 2">
            <a:extLst>
              <a:ext uri="{FF2B5EF4-FFF2-40B4-BE49-F238E27FC236}">
                <a16:creationId xmlns:a16="http://schemas.microsoft.com/office/drawing/2014/main" id="{1968CF0D-A237-564E-A63C-A566112CABB2}"/>
              </a:ext>
            </a:extLst>
          </p:cNvPr>
          <p:cNvGraphicFramePr>
            <a:graphicFrameLocks/>
          </p:cNvGraphicFramePr>
          <p:nvPr>
            <p:extLst>
              <p:ext uri="{D42A27DB-BD31-4B8C-83A1-F6EECF244321}">
                <p14:modId xmlns:p14="http://schemas.microsoft.com/office/powerpoint/2010/main" val="2864584229"/>
              </p:ext>
            </p:extLst>
          </p:nvPr>
        </p:nvGraphicFramePr>
        <p:xfrm>
          <a:off x="4330304" y="1571000"/>
          <a:ext cx="6701872" cy="4562615"/>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718883372"/>
      </p:ext>
    </p:extLst>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Gráfico 5">
            <a:extLst>
              <a:ext uri="{FF2B5EF4-FFF2-40B4-BE49-F238E27FC236}">
                <a16:creationId xmlns:a16="http://schemas.microsoft.com/office/drawing/2014/main" id="{992AB532-D86A-CA64-7B3F-5705C545000B}"/>
              </a:ext>
            </a:extLst>
          </p:cNvPr>
          <p:cNvGraphicFramePr>
            <a:graphicFrameLocks/>
          </p:cNvGraphicFramePr>
          <p:nvPr>
            <p:extLst>
              <p:ext uri="{D42A27DB-BD31-4B8C-83A1-F6EECF244321}">
                <p14:modId xmlns:p14="http://schemas.microsoft.com/office/powerpoint/2010/main" val="2669158262"/>
              </p:ext>
            </p:extLst>
          </p:nvPr>
        </p:nvGraphicFramePr>
        <p:xfrm>
          <a:off x="3700514" y="1849160"/>
          <a:ext cx="8266131" cy="4402914"/>
        </p:xfrm>
        <a:graphic>
          <a:graphicData uri="http://schemas.openxmlformats.org/drawingml/2006/chart">
            <c:chart xmlns:c="http://schemas.openxmlformats.org/drawingml/2006/chart" xmlns:r="http://schemas.openxmlformats.org/officeDocument/2006/relationships" r:id="rId3"/>
          </a:graphicData>
        </a:graphic>
      </p:graphicFrame>
      <p:sp>
        <p:nvSpPr>
          <p:cNvPr id="2" name="Rectángulo 1">
            <a:extLst>
              <a:ext uri="{FF2B5EF4-FFF2-40B4-BE49-F238E27FC236}">
                <a16:creationId xmlns:a16="http://schemas.microsoft.com/office/drawing/2014/main" id="{B686A3E2-F2BD-8B1B-015A-9DDBA5DD02AB}"/>
              </a:ext>
            </a:extLst>
          </p:cNvPr>
          <p:cNvSpPr/>
          <p:nvPr/>
        </p:nvSpPr>
        <p:spPr>
          <a:xfrm>
            <a:off x="-14990" y="-1"/>
            <a:ext cx="3492708" cy="6858002"/>
          </a:xfrm>
          <a:prstGeom prst="rect">
            <a:avLst/>
          </a:prstGeom>
          <a:gradFill>
            <a:gsLst>
              <a:gs pos="51000">
                <a:srgbClr val="004D98"/>
              </a:gs>
              <a:gs pos="84000">
                <a:srgbClr val="004D98"/>
              </a:gs>
              <a:gs pos="16000">
                <a:srgbClr val="0C94D1"/>
              </a:gs>
            </a:gsLst>
            <a:lin ang="5400000" scaled="1"/>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4" name="Rectángulo 3">
            <a:extLst>
              <a:ext uri="{FF2B5EF4-FFF2-40B4-BE49-F238E27FC236}">
                <a16:creationId xmlns:a16="http://schemas.microsoft.com/office/drawing/2014/main" id="{BCA437FB-3A03-8306-87EF-EA8594B3A9DC}"/>
              </a:ext>
            </a:extLst>
          </p:cNvPr>
          <p:cNvSpPr/>
          <p:nvPr/>
        </p:nvSpPr>
        <p:spPr>
          <a:xfrm>
            <a:off x="3510418" y="193724"/>
            <a:ext cx="8681582" cy="106185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3600" b="1">
                <a:solidFill>
                  <a:srgbClr val="275889"/>
                </a:solidFill>
                <a:latin typeface="ITC Kabel" panose="02000503000000000000" pitchFamily="50" charset="0"/>
              </a:rPr>
              <a:t>Incertidumbre económica</a:t>
            </a:r>
          </a:p>
        </p:txBody>
      </p:sp>
      <p:pic>
        <p:nvPicPr>
          <p:cNvPr id="18" name="Imagen 17" descr="Logotipo, nombre de la empresa&#10;&#10;Descripción generada automáticamente">
            <a:extLst>
              <a:ext uri="{FF2B5EF4-FFF2-40B4-BE49-F238E27FC236}">
                <a16:creationId xmlns:a16="http://schemas.microsoft.com/office/drawing/2014/main" id="{E3B4E5EC-FD9E-8AD2-3D38-504DC617FF5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02417" y="-525392"/>
            <a:ext cx="2531620" cy="2531620"/>
          </a:xfrm>
          <a:prstGeom prst="rect">
            <a:avLst/>
          </a:prstGeom>
        </p:spPr>
      </p:pic>
      <p:sp>
        <p:nvSpPr>
          <p:cNvPr id="3" name="CuadroTexto 2">
            <a:extLst>
              <a:ext uri="{FF2B5EF4-FFF2-40B4-BE49-F238E27FC236}">
                <a16:creationId xmlns:a16="http://schemas.microsoft.com/office/drawing/2014/main" id="{CC538D5D-C574-69CE-81DD-743F5BA6AC34}"/>
              </a:ext>
            </a:extLst>
          </p:cNvPr>
          <p:cNvSpPr txBox="1"/>
          <p:nvPr/>
        </p:nvSpPr>
        <p:spPr>
          <a:xfrm>
            <a:off x="-14990" y="2954786"/>
            <a:ext cx="3426854" cy="1477328"/>
          </a:xfrm>
          <a:prstGeom prst="rect">
            <a:avLst/>
          </a:prstGeom>
          <a:noFill/>
          <a:ln>
            <a:noFill/>
          </a:ln>
        </p:spPr>
        <p:txBody>
          <a:bodyPr wrap="square" rtlCol="0">
            <a:spAutoFit/>
          </a:bodyPr>
          <a:lstStyle/>
          <a:p>
            <a:pPr algn="just"/>
            <a:r>
              <a:rPr lang="es-ES">
                <a:solidFill>
                  <a:schemeClr val="bg1"/>
                </a:solidFill>
                <a:latin typeface="ITC Kabel" panose="02000503000000000000" pitchFamily="50" charset="0"/>
              </a:rPr>
              <a:t>Más de la mitad del empresariado afirma que la incertidumbre económica afecta mucho o demasiado la toma de decisiones de inversión.</a:t>
            </a:r>
            <a:endParaRPr lang="es-CO">
              <a:solidFill>
                <a:schemeClr val="bg1"/>
              </a:solidFill>
              <a:latin typeface="ITC Kabel" panose="02000503000000000000" pitchFamily="50" charset="0"/>
            </a:endParaRPr>
          </a:p>
        </p:txBody>
      </p:sp>
      <p:grpSp>
        <p:nvGrpSpPr>
          <p:cNvPr id="22" name="Grupo 21">
            <a:extLst>
              <a:ext uri="{FF2B5EF4-FFF2-40B4-BE49-F238E27FC236}">
                <a16:creationId xmlns:a16="http://schemas.microsoft.com/office/drawing/2014/main" id="{F1E8290B-326D-8B41-99AA-3972BE0DADF4}"/>
              </a:ext>
            </a:extLst>
          </p:cNvPr>
          <p:cNvGrpSpPr/>
          <p:nvPr/>
        </p:nvGrpSpPr>
        <p:grpSpPr>
          <a:xfrm>
            <a:off x="11173459" y="5461711"/>
            <a:ext cx="1372278" cy="1659643"/>
            <a:chOff x="11157509" y="5568152"/>
            <a:chExt cx="1372278" cy="1659643"/>
          </a:xfrm>
        </p:grpSpPr>
        <p:grpSp>
          <p:nvGrpSpPr>
            <p:cNvPr id="23" name="Grupo 22">
              <a:extLst>
                <a:ext uri="{FF2B5EF4-FFF2-40B4-BE49-F238E27FC236}">
                  <a16:creationId xmlns:a16="http://schemas.microsoft.com/office/drawing/2014/main" id="{9EF16021-0A95-5817-5023-C70189D5BA6D}"/>
                </a:ext>
              </a:extLst>
            </p:cNvPr>
            <p:cNvGrpSpPr/>
            <p:nvPr/>
          </p:nvGrpSpPr>
          <p:grpSpPr>
            <a:xfrm>
              <a:off x="11157509" y="5568152"/>
              <a:ext cx="1372278" cy="1659643"/>
              <a:chOff x="11004993" y="4968941"/>
              <a:chExt cx="1587341" cy="2335672"/>
            </a:xfrm>
          </p:grpSpPr>
          <p:sp>
            <p:nvSpPr>
              <p:cNvPr id="25" name="Hexágono 24">
                <a:extLst>
                  <a:ext uri="{FF2B5EF4-FFF2-40B4-BE49-F238E27FC236}">
                    <a16:creationId xmlns:a16="http://schemas.microsoft.com/office/drawing/2014/main" id="{5E4AEBB3-060F-B288-1D41-06A1DA2373D5}"/>
                  </a:ext>
                </a:extLst>
              </p:cNvPr>
              <p:cNvSpPr/>
              <p:nvPr/>
            </p:nvSpPr>
            <p:spPr>
              <a:xfrm rot="16200000">
                <a:off x="11357131" y="5748295"/>
                <a:ext cx="878400" cy="764041"/>
              </a:xfrm>
              <a:prstGeom prst="hexagon">
                <a:avLst/>
              </a:prstGeom>
              <a:solidFill>
                <a:srgbClr val="8ED973"/>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6" name="Hexágono 25">
                <a:extLst>
                  <a:ext uri="{FF2B5EF4-FFF2-40B4-BE49-F238E27FC236}">
                    <a16:creationId xmlns:a16="http://schemas.microsoft.com/office/drawing/2014/main" id="{CC90C13E-7B5F-9E73-4882-4E1C3E082867}"/>
                  </a:ext>
                </a:extLst>
              </p:cNvPr>
              <p:cNvSpPr/>
              <p:nvPr/>
            </p:nvSpPr>
            <p:spPr>
              <a:xfrm rot="16200000">
                <a:off x="10947814" y="6462331"/>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7" name="Hexágono 26">
                <a:extLst>
                  <a:ext uri="{FF2B5EF4-FFF2-40B4-BE49-F238E27FC236}">
                    <a16:creationId xmlns:a16="http://schemas.microsoft.com/office/drawing/2014/main" id="{1E323EDD-E7B9-C176-6BD8-18FB6DBD17BC}"/>
                  </a:ext>
                </a:extLst>
              </p:cNvPr>
              <p:cNvSpPr/>
              <p:nvPr/>
            </p:nvSpPr>
            <p:spPr>
              <a:xfrm rot="16200000">
                <a:off x="11752800" y="6483392"/>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8" name="Hexágono 27">
                <a:extLst>
                  <a:ext uri="{FF2B5EF4-FFF2-40B4-BE49-F238E27FC236}">
                    <a16:creationId xmlns:a16="http://schemas.microsoft.com/office/drawing/2014/main" id="{4D332257-855F-7AD4-645D-045FA731AEB9}"/>
                  </a:ext>
                </a:extLst>
              </p:cNvPr>
              <p:cNvSpPr/>
              <p:nvPr/>
            </p:nvSpPr>
            <p:spPr>
              <a:xfrm rot="16200000">
                <a:off x="11771114" y="5026120"/>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grpSp>
        <p:sp>
          <p:nvSpPr>
            <p:cNvPr id="24" name="CuadroTexto 23">
              <a:extLst>
                <a:ext uri="{FF2B5EF4-FFF2-40B4-BE49-F238E27FC236}">
                  <a16:creationId xmlns:a16="http://schemas.microsoft.com/office/drawing/2014/main" id="{9D01E35D-BAD8-618A-350D-3DE081ABB142}"/>
                </a:ext>
              </a:extLst>
            </p:cNvPr>
            <p:cNvSpPr txBox="1"/>
            <p:nvPr/>
          </p:nvSpPr>
          <p:spPr>
            <a:xfrm>
              <a:off x="11579856" y="6182953"/>
              <a:ext cx="480325" cy="400110"/>
            </a:xfrm>
            <a:prstGeom prst="rect">
              <a:avLst/>
            </a:prstGeom>
            <a:noFill/>
          </p:spPr>
          <p:txBody>
            <a:bodyPr wrap="square" rtlCol="0">
              <a:spAutoFit/>
            </a:bodyPr>
            <a:lstStyle/>
            <a:p>
              <a:endParaRPr lang="es-CO" sz="2000" b="1">
                <a:solidFill>
                  <a:srgbClr val="002060"/>
                </a:solidFill>
                <a:latin typeface="ITC Kabel" panose="02000503000000000000" pitchFamily="50" charset="0"/>
              </a:endParaRPr>
            </a:p>
          </p:txBody>
        </p:sp>
      </p:grpSp>
      <p:sp>
        <p:nvSpPr>
          <p:cNvPr id="5" name="2 CuadroTexto">
            <a:extLst>
              <a:ext uri="{FF2B5EF4-FFF2-40B4-BE49-F238E27FC236}">
                <a16:creationId xmlns:a16="http://schemas.microsoft.com/office/drawing/2014/main" id="{C94CAA20-CD08-D2E1-1D08-927F09FF3230}"/>
              </a:ext>
            </a:extLst>
          </p:cNvPr>
          <p:cNvSpPr txBox="1"/>
          <p:nvPr/>
        </p:nvSpPr>
        <p:spPr>
          <a:xfrm>
            <a:off x="3863379" y="972674"/>
            <a:ext cx="8103266" cy="646331"/>
          </a:xfrm>
          <a:prstGeom prst="rect">
            <a:avLst/>
          </a:prstGeom>
          <a:noFill/>
        </p:spPr>
        <p:txBody>
          <a:bodyPr wrap="square" rtlCol="0">
            <a:spAutoFit/>
          </a:bodyPr>
          <a:lstStyle>
            <a:defPPr>
              <a:defRPr lang="es-CO"/>
            </a:defPPr>
            <a:lvl1pPr algn="ctr">
              <a:defRPr>
                <a:solidFill>
                  <a:srgbClr val="275889"/>
                </a:solidFill>
                <a:latin typeface="ITC Kabel" panose="02000503000000000000" pitchFamily="50" charset="0"/>
              </a:defRPr>
            </a:lvl1pPr>
          </a:lstStyle>
          <a:p>
            <a:r>
              <a:rPr lang="es-ES"/>
              <a:t>¿En qué medida cree que la incertidumbre económica actual está afectando su decisión de inversión?</a:t>
            </a:r>
          </a:p>
        </p:txBody>
      </p:sp>
      <p:sp>
        <p:nvSpPr>
          <p:cNvPr id="8" name="Rectángulo 7">
            <a:extLst>
              <a:ext uri="{FF2B5EF4-FFF2-40B4-BE49-F238E27FC236}">
                <a16:creationId xmlns:a16="http://schemas.microsoft.com/office/drawing/2014/main" id="{F3595B65-835D-DE9F-4E58-524F62F7327A}"/>
              </a:ext>
            </a:extLst>
          </p:cNvPr>
          <p:cNvSpPr/>
          <p:nvPr/>
        </p:nvSpPr>
        <p:spPr>
          <a:xfrm>
            <a:off x="3732326" y="6104881"/>
            <a:ext cx="6132110" cy="48218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s-ES" sz="1200">
                <a:solidFill>
                  <a:srgbClr val="002060"/>
                </a:solidFill>
                <a:latin typeface="ITC Kabel" panose="02000503000000000000" pitchFamily="50" charset="0"/>
              </a:rPr>
              <a:t>Los resultados mostrados pueden no sumar 100% debido a NS/NR </a:t>
            </a:r>
          </a:p>
          <a:p>
            <a:r>
              <a:rPr lang="es-ES" sz="1200">
                <a:solidFill>
                  <a:srgbClr val="002060"/>
                </a:solidFill>
                <a:latin typeface="ITC Kabel" panose="02000503000000000000" pitchFamily="50" charset="0"/>
              </a:rPr>
              <a:t>Fuente: Encuesta Clima Empresarial CCB-</a:t>
            </a:r>
            <a:r>
              <a:rPr lang="es-ES" sz="1200" err="1">
                <a:solidFill>
                  <a:srgbClr val="002060"/>
                </a:solidFill>
                <a:latin typeface="ITC Kabel" panose="02000503000000000000" pitchFamily="50" charset="0"/>
              </a:rPr>
              <a:t>Datanálisis</a:t>
            </a:r>
            <a:r>
              <a:rPr lang="es-ES" sz="1200">
                <a:solidFill>
                  <a:srgbClr val="002060"/>
                </a:solidFill>
                <a:latin typeface="ITC Kabel" panose="02000503000000000000" pitchFamily="50" charset="0"/>
              </a:rPr>
              <a:t> </a:t>
            </a:r>
            <a:endParaRPr lang="es-CO" sz="1200">
              <a:solidFill>
                <a:srgbClr val="002060"/>
              </a:solidFill>
              <a:latin typeface="ITC Kabel" panose="02000503000000000000" pitchFamily="50" charset="0"/>
            </a:endParaRPr>
          </a:p>
        </p:txBody>
      </p:sp>
    </p:spTree>
    <p:extLst>
      <p:ext uri="{BB962C8B-B14F-4D97-AF65-F5344CB8AC3E}">
        <p14:creationId xmlns:p14="http://schemas.microsoft.com/office/powerpoint/2010/main" val="3476191766"/>
      </p:ext>
    </p:extLst>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aphicFrame>
        <p:nvGraphicFramePr>
          <p:cNvPr id="6" name="Gráfico 5">
            <a:extLst>
              <a:ext uri="{FF2B5EF4-FFF2-40B4-BE49-F238E27FC236}">
                <a16:creationId xmlns:a16="http://schemas.microsoft.com/office/drawing/2014/main" id="{992AB532-D86A-CA64-7B3F-5705C545000B}"/>
              </a:ext>
            </a:extLst>
          </p:cNvPr>
          <p:cNvGraphicFramePr>
            <a:graphicFrameLocks/>
          </p:cNvGraphicFramePr>
          <p:nvPr>
            <p:extLst>
              <p:ext uri="{D42A27DB-BD31-4B8C-83A1-F6EECF244321}">
                <p14:modId xmlns:p14="http://schemas.microsoft.com/office/powerpoint/2010/main" val="1357517817"/>
              </p:ext>
            </p:extLst>
          </p:nvPr>
        </p:nvGraphicFramePr>
        <p:xfrm>
          <a:off x="3700514" y="1911077"/>
          <a:ext cx="8266131" cy="4402914"/>
        </p:xfrm>
        <a:graphic>
          <a:graphicData uri="http://schemas.openxmlformats.org/drawingml/2006/chart">
            <c:chart xmlns:c="http://schemas.openxmlformats.org/drawingml/2006/chart" xmlns:r="http://schemas.openxmlformats.org/officeDocument/2006/relationships" r:id="rId3"/>
          </a:graphicData>
        </a:graphic>
      </p:graphicFrame>
      <p:sp>
        <p:nvSpPr>
          <p:cNvPr id="2" name="Rectángulo 1">
            <a:extLst>
              <a:ext uri="{FF2B5EF4-FFF2-40B4-BE49-F238E27FC236}">
                <a16:creationId xmlns:a16="http://schemas.microsoft.com/office/drawing/2014/main" id="{B686A3E2-F2BD-8B1B-015A-9DDBA5DD02AB}"/>
              </a:ext>
            </a:extLst>
          </p:cNvPr>
          <p:cNvSpPr/>
          <p:nvPr/>
        </p:nvSpPr>
        <p:spPr>
          <a:xfrm>
            <a:off x="-14990" y="-1"/>
            <a:ext cx="3492708" cy="6858002"/>
          </a:xfrm>
          <a:prstGeom prst="rect">
            <a:avLst/>
          </a:prstGeom>
          <a:gradFill>
            <a:gsLst>
              <a:gs pos="51000">
                <a:srgbClr val="004D98"/>
              </a:gs>
              <a:gs pos="84000">
                <a:srgbClr val="004D98"/>
              </a:gs>
              <a:gs pos="16000">
                <a:srgbClr val="0C94D1"/>
              </a:gs>
            </a:gsLst>
            <a:lin ang="5400000" scaled="1"/>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4" name="Rectángulo 3">
            <a:extLst>
              <a:ext uri="{FF2B5EF4-FFF2-40B4-BE49-F238E27FC236}">
                <a16:creationId xmlns:a16="http://schemas.microsoft.com/office/drawing/2014/main" id="{BCA437FB-3A03-8306-87EF-EA8594B3A9DC}"/>
              </a:ext>
            </a:extLst>
          </p:cNvPr>
          <p:cNvSpPr/>
          <p:nvPr/>
        </p:nvSpPr>
        <p:spPr>
          <a:xfrm>
            <a:off x="3510418" y="241204"/>
            <a:ext cx="8681582" cy="106185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MX" sz="3600" b="1">
                <a:solidFill>
                  <a:srgbClr val="275889"/>
                </a:solidFill>
                <a:latin typeface="ITC Kabel" panose="02000503000000000000" pitchFamily="50" charset="0"/>
              </a:rPr>
              <a:t>Desempeño empresarial</a:t>
            </a:r>
            <a:endParaRPr lang="es-ES" sz="3600" b="1">
              <a:solidFill>
                <a:srgbClr val="275889"/>
              </a:solidFill>
              <a:latin typeface="ITC Kabel" panose="02000503000000000000" pitchFamily="50" charset="0"/>
            </a:endParaRPr>
          </a:p>
        </p:txBody>
      </p:sp>
      <p:pic>
        <p:nvPicPr>
          <p:cNvPr id="18" name="Imagen 17" descr="Logotipo, nombre de la empresa&#10;&#10;Descripción generada automáticamente">
            <a:extLst>
              <a:ext uri="{FF2B5EF4-FFF2-40B4-BE49-F238E27FC236}">
                <a16:creationId xmlns:a16="http://schemas.microsoft.com/office/drawing/2014/main" id="{E3B4E5EC-FD9E-8AD2-3D38-504DC617FF5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02417" y="-525392"/>
            <a:ext cx="2531620" cy="2531620"/>
          </a:xfrm>
          <a:prstGeom prst="rect">
            <a:avLst/>
          </a:prstGeom>
        </p:spPr>
      </p:pic>
      <p:sp>
        <p:nvSpPr>
          <p:cNvPr id="3" name="CuadroTexto 2">
            <a:extLst>
              <a:ext uri="{FF2B5EF4-FFF2-40B4-BE49-F238E27FC236}">
                <a16:creationId xmlns:a16="http://schemas.microsoft.com/office/drawing/2014/main" id="{CC538D5D-C574-69CE-81DD-743F5BA6AC34}"/>
              </a:ext>
            </a:extLst>
          </p:cNvPr>
          <p:cNvSpPr txBox="1"/>
          <p:nvPr/>
        </p:nvSpPr>
        <p:spPr>
          <a:xfrm>
            <a:off x="17937" y="3062107"/>
            <a:ext cx="3426854" cy="1754326"/>
          </a:xfrm>
          <a:prstGeom prst="rect">
            <a:avLst/>
          </a:prstGeom>
          <a:noFill/>
          <a:ln>
            <a:noFill/>
          </a:ln>
        </p:spPr>
        <p:txBody>
          <a:bodyPr wrap="square" rtlCol="0">
            <a:spAutoFit/>
          </a:bodyPr>
          <a:lstStyle/>
          <a:p>
            <a:pPr algn="just"/>
            <a:r>
              <a:rPr lang="es-ES">
                <a:solidFill>
                  <a:schemeClr val="bg1"/>
                </a:solidFill>
                <a:latin typeface="ITC Kabel" panose="02000503000000000000" pitchFamily="50" charset="0"/>
              </a:rPr>
              <a:t>Casi la mitad de los empresarios reconoce como bueno el clima de negocios del sector  en el que opera. Existe un optimismo moderado frente al clima de negocios.</a:t>
            </a:r>
            <a:endParaRPr lang="es-CO">
              <a:solidFill>
                <a:schemeClr val="bg1"/>
              </a:solidFill>
              <a:latin typeface="ITC Kabel" panose="02000503000000000000" pitchFamily="50" charset="0"/>
            </a:endParaRPr>
          </a:p>
        </p:txBody>
      </p:sp>
      <p:grpSp>
        <p:nvGrpSpPr>
          <p:cNvPr id="22" name="Grupo 21">
            <a:extLst>
              <a:ext uri="{FF2B5EF4-FFF2-40B4-BE49-F238E27FC236}">
                <a16:creationId xmlns:a16="http://schemas.microsoft.com/office/drawing/2014/main" id="{F1E8290B-326D-8B41-99AA-3972BE0DADF4}"/>
              </a:ext>
            </a:extLst>
          </p:cNvPr>
          <p:cNvGrpSpPr/>
          <p:nvPr/>
        </p:nvGrpSpPr>
        <p:grpSpPr>
          <a:xfrm>
            <a:off x="11173459" y="5461711"/>
            <a:ext cx="1372278" cy="1659643"/>
            <a:chOff x="11157509" y="5568152"/>
            <a:chExt cx="1372278" cy="1659643"/>
          </a:xfrm>
        </p:grpSpPr>
        <p:grpSp>
          <p:nvGrpSpPr>
            <p:cNvPr id="23" name="Grupo 22">
              <a:extLst>
                <a:ext uri="{FF2B5EF4-FFF2-40B4-BE49-F238E27FC236}">
                  <a16:creationId xmlns:a16="http://schemas.microsoft.com/office/drawing/2014/main" id="{9EF16021-0A95-5817-5023-C70189D5BA6D}"/>
                </a:ext>
              </a:extLst>
            </p:cNvPr>
            <p:cNvGrpSpPr/>
            <p:nvPr/>
          </p:nvGrpSpPr>
          <p:grpSpPr>
            <a:xfrm>
              <a:off x="11157509" y="5568152"/>
              <a:ext cx="1372278" cy="1659643"/>
              <a:chOff x="11004993" y="4968941"/>
              <a:chExt cx="1587341" cy="2335672"/>
            </a:xfrm>
          </p:grpSpPr>
          <p:sp>
            <p:nvSpPr>
              <p:cNvPr id="25" name="Hexágono 24">
                <a:extLst>
                  <a:ext uri="{FF2B5EF4-FFF2-40B4-BE49-F238E27FC236}">
                    <a16:creationId xmlns:a16="http://schemas.microsoft.com/office/drawing/2014/main" id="{5E4AEBB3-060F-B288-1D41-06A1DA2373D5}"/>
                  </a:ext>
                </a:extLst>
              </p:cNvPr>
              <p:cNvSpPr/>
              <p:nvPr/>
            </p:nvSpPr>
            <p:spPr>
              <a:xfrm rot="16200000">
                <a:off x="11357131" y="5748295"/>
                <a:ext cx="878400" cy="764041"/>
              </a:xfrm>
              <a:prstGeom prst="hexagon">
                <a:avLst/>
              </a:prstGeom>
              <a:solidFill>
                <a:srgbClr val="8ED973"/>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6" name="Hexágono 25">
                <a:extLst>
                  <a:ext uri="{FF2B5EF4-FFF2-40B4-BE49-F238E27FC236}">
                    <a16:creationId xmlns:a16="http://schemas.microsoft.com/office/drawing/2014/main" id="{CC90C13E-7B5F-9E73-4882-4E1C3E082867}"/>
                  </a:ext>
                </a:extLst>
              </p:cNvPr>
              <p:cNvSpPr/>
              <p:nvPr/>
            </p:nvSpPr>
            <p:spPr>
              <a:xfrm rot="16200000">
                <a:off x="10947814" y="6462331"/>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7" name="Hexágono 26">
                <a:extLst>
                  <a:ext uri="{FF2B5EF4-FFF2-40B4-BE49-F238E27FC236}">
                    <a16:creationId xmlns:a16="http://schemas.microsoft.com/office/drawing/2014/main" id="{1E323EDD-E7B9-C176-6BD8-18FB6DBD17BC}"/>
                  </a:ext>
                </a:extLst>
              </p:cNvPr>
              <p:cNvSpPr/>
              <p:nvPr/>
            </p:nvSpPr>
            <p:spPr>
              <a:xfrm rot="16200000">
                <a:off x="11752800" y="6483392"/>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8" name="Hexágono 27">
                <a:extLst>
                  <a:ext uri="{FF2B5EF4-FFF2-40B4-BE49-F238E27FC236}">
                    <a16:creationId xmlns:a16="http://schemas.microsoft.com/office/drawing/2014/main" id="{4D332257-855F-7AD4-645D-045FA731AEB9}"/>
                  </a:ext>
                </a:extLst>
              </p:cNvPr>
              <p:cNvSpPr/>
              <p:nvPr/>
            </p:nvSpPr>
            <p:spPr>
              <a:xfrm rot="16200000">
                <a:off x="11771114" y="5026120"/>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grpSp>
        <p:sp>
          <p:nvSpPr>
            <p:cNvPr id="24" name="CuadroTexto 23">
              <a:extLst>
                <a:ext uri="{FF2B5EF4-FFF2-40B4-BE49-F238E27FC236}">
                  <a16:creationId xmlns:a16="http://schemas.microsoft.com/office/drawing/2014/main" id="{9D01E35D-BAD8-618A-350D-3DE081ABB142}"/>
                </a:ext>
              </a:extLst>
            </p:cNvPr>
            <p:cNvSpPr txBox="1"/>
            <p:nvPr/>
          </p:nvSpPr>
          <p:spPr>
            <a:xfrm>
              <a:off x="11579856" y="6182953"/>
              <a:ext cx="480325" cy="400110"/>
            </a:xfrm>
            <a:prstGeom prst="rect">
              <a:avLst/>
            </a:prstGeom>
            <a:noFill/>
          </p:spPr>
          <p:txBody>
            <a:bodyPr wrap="square" rtlCol="0">
              <a:spAutoFit/>
            </a:bodyPr>
            <a:lstStyle/>
            <a:p>
              <a:endParaRPr lang="es-CO" sz="2000" b="1">
                <a:solidFill>
                  <a:srgbClr val="002060"/>
                </a:solidFill>
                <a:latin typeface="ITC Kabel" panose="02000503000000000000" pitchFamily="50" charset="0"/>
              </a:endParaRPr>
            </a:p>
          </p:txBody>
        </p:sp>
      </p:grpSp>
      <p:sp>
        <p:nvSpPr>
          <p:cNvPr id="5" name="2 CuadroTexto">
            <a:extLst>
              <a:ext uri="{FF2B5EF4-FFF2-40B4-BE49-F238E27FC236}">
                <a16:creationId xmlns:a16="http://schemas.microsoft.com/office/drawing/2014/main" id="{C94CAA20-CD08-D2E1-1D08-927F09FF3230}"/>
              </a:ext>
            </a:extLst>
          </p:cNvPr>
          <p:cNvSpPr txBox="1"/>
          <p:nvPr/>
        </p:nvSpPr>
        <p:spPr>
          <a:xfrm>
            <a:off x="3863379" y="1059182"/>
            <a:ext cx="8103266" cy="369332"/>
          </a:xfrm>
          <a:prstGeom prst="rect">
            <a:avLst/>
          </a:prstGeom>
          <a:noFill/>
        </p:spPr>
        <p:txBody>
          <a:bodyPr wrap="square" rtlCol="0">
            <a:spAutoFit/>
          </a:bodyPr>
          <a:lstStyle/>
          <a:p>
            <a:pPr algn="ctr"/>
            <a:r>
              <a:rPr lang="es-ES">
                <a:solidFill>
                  <a:srgbClr val="275889"/>
                </a:solidFill>
                <a:latin typeface="ITC Kabel" panose="02000503000000000000" pitchFamily="50" charset="0"/>
              </a:rPr>
              <a:t>¿Cómo evalúa el clima de negocios de su sector?</a:t>
            </a:r>
          </a:p>
        </p:txBody>
      </p:sp>
      <p:sp>
        <p:nvSpPr>
          <p:cNvPr id="8" name="Rectángulo 7">
            <a:extLst>
              <a:ext uri="{FF2B5EF4-FFF2-40B4-BE49-F238E27FC236}">
                <a16:creationId xmlns:a16="http://schemas.microsoft.com/office/drawing/2014/main" id="{7E0A7DE7-BAA0-AEDF-1A15-AB81EEFFF5E0}"/>
              </a:ext>
            </a:extLst>
          </p:cNvPr>
          <p:cNvSpPr/>
          <p:nvPr/>
        </p:nvSpPr>
        <p:spPr>
          <a:xfrm>
            <a:off x="3700514" y="6256102"/>
            <a:ext cx="6132110" cy="48218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s-ES" sz="1200">
                <a:solidFill>
                  <a:srgbClr val="002060"/>
                </a:solidFill>
                <a:latin typeface="ITC Kabel" panose="02000503000000000000" pitchFamily="50" charset="0"/>
              </a:rPr>
              <a:t>Los resultados mostrados pueden no sumar 100% debido a NS/NR </a:t>
            </a:r>
          </a:p>
          <a:p>
            <a:r>
              <a:rPr lang="es-ES" sz="1200">
                <a:solidFill>
                  <a:srgbClr val="002060"/>
                </a:solidFill>
                <a:latin typeface="ITC Kabel" panose="02000503000000000000" pitchFamily="50" charset="0"/>
              </a:rPr>
              <a:t>Fuente: Encuesta Clima Empresarial CCB-</a:t>
            </a:r>
            <a:r>
              <a:rPr lang="es-ES" sz="1200" err="1">
                <a:solidFill>
                  <a:srgbClr val="002060"/>
                </a:solidFill>
                <a:latin typeface="ITC Kabel" panose="02000503000000000000" pitchFamily="50" charset="0"/>
              </a:rPr>
              <a:t>Datanálisis</a:t>
            </a:r>
            <a:r>
              <a:rPr lang="es-ES" sz="1200">
                <a:solidFill>
                  <a:srgbClr val="002060"/>
                </a:solidFill>
                <a:latin typeface="ITC Kabel" panose="02000503000000000000" pitchFamily="50" charset="0"/>
              </a:rPr>
              <a:t> </a:t>
            </a:r>
            <a:endParaRPr lang="es-CO" sz="1200">
              <a:solidFill>
                <a:srgbClr val="002060"/>
              </a:solidFill>
              <a:latin typeface="ITC Kabel" panose="02000503000000000000" pitchFamily="50" charset="0"/>
            </a:endParaRPr>
          </a:p>
        </p:txBody>
      </p:sp>
    </p:spTree>
    <p:extLst>
      <p:ext uri="{BB962C8B-B14F-4D97-AF65-F5344CB8AC3E}">
        <p14:creationId xmlns:p14="http://schemas.microsoft.com/office/powerpoint/2010/main" val="3024036437"/>
      </p:ext>
    </p:extLst>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B686A3E2-F2BD-8B1B-015A-9DDBA5DD02AB}"/>
              </a:ext>
            </a:extLst>
          </p:cNvPr>
          <p:cNvSpPr/>
          <p:nvPr/>
        </p:nvSpPr>
        <p:spPr>
          <a:xfrm>
            <a:off x="-14990" y="-1"/>
            <a:ext cx="3492708" cy="6858002"/>
          </a:xfrm>
          <a:prstGeom prst="rect">
            <a:avLst/>
          </a:prstGeom>
          <a:gradFill>
            <a:gsLst>
              <a:gs pos="51000">
                <a:srgbClr val="004D98"/>
              </a:gs>
              <a:gs pos="84000">
                <a:srgbClr val="004D98"/>
              </a:gs>
              <a:gs pos="16000">
                <a:srgbClr val="0C94D1"/>
              </a:gs>
            </a:gsLst>
            <a:lin ang="5400000" scaled="1"/>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4" name="Rectángulo 3">
            <a:extLst>
              <a:ext uri="{FF2B5EF4-FFF2-40B4-BE49-F238E27FC236}">
                <a16:creationId xmlns:a16="http://schemas.microsoft.com/office/drawing/2014/main" id="{BCA437FB-3A03-8306-87EF-EA8594B3A9DC}"/>
              </a:ext>
            </a:extLst>
          </p:cNvPr>
          <p:cNvSpPr/>
          <p:nvPr/>
        </p:nvSpPr>
        <p:spPr>
          <a:xfrm>
            <a:off x="3477718" y="106045"/>
            <a:ext cx="8710126" cy="106185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3600" b="1" spc="-100">
                <a:solidFill>
                  <a:srgbClr val="275889"/>
                </a:solidFill>
                <a:latin typeface="ITC Kabel" panose="02000503000000000000" pitchFamily="50" charset="0"/>
              </a:rPr>
              <a:t>Oportunidades de crecimiento empresarial</a:t>
            </a:r>
          </a:p>
        </p:txBody>
      </p:sp>
      <p:pic>
        <p:nvPicPr>
          <p:cNvPr id="18" name="Imagen 17" descr="Logotipo, nombre de la empresa&#10;&#10;Descripción generada automáticamente">
            <a:extLst>
              <a:ext uri="{FF2B5EF4-FFF2-40B4-BE49-F238E27FC236}">
                <a16:creationId xmlns:a16="http://schemas.microsoft.com/office/drawing/2014/main" id="{E3B4E5EC-FD9E-8AD2-3D38-504DC617FF5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2417" y="-525392"/>
            <a:ext cx="2531620" cy="2531620"/>
          </a:xfrm>
          <a:prstGeom prst="rect">
            <a:avLst/>
          </a:prstGeom>
        </p:spPr>
      </p:pic>
      <p:sp>
        <p:nvSpPr>
          <p:cNvPr id="3" name="CuadroTexto 2">
            <a:extLst>
              <a:ext uri="{FF2B5EF4-FFF2-40B4-BE49-F238E27FC236}">
                <a16:creationId xmlns:a16="http://schemas.microsoft.com/office/drawing/2014/main" id="{CC538D5D-C574-69CE-81DD-743F5BA6AC34}"/>
              </a:ext>
            </a:extLst>
          </p:cNvPr>
          <p:cNvSpPr txBox="1"/>
          <p:nvPr/>
        </p:nvSpPr>
        <p:spPr>
          <a:xfrm>
            <a:off x="74604" y="2954786"/>
            <a:ext cx="3279445" cy="1200329"/>
          </a:xfrm>
          <a:prstGeom prst="rect">
            <a:avLst/>
          </a:prstGeom>
          <a:noFill/>
          <a:ln>
            <a:noFill/>
          </a:ln>
        </p:spPr>
        <p:txBody>
          <a:bodyPr wrap="square" rtlCol="0">
            <a:spAutoFit/>
          </a:bodyPr>
          <a:lstStyle/>
          <a:p>
            <a:pPr algn="just"/>
            <a:r>
              <a:rPr lang="es-ES">
                <a:solidFill>
                  <a:schemeClr val="bg1"/>
                </a:solidFill>
                <a:latin typeface="ITC Kabel" panose="02000503000000000000" pitchFamily="50" charset="0"/>
              </a:rPr>
              <a:t>3 de cada 4 empresarios dice tener identificada alguna oportunidad para hacer crecer su negocio en el futuro inmediato.</a:t>
            </a:r>
            <a:endParaRPr lang="es-CO">
              <a:solidFill>
                <a:schemeClr val="bg1"/>
              </a:solidFill>
              <a:latin typeface="ITC Kabel" panose="02000503000000000000" pitchFamily="50" charset="0"/>
            </a:endParaRPr>
          </a:p>
        </p:txBody>
      </p:sp>
      <p:grpSp>
        <p:nvGrpSpPr>
          <p:cNvPr id="23" name="Grupo 22">
            <a:extLst>
              <a:ext uri="{FF2B5EF4-FFF2-40B4-BE49-F238E27FC236}">
                <a16:creationId xmlns:a16="http://schemas.microsoft.com/office/drawing/2014/main" id="{9EF16021-0A95-5817-5023-C70189D5BA6D}"/>
              </a:ext>
            </a:extLst>
          </p:cNvPr>
          <p:cNvGrpSpPr/>
          <p:nvPr/>
        </p:nvGrpSpPr>
        <p:grpSpPr>
          <a:xfrm>
            <a:off x="11173459" y="5461711"/>
            <a:ext cx="1372278" cy="1659643"/>
            <a:chOff x="11004993" y="4968941"/>
            <a:chExt cx="1587341" cy="2335672"/>
          </a:xfrm>
        </p:grpSpPr>
        <p:sp>
          <p:nvSpPr>
            <p:cNvPr id="25" name="Hexágono 24">
              <a:extLst>
                <a:ext uri="{FF2B5EF4-FFF2-40B4-BE49-F238E27FC236}">
                  <a16:creationId xmlns:a16="http://schemas.microsoft.com/office/drawing/2014/main" id="{5E4AEBB3-060F-B288-1D41-06A1DA2373D5}"/>
                </a:ext>
              </a:extLst>
            </p:cNvPr>
            <p:cNvSpPr/>
            <p:nvPr/>
          </p:nvSpPr>
          <p:spPr>
            <a:xfrm rot="16200000">
              <a:off x="11357131" y="5748295"/>
              <a:ext cx="878400" cy="764041"/>
            </a:xfrm>
            <a:prstGeom prst="hexagon">
              <a:avLst/>
            </a:prstGeom>
            <a:solidFill>
              <a:srgbClr val="8ED973"/>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6" name="Hexágono 25">
              <a:extLst>
                <a:ext uri="{FF2B5EF4-FFF2-40B4-BE49-F238E27FC236}">
                  <a16:creationId xmlns:a16="http://schemas.microsoft.com/office/drawing/2014/main" id="{CC90C13E-7B5F-9E73-4882-4E1C3E082867}"/>
                </a:ext>
              </a:extLst>
            </p:cNvPr>
            <p:cNvSpPr/>
            <p:nvPr/>
          </p:nvSpPr>
          <p:spPr>
            <a:xfrm rot="16200000">
              <a:off x="10947814" y="6462331"/>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7" name="Hexágono 26">
              <a:extLst>
                <a:ext uri="{FF2B5EF4-FFF2-40B4-BE49-F238E27FC236}">
                  <a16:creationId xmlns:a16="http://schemas.microsoft.com/office/drawing/2014/main" id="{1E323EDD-E7B9-C176-6BD8-18FB6DBD17BC}"/>
                </a:ext>
              </a:extLst>
            </p:cNvPr>
            <p:cNvSpPr/>
            <p:nvPr/>
          </p:nvSpPr>
          <p:spPr>
            <a:xfrm rot="16200000">
              <a:off x="11752800" y="6483392"/>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8" name="Hexágono 27">
              <a:extLst>
                <a:ext uri="{FF2B5EF4-FFF2-40B4-BE49-F238E27FC236}">
                  <a16:creationId xmlns:a16="http://schemas.microsoft.com/office/drawing/2014/main" id="{4D332257-855F-7AD4-645D-045FA731AEB9}"/>
                </a:ext>
              </a:extLst>
            </p:cNvPr>
            <p:cNvSpPr/>
            <p:nvPr/>
          </p:nvSpPr>
          <p:spPr>
            <a:xfrm rot="16200000">
              <a:off x="11771114" y="5026120"/>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grpSp>
      <p:sp>
        <p:nvSpPr>
          <p:cNvPr id="5" name="2 CuadroTexto">
            <a:extLst>
              <a:ext uri="{FF2B5EF4-FFF2-40B4-BE49-F238E27FC236}">
                <a16:creationId xmlns:a16="http://schemas.microsoft.com/office/drawing/2014/main" id="{C94CAA20-CD08-D2E1-1D08-927F09FF3230}"/>
              </a:ext>
            </a:extLst>
          </p:cNvPr>
          <p:cNvSpPr txBox="1"/>
          <p:nvPr/>
        </p:nvSpPr>
        <p:spPr>
          <a:xfrm>
            <a:off x="4110088" y="904610"/>
            <a:ext cx="7393633" cy="369332"/>
          </a:xfrm>
          <a:prstGeom prst="rect">
            <a:avLst/>
          </a:prstGeom>
          <a:noFill/>
        </p:spPr>
        <p:txBody>
          <a:bodyPr wrap="square" rtlCol="0">
            <a:spAutoFit/>
          </a:bodyPr>
          <a:lstStyle/>
          <a:p>
            <a:pPr algn="ctr"/>
            <a:r>
              <a:rPr lang="es-ES">
                <a:solidFill>
                  <a:srgbClr val="275889"/>
                </a:solidFill>
                <a:latin typeface="ITC Kabel" panose="02000503000000000000" pitchFamily="50" charset="0"/>
              </a:rPr>
              <a:t>¿Qué oportunidades identifica para su negocio en el futuro inmediato?</a:t>
            </a:r>
          </a:p>
        </p:txBody>
      </p:sp>
      <p:graphicFrame>
        <p:nvGraphicFramePr>
          <p:cNvPr id="6" name="Gráfico 5">
            <a:extLst>
              <a:ext uri="{FF2B5EF4-FFF2-40B4-BE49-F238E27FC236}">
                <a16:creationId xmlns:a16="http://schemas.microsoft.com/office/drawing/2014/main" id="{A316D2B6-AA6A-E9AE-F8A5-9DDF1B4AF355}"/>
              </a:ext>
            </a:extLst>
          </p:cNvPr>
          <p:cNvGraphicFramePr>
            <a:graphicFrameLocks/>
          </p:cNvGraphicFramePr>
          <p:nvPr>
            <p:extLst>
              <p:ext uri="{D42A27DB-BD31-4B8C-83A1-F6EECF244321}">
                <p14:modId xmlns:p14="http://schemas.microsoft.com/office/powerpoint/2010/main" val="580173300"/>
              </p:ext>
            </p:extLst>
          </p:nvPr>
        </p:nvGraphicFramePr>
        <p:xfrm>
          <a:off x="3567312" y="1303547"/>
          <a:ext cx="8120005" cy="4936984"/>
        </p:xfrm>
        <a:graphic>
          <a:graphicData uri="http://schemas.openxmlformats.org/drawingml/2006/chart">
            <c:chart xmlns:c="http://schemas.openxmlformats.org/drawingml/2006/chart" xmlns:r="http://schemas.openxmlformats.org/officeDocument/2006/relationships" r:id="rId4"/>
          </a:graphicData>
        </a:graphic>
      </p:graphicFrame>
      <p:sp>
        <p:nvSpPr>
          <p:cNvPr id="7" name="Rectángulo 6">
            <a:extLst>
              <a:ext uri="{FF2B5EF4-FFF2-40B4-BE49-F238E27FC236}">
                <a16:creationId xmlns:a16="http://schemas.microsoft.com/office/drawing/2014/main" id="{23343079-8B2E-041D-C0AF-852A360CB786}"/>
              </a:ext>
            </a:extLst>
          </p:cNvPr>
          <p:cNvSpPr/>
          <p:nvPr/>
        </p:nvSpPr>
        <p:spPr>
          <a:xfrm>
            <a:off x="3732325" y="5974861"/>
            <a:ext cx="7597097" cy="61220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s-ES" sz="1200">
              <a:solidFill>
                <a:srgbClr val="002060"/>
              </a:solidFill>
              <a:latin typeface="ITC Kabel" panose="02000503000000000000" pitchFamily="50" charset="0"/>
            </a:endParaRPr>
          </a:p>
          <a:p>
            <a:endParaRPr lang="es-ES" sz="1200">
              <a:solidFill>
                <a:srgbClr val="002060"/>
              </a:solidFill>
              <a:latin typeface="ITC Kabel" panose="02000503000000000000" pitchFamily="50" charset="0"/>
            </a:endParaRPr>
          </a:p>
          <a:p>
            <a:r>
              <a:rPr lang="es-ES" sz="1200">
                <a:solidFill>
                  <a:srgbClr val="002060"/>
                </a:solidFill>
                <a:latin typeface="ITC Kabel" panose="02000503000000000000" pitchFamily="50" charset="0"/>
              </a:rPr>
              <a:t>*Otros incluye:  eliminación de barreras regulatorias, sostenibilidad, apoyo institucional y capacitaciones, entre otros.</a:t>
            </a:r>
          </a:p>
          <a:p>
            <a:r>
              <a:rPr lang="es-ES" sz="1200">
                <a:solidFill>
                  <a:srgbClr val="002060"/>
                </a:solidFill>
                <a:latin typeface="ITC Kabel" panose="02000503000000000000" pitchFamily="50" charset="0"/>
              </a:rPr>
              <a:t>Los resultados mostrados pueden no sumar 100% debido a NS/NR </a:t>
            </a:r>
          </a:p>
          <a:p>
            <a:r>
              <a:rPr lang="es-ES" sz="1200">
                <a:solidFill>
                  <a:srgbClr val="002060"/>
                </a:solidFill>
                <a:latin typeface="ITC Kabel" panose="02000503000000000000" pitchFamily="50" charset="0"/>
              </a:rPr>
              <a:t>Fuente: Encuesta Clima Empresarial CCB-</a:t>
            </a:r>
            <a:r>
              <a:rPr lang="es-ES" sz="1200" err="1">
                <a:solidFill>
                  <a:srgbClr val="002060"/>
                </a:solidFill>
                <a:latin typeface="ITC Kabel" panose="02000503000000000000" pitchFamily="50" charset="0"/>
              </a:rPr>
              <a:t>Datanálisis</a:t>
            </a:r>
            <a:r>
              <a:rPr lang="es-ES" sz="1200">
                <a:solidFill>
                  <a:srgbClr val="002060"/>
                </a:solidFill>
                <a:latin typeface="ITC Kabel" panose="02000503000000000000" pitchFamily="50" charset="0"/>
              </a:rPr>
              <a:t> </a:t>
            </a:r>
            <a:endParaRPr lang="es-CO" sz="1200">
              <a:solidFill>
                <a:srgbClr val="002060"/>
              </a:solidFill>
              <a:latin typeface="ITC Kabel" panose="02000503000000000000" pitchFamily="50" charset="0"/>
            </a:endParaRPr>
          </a:p>
        </p:txBody>
      </p:sp>
    </p:spTree>
    <p:extLst>
      <p:ext uri="{BB962C8B-B14F-4D97-AF65-F5344CB8AC3E}">
        <p14:creationId xmlns:p14="http://schemas.microsoft.com/office/powerpoint/2010/main" val="3470196323"/>
      </p:ext>
    </p:extLst>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a:extLst>
              <a:ext uri="{FF2B5EF4-FFF2-40B4-BE49-F238E27FC236}">
                <a16:creationId xmlns:a16="http://schemas.microsoft.com/office/drawing/2014/main" id="{7361C7CE-4FF1-2E42-C994-183E45A0B4A2}"/>
              </a:ext>
            </a:extLst>
          </p:cNvPr>
          <p:cNvSpPr>
            <a:spLocks noGrp="1"/>
          </p:cNvSpPr>
          <p:nvPr>
            <p:ph type="title"/>
          </p:nvPr>
        </p:nvSpPr>
        <p:spPr>
          <a:xfrm>
            <a:off x="4114799" y="2951163"/>
            <a:ext cx="6715126" cy="1325563"/>
          </a:xfrm>
        </p:spPr>
        <p:txBody>
          <a:bodyPr>
            <a:normAutofit fontScale="90000"/>
          </a:bodyPr>
          <a:lstStyle/>
          <a:p>
            <a:r>
              <a:rPr lang="es-CO" dirty="0"/>
              <a:t>Desafiar límites,  desatar el crecimiento y generar confianza es una misión compartida de todos, para mantener una economía sana y </a:t>
            </a:r>
            <a:r>
              <a:rPr lang="es-CO" sz="4900" i="1" dirty="0">
                <a:solidFill>
                  <a:srgbClr val="275889"/>
                </a:solidFill>
              </a:rPr>
              <a:t>pulsando a buen ritmo. </a:t>
            </a:r>
            <a:br>
              <a:rPr lang="es-CO" sz="6100" dirty="0"/>
            </a:br>
            <a:endParaRPr lang="es-CO" sz="6100" dirty="0"/>
          </a:p>
        </p:txBody>
      </p:sp>
      <p:grpSp>
        <p:nvGrpSpPr>
          <p:cNvPr id="8" name="Grupo 7">
            <a:extLst>
              <a:ext uri="{FF2B5EF4-FFF2-40B4-BE49-F238E27FC236}">
                <a16:creationId xmlns:a16="http://schemas.microsoft.com/office/drawing/2014/main" id="{F2F043A3-D0B7-33D0-697B-E06A76F3FC25}"/>
              </a:ext>
            </a:extLst>
          </p:cNvPr>
          <p:cNvGrpSpPr/>
          <p:nvPr/>
        </p:nvGrpSpPr>
        <p:grpSpPr>
          <a:xfrm>
            <a:off x="11173459" y="5461711"/>
            <a:ext cx="1372278" cy="1659643"/>
            <a:chOff x="11004993" y="4968941"/>
            <a:chExt cx="1587341" cy="2335672"/>
          </a:xfrm>
        </p:grpSpPr>
        <p:sp>
          <p:nvSpPr>
            <p:cNvPr id="9" name="Hexágono 8">
              <a:extLst>
                <a:ext uri="{FF2B5EF4-FFF2-40B4-BE49-F238E27FC236}">
                  <a16:creationId xmlns:a16="http://schemas.microsoft.com/office/drawing/2014/main" id="{CC5DC61D-C599-0951-9C1A-26242E5B4886}"/>
                </a:ext>
              </a:extLst>
            </p:cNvPr>
            <p:cNvSpPr/>
            <p:nvPr/>
          </p:nvSpPr>
          <p:spPr>
            <a:xfrm rot="16200000">
              <a:off x="11357131" y="5748295"/>
              <a:ext cx="878400" cy="764041"/>
            </a:xfrm>
            <a:prstGeom prst="hexagon">
              <a:avLst/>
            </a:prstGeom>
            <a:solidFill>
              <a:srgbClr val="8ED973"/>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10" name="Hexágono 9">
              <a:extLst>
                <a:ext uri="{FF2B5EF4-FFF2-40B4-BE49-F238E27FC236}">
                  <a16:creationId xmlns:a16="http://schemas.microsoft.com/office/drawing/2014/main" id="{109D648C-3879-5E42-B177-CDF62FE9807D}"/>
                </a:ext>
              </a:extLst>
            </p:cNvPr>
            <p:cNvSpPr/>
            <p:nvPr/>
          </p:nvSpPr>
          <p:spPr>
            <a:xfrm rot="16200000">
              <a:off x="10947814" y="6462331"/>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11" name="Hexágono 10">
              <a:extLst>
                <a:ext uri="{FF2B5EF4-FFF2-40B4-BE49-F238E27FC236}">
                  <a16:creationId xmlns:a16="http://schemas.microsoft.com/office/drawing/2014/main" id="{9EB46BF0-A686-0176-BFAC-E5AB53D434F5}"/>
                </a:ext>
              </a:extLst>
            </p:cNvPr>
            <p:cNvSpPr/>
            <p:nvPr/>
          </p:nvSpPr>
          <p:spPr>
            <a:xfrm rot="16200000">
              <a:off x="11752800" y="6483392"/>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12" name="Hexágono 11">
              <a:extLst>
                <a:ext uri="{FF2B5EF4-FFF2-40B4-BE49-F238E27FC236}">
                  <a16:creationId xmlns:a16="http://schemas.microsoft.com/office/drawing/2014/main" id="{5508F023-F562-E6F2-CD6A-188B9191F7C6}"/>
                </a:ext>
              </a:extLst>
            </p:cNvPr>
            <p:cNvSpPr/>
            <p:nvPr/>
          </p:nvSpPr>
          <p:spPr>
            <a:xfrm rot="16200000">
              <a:off x="11771114" y="5026120"/>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grpSp>
      <p:sp>
        <p:nvSpPr>
          <p:cNvPr id="13" name="Rectángulo 12">
            <a:extLst>
              <a:ext uri="{FF2B5EF4-FFF2-40B4-BE49-F238E27FC236}">
                <a16:creationId xmlns:a16="http://schemas.microsoft.com/office/drawing/2014/main" id="{B437E35B-BF3D-065C-DA3A-20433BAC5AED}"/>
              </a:ext>
            </a:extLst>
          </p:cNvPr>
          <p:cNvSpPr/>
          <p:nvPr/>
        </p:nvSpPr>
        <p:spPr>
          <a:xfrm>
            <a:off x="-14990" y="-1"/>
            <a:ext cx="3492708" cy="6858002"/>
          </a:xfrm>
          <a:prstGeom prst="rect">
            <a:avLst/>
          </a:prstGeom>
          <a:gradFill>
            <a:gsLst>
              <a:gs pos="51000">
                <a:srgbClr val="004D98"/>
              </a:gs>
              <a:gs pos="84000">
                <a:srgbClr val="004D98"/>
              </a:gs>
              <a:gs pos="16000">
                <a:srgbClr val="0C94D1"/>
              </a:gs>
            </a:gsLst>
            <a:lin ang="5400000" scaled="1"/>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pic>
        <p:nvPicPr>
          <p:cNvPr id="14" name="Imagen 13" descr="Logotipo, nombre de la empresa&#10;&#10;Descripción generada automáticamente">
            <a:extLst>
              <a:ext uri="{FF2B5EF4-FFF2-40B4-BE49-F238E27FC236}">
                <a16:creationId xmlns:a16="http://schemas.microsoft.com/office/drawing/2014/main" id="{DC184C89-AEE9-D2D2-DF90-3D161B0A2DC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2417" y="-525392"/>
            <a:ext cx="2531620" cy="2531620"/>
          </a:xfrm>
          <a:prstGeom prst="rect">
            <a:avLst/>
          </a:prstGeom>
        </p:spPr>
      </p:pic>
    </p:spTree>
    <p:extLst>
      <p:ext uri="{BB962C8B-B14F-4D97-AF65-F5344CB8AC3E}">
        <p14:creationId xmlns:p14="http://schemas.microsoft.com/office/powerpoint/2010/main" val="76873123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aphicFrame>
        <p:nvGraphicFramePr>
          <p:cNvPr id="6" name="Gráfico 5">
            <a:extLst>
              <a:ext uri="{FF2B5EF4-FFF2-40B4-BE49-F238E27FC236}">
                <a16:creationId xmlns:a16="http://schemas.microsoft.com/office/drawing/2014/main" id="{7E64EBF3-25D7-61C0-D7D7-82A3F04D6AC1}"/>
              </a:ext>
            </a:extLst>
          </p:cNvPr>
          <p:cNvGraphicFramePr>
            <a:graphicFrameLocks/>
          </p:cNvGraphicFramePr>
          <p:nvPr>
            <p:extLst>
              <p:ext uri="{D42A27DB-BD31-4B8C-83A1-F6EECF244321}">
                <p14:modId xmlns:p14="http://schemas.microsoft.com/office/powerpoint/2010/main" val="3513312527"/>
              </p:ext>
            </p:extLst>
          </p:nvPr>
        </p:nvGraphicFramePr>
        <p:xfrm>
          <a:off x="3651370" y="1502063"/>
          <a:ext cx="8033580" cy="4602818"/>
        </p:xfrm>
        <a:graphic>
          <a:graphicData uri="http://schemas.openxmlformats.org/drawingml/2006/chart">
            <c:chart xmlns:c="http://schemas.openxmlformats.org/drawingml/2006/chart" xmlns:r="http://schemas.openxmlformats.org/officeDocument/2006/relationships" r:id="rId3"/>
          </a:graphicData>
        </a:graphic>
      </p:graphicFrame>
      <p:sp>
        <p:nvSpPr>
          <p:cNvPr id="7" name="Rectángulo 6">
            <a:extLst>
              <a:ext uri="{FF2B5EF4-FFF2-40B4-BE49-F238E27FC236}">
                <a16:creationId xmlns:a16="http://schemas.microsoft.com/office/drawing/2014/main" id="{C4046000-F2D0-4F60-05CC-5501B3EAC6F9}"/>
              </a:ext>
            </a:extLst>
          </p:cNvPr>
          <p:cNvSpPr/>
          <p:nvPr/>
        </p:nvSpPr>
        <p:spPr>
          <a:xfrm>
            <a:off x="10160575" y="1781543"/>
            <a:ext cx="1258744" cy="3925667"/>
          </a:xfrm>
          <a:prstGeom prst="rect">
            <a:avLst/>
          </a:prstGeom>
          <a:solidFill>
            <a:schemeClr val="bg1">
              <a:lumMod val="75000"/>
              <a:alpha val="2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2" name="Rectángulo 1">
            <a:extLst>
              <a:ext uri="{FF2B5EF4-FFF2-40B4-BE49-F238E27FC236}">
                <a16:creationId xmlns:a16="http://schemas.microsoft.com/office/drawing/2014/main" id="{E77CB48E-38DD-099E-790B-D51A9C1E87A7}"/>
              </a:ext>
            </a:extLst>
          </p:cNvPr>
          <p:cNvSpPr/>
          <p:nvPr/>
        </p:nvSpPr>
        <p:spPr>
          <a:xfrm>
            <a:off x="-14990" y="-1"/>
            <a:ext cx="3492708" cy="6858002"/>
          </a:xfrm>
          <a:prstGeom prst="rect">
            <a:avLst/>
          </a:prstGeom>
          <a:gradFill>
            <a:gsLst>
              <a:gs pos="51000">
                <a:srgbClr val="004D98"/>
              </a:gs>
              <a:gs pos="84000">
                <a:srgbClr val="004D98"/>
              </a:gs>
              <a:gs pos="16000">
                <a:srgbClr val="0C94D1"/>
              </a:gs>
            </a:gsLst>
            <a:lin ang="5400000" scaled="1"/>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pic>
        <p:nvPicPr>
          <p:cNvPr id="18" name="Imagen 17" descr="Logotipo, nombre de la empresa&#10;&#10;Descripción generada automáticamente">
            <a:extLst>
              <a:ext uri="{FF2B5EF4-FFF2-40B4-BE49-F238E27FC236}">
                <a16:creationId xmlns:a16="http://schemas.microsoft.com/office/drawing/2014/main" id="{E3B4E5EC-FD9E-8AD2-3D38-504DC617FF5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02417" y="-525392"/>
            <a:ext cx="2531620" cy="2531620"/>
          </a:xfrm>
          <a:prstGeom prst="rect">
            <a:avLst/>
          </a:prstGeom>
        </p:spPr>
      </p:pic>
      <p:sp>
        <p:nvSpPr>
          <p:cNvPr id="5" name="CuadroTexto 4">
            <a:extLst>
              <a:ext uri="{FF2B5EF4-FFF2-40B4-BE49-F238E27FC236}">
                <a16:creationId xmlns:a16="http://schemas.microsoft.com/office/drawing/2014/main" id="{CF07DB9B-9BD3-662C-483B-390076BD4E55}"/>
              </a:ext>
            </a:extLst>
          </p:cNvPr>
          <p:cNvSpPr txBox="1"/>
          <p:nvPr/>
        </p:nvSpPr>
        <p:spPr>
          <a:xfrm>
            <a:off x="50876" y="2926309"/>
            <a:ext cx="3334863" cy="1754326"/>
          </a:xfrm>
          <a:prstGeom prst="rect">
            <a:avLst/>
          </a:prstGeom>
          <a:noFill/>
          <a:ln>
            <a:noFill/>
          </a:ln>
        </p:spPr>
        <p:txBody>
          <a:bodyPr wrap="square" rtlCol="0">
            <a:spAutoFit/>
          </a:bodyPr>
          <a:lstStyle/>
          <a:p>
            <a:pPr algn="just"/>
            <a:r>
              <a:rPr lang="es-ES">
                <a:solidFill>
                  <a:schemeClr val="bg1"/>
                </a:solidFill>
                <a:latin typeface="ITC Kabel" panose="02000503000000000000" pitchFamily="50" charset="0"/>
              </a:rPr>
              <a:t>El 57% de los empresarios dice tener la intención de expandir su negocio en el curso del próximo año, lo cual sugiere unas expectativas de mejoría en cuanto a la situación económica.</a:t>
            </a:r>
            <a:endParaRPr lang="es-CO">
              <a:solidFill>
                <a:schemeClr val="bg1"/>
              </a:solidFill>
              <a:latin typeface="ITC Kabel" panose="02000503000000000000" pitchFamily="50" charset="0"/>
            </a:endParaRPr>
          </a:p>
        </p:txBody>
      </p:sp>
      <p:sp>
        <p:nvSpPr>
          <p:cNvPr id="27" name="Rectángulo 26">
            <a:extLst>
              <a:ext uri="{FF2B5EF4-FFF2-40B4-BE49-F238E27FC236}">
                <a16:creationId xmlns:a16="http://schemas.microsoft.com/office/drawing/2014/main" id="{DC77F9F2-781F-2FB9-87C8-67C5D4B1614D}"/>
              </a:ext>
            </a:extLst>
          </p:cNvPr>
          <p:cNvSpPr/>
          <p:nvPr/>
        </p:nvSpPr>
        <p:spPr>
          <a:xfrm>
            <a:off x="3469056" y="-19533"/>
            <a:ext cx="8702845" cy="106185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3600" b="1">
                <a:solidFill>
                  <a:srgbClr val="275889"/>
                </a:solidFill>
                <a:latin typeface="ITC Kabel" panose="02000503000000000000" pitchFamily="50" charset="0"/>
              </a:rPr>
              <a:t>Expectativas de inversión</a:t>
            </a:r>
            <a:endParaRPr lang="es-CO" sz="3600" b="1">
              <a:solidFill>
                <a:srgbClr val="275889"/>
              </a:solidFill>
              <a:latin typeface="ITC Kabel" panose="02000503000000000000" pitchFamily="50" charset="0"/>
            </a:endParaRPr>
          </a:p>
        </p:txBody>
      </p:sp>
      <p:grpSp>
        <p:nvGrpSpPr>
          <p:cNvPr id="28" name="Grupo 27">
            <a:extLst>
              <a:ext uri="{FF2B5EF4-FFF2-40B4-BE49-F238E27FC236}">
                <a16:creationId xmlns:a16="http://schemas.microsoft.com/office/drawing/2014/main" id="{E4784E7F-5E8E-ED41-E63B-8BE6B832A4BF}"/>
              </a:ext>
            </a:extLst>
          </p:cNvPr>
          <p:cNvGrpSpPr/>
          <p:nvPr/>
        </p:nvGrpSpPr>
        <p:grpSpPr>
          <a:xfrm>
            <a:off x="11173459" y="5461710"/>
            <a:ext cx="1372278" cy="1659643"/>
            <a:chOff x="11157509" y="5568151"/>
            <a:chExt cx="1372278" cy="1659643"/>
          </a:xfrm>
        </p:grpSpPr>
        <p:grpSp>
          <p:nvGrpSpPr>
            <p:cNvPr id="29" name="Grupo 28">
              <a:extLst>
                <a:ext uri="{FF2B5EF4-FFF2-40B4-BE49-F238E27FC236}">
                  <a16:creationId xmlns:a16="http://schemas.microsoft.com/office/drawing/2014/main" id="{3C10F422-F8E9-8FC3-7F60-B8887902C448}"/>
                </a:ext>
              </a:extLst>
            </p:cNvPr>
            <p:cNvGrpSpPr/>
            <p:nvPr/>
          </p:nvGrpSpPr>
          <p:grpSpPr>
            <a:xfrm>
              <a:off x="11157509" y="5568151"/>
              <a:ext cx="1372278" cy="1659643"/>
              <a:chOff x="11004993" y="4968941"/>
              <a:chExt cx="1587341" cy="2335672"/>
            </a:xfrm>
          </p:grpSpPr>
          <p:sp>
            <p:nvSpPr>
              <p:cNvPr id="31" name="Hexágono 30">
                <a:extLst>
                  <a:ext uri="{FF2B5EF4-FFF2-40B4-BE49-F238E27FC236}">
                    <a16:creationId xmlns:a16="http://schemas.microsoft.com/office/drawing/2014/main" id="{D1DCC33F-4385-B85A-BA6E-F8813AE9EFA6}"/>
                  </a:ext>
                </a:extLst>
              </p:cNvPr>
              <p:cNvSpPr/>
              <p:nvPr/>
            </p:nvSpPr>
            <p:spPr>
              <a:xfrm rot="16200000">
                <a:off x="11357131" y="5748295"/>
                <a:ext cx="878400" cy="764041"/>
              </a:xfrm>
              <a:prstGeom prst="hexagon">
                <a:avLst/>
              </a:prstGeom>
              <a:solidFill>
                <a:srgbClr val="8ED973"/>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32" name="Hexágono 31">
                <a:extLst>
                  <a:ext uri="{FF2B5EF4-FFF2-40B4-BE49-F238E27FC236}">
                    <a16:creationId xmlns:a16="http://schemas.microsoft.com/office/drawing/2014/main" id="{808ADE4F-D4FE-771F-4D39-95741A4E17DF}"/>
                  </a:ext>
                </a:extLst>
              </p:cNvPr>
              <p:cNvSpPr/>
              <p:nvPr/>
            </p:nvSpPr>
            <p:spPr>
              <a:xfrm rot="16200000">
                <a:off x="10947814" y="6462331"/>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33" name="Hexágono 32">
                <a:extLst>
                  <a:ext uri="{FF2B5EF4-FFF2-40B4-BE49-F238E27FC236}">
                    <a16:creationId xmlns:a16="http://schemas.microsoft.com/office/drawing/2014/main" id="{517A1A25-F4DB-F38B-4ACA-FF9263A1C4DC}"/>
                  </a:ext>
                </a:extLst>
              </p:cNvPr>
              <p:cNvSpPr/>
              <p:nvPr/>
            </p:nvSpPr>
            <p:spPr>
              <a:xfrm rot="16200000">
                <a:off x="11752800" y="6483392"/>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34" name="Hexágono 33">
                <a:extLst>
                  <a:ext uri="{FF2B5EF4-FFF2-40B4-BE49-F238E27FC236}">
                    <a16:creationId xmlns:a16="http://schemas.microsoft.com/office/drawing/2014/main" id="{0273E0E7-17AA-7104-E4A6-7539D5D65455}"/>
                  </a:ext>
                </a:extLst>
              </p:cNvPr>
              <p:cNvSpPr/>
              <p:nvPr/>
            </p:nvSpPr>
            <p:spPr>
              <a:xfrm rot="16200000">
                <a:off x="11771114" y="5026120"/>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grpSp>
        <p:sp>
          <p:nvSpPr>
            <p:cNvPr id="30" name="CuadroTexto 29">
              <a:extLst>
                <a:ext uri="{FF2B5EF4-FFF2-40B4-BE49-F238E27FC236}">
                  <a16:creationId xmlns:a16="http://schemas.microsoft.com/office/drawing/2014/main" id="{E6C84FF6-2B13-64ED-4A45-C546CE6D0DA0}"/>
                </a:ext>
              </a:extLst>
            </p:cNvPr>
            <p:cNvSpPr txBox="1"/>
            <p:nvPr/>
          </p:nvSpPr>
          <p:spPr>
            <a:xfrm>
              <a:off x="11695611" y="6197920"/>
              <a:ext cx="296091" cy="400110"/>
            </a:xfrm>
            <a:prstGeom prst="rect">
              <a:avLst/>
            </a:prstGeom>
            <a:noFill/>
          </p:spPr>
          <p:txBody>
            <a:bodyPr wrap="square" rtlCol="0">
              <a:spAutoFit/>
            </a:bodyPr>
            <a:lstStyle/>
            <a:p>
              <a:endParaRPr lang="es-CO" sz="2000" b="1">
                <a:solidFill>
                  <a:srgbClr val="002060"/>
                </a:solidFill>
                <a:latin typeface="ITC Kabel" panose="02000503000000000000" pitchFamily="50" charset="0"/>
              </a:endParaRPr>
            </a:p>
          </p:txBody>
        </p:sp>
      </p:grpSp>
      <p:sp>
        <p:nvSpPr>
          <p:cNvPr id="4" name="2 CuadroTexto">
            <a:extLst>
              <a:ext uri="{FF2B5EF4-FFF2-40B4-BE49-F238E27FC236}">
                <a16:creationId xmlns:a16="http://schemas.microsoft.com/office/drawing/2014/main" id="{99ADD772-68BA-08F4-1A5B-6577E8C65103}"/>
              </a:ext>
            </a:extLst>
          </p:cNvPr>
          <p:cNvSpPr txBox="1"/>
          <p:nvPr/>
        </p:nvSpPr>
        <p:spPr>
          <a:xfrm>
            <a:off x="3563665" y="867563"/>
            <a:ext cx="8147896" cy="646331"/>
          </a:xfrm>
          <a:prstGeom prst="rect">
            <a:avLst/>
          </a:prstGeom>
          <a:noFill/>
        </p:spPr>
        <p:txBody>
          <a:bodyPr wrap="square" rtlCol="0">
            <a:spAutoFit/>
          </a:bodyPr>
          <a:lstStyle/>
          <a:p>
            <a:pPr algn="ctr"/>
            <a:r>
              <a:rPr lang="es-ES">
                <a:solidFill>
                  <a:srgbClr val="275889"/>
                </a:solidFill>
                <a:latin typeface="ITC Kabel" panose="02000503000000000000" pitchFamily="50" charset="0"/>
              </a:rPr>
              <a:t>¿Tiene planes de expandir la capacidad de producción/venta de su negocio en los próximos doce meses?</a:t>
            </a:r>
          </a:p>
        </p:txBody>
      </p:sp>
      <p:sp>
        <p:nvSpPr>
          <p:cNvPr id="10" name="Rectángulo 9">
            <a:extLst>
              <a:ext uri="{FF2B5EF4-FFF2-40B4-BE49-F238E27FC236}">
                <a16:creationId xmlns:a16="http://schemas.microsoft.com/office/drawing/2014/main" id="{322F376D-D000-11B8-0939-C91C599B42D6}"/>
              </a:ext>
            </a:extLst>
          </p:cNvPr>
          <p:cNvSpPr/>
          <p:nvPr/>
        </p:nvSpPr>
        <p:spPr>
          <a:xfrm>
            <a:off x="3732326" y="6104881"/>
            <a:ext cx="6132110" cy="48218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s-ES" sz="1200">
              <a:solidFill>
                <a:srgbClr val="002060"/>
              </a:solidFill>
              <a:latin typeface="ITC Kabel" panose="02000503000000000000" pitchFamily="50" charset="0"/>
            </a:endParaRPr>
          </a:p>
          <a:p>
            <a:r>
              <a:rPr lang="es-ES" sz="1200">
                <a:solidFill>
                  <a:srgbClr val="002060"/>
                </a:solidFill>
                <a:latin typeface="ITC Kabel" panose="02000503000000000000" pitchFamily="50" charset="0"/>
              </a:rPr>
              <a:t>Fuente: Encuesta Clima Empresarial CCB-</a:t>
            </a:r>
            <a:r>
              <a:rPr lang="es-ES" sz="1200" err="1">
                <a:solidFill>
                  <a:srgbClr val="002060"/>
                </a:solidFill>
                <a:latin typeface="ITC Kabel" panose="02000503000000000000" pitchFamily="50" charset="0"/>
              </a:rPr>
              <a:t>Datanálisis</a:t>
            </a:r>
            <a:r>
              <a:rPr lang="es-ES" sz="1200">
                <a:solidFill>
                  <a:srgbClr val="002060"/>
                </a:solidFill>
                <a:latin typeface="ITC Kabel" panose="02000503000000000000" pitchFamily="50" charset="0"/>
              </a:rPr>
              <a:t> </a:t>
            </a:r>
            <a:endParaRPr lang="es-CO" sz="1200">
              <a:solidFill>
                <a:srgbClr val="002060"/>
              </a:solidFill>
              <a:latin typeface="ITC Kabel" panose="02000503000000000000" pitchFamily="50" charset="0"/>
            </a:endParaRPr>
          </a:p>
        </p:txBody>
      </p:sp>
    </p:spTree>
    <p:extLst>
      <p:ext uri="{BB962C8B-B14F-4D97-AF65-F5344CB8AC3E}">
        <p14:creationId xmlns:p14="http://schemas.microsoft.com/office/powerpoint/2010/main" val="3993695939"/>
      </p:ext>
    </p:extLst>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aphicFrame>
        <p:nvGraphicFramePr>
          <p:cNvPr id="11" name="1 Gráfico">
            <a:extLst>
              <a:ext uri="{FF2B5EF4-FFF2-40B4-BE49-F238E27FC236}">
                <a16:creationId xmlns:a16="http://schemas.microsoft.com/office/drawing/2014/main" id="{05D39FB0-9602-6982-3830-F6A7DCBFC034}"/>
              </a:ext>
            </a:extLst>
          </p:cNvPr>
          <p:cNvGraphicFramePr>
            <a:graphicFrameLocks/>
          </p:cNvGraphicFramePr>
          <p:nvPr>
            <p:extLst>
              <p:ext uri="{D42A27DB-BD31-4B8C-83A1-F6EECF244321}">
                <p14:modId xmlns:p14="http://schemas.microsoft.com/office/powerpoint/2010/main" val="3665589405"/>
              </p:ext>
            </p:extLst>
          </p:nvPr>
        </p:nvGraphicFramePr>
        <p:xfrm>
          <a:off x="3444791" y="1511969"/>
          <a:ext cx="8562861" cy="4850797"/>
        </p:xfrm>
        <a:graphic>
          <a:graphicData uri="http://schemas.openxmlformats.org/drawingml/2006/chart">
            <c:chart xmlns:c="http://schemas.openxmlformats.org/drawingml/2006/chart" xmlns:r="http://schemas.openxmlformats.org/officeDocument/2006/relationships" r:id="rId3"/>
          </a:graphicData>
        </a:graphic>
      </p:graphicFrame>
      <p:sp>
        <p:nvSpPr>
          <p:cNvPr id="2" name="Rectángulo 1">
            <a:extLst>
              <a:ext uri="{FF2B5EF4-FFF2-40B4-BE49-F238E27FC236}">
                <a16:creationId xmlns:a16="http://schemas.microsoft.com/office/drawing/2014/main" id="{B686A3E2-F2BD-8B1B-015A-9DDBA5DD02AB}"/>
              </a:ext>
            </a:extLst>
          </p:cNvPr>
          <p:cNvSpPr/>
          <p:nvPr/>
        </p:nvSpPr>
        <p:spPr>
          <a:xfrm>
            <a:off x="-14990" y="-1"/>
            <a:ext cx="3492708" cy="6858002"/>
          </a:xfrm>
          <a:prstGeom prst="rect">
            <a:avLst/>
          </a:prstGeom>
          <a:gradFill>
            <a:gsLst>
              <a:gs pos="51000">
                <a:srgbClr val="004D98"/>
              </a:gs>
              <a:gs pos="84000">
                <a:srgbClr val="004D98"/>
              </a:gs>
              <a:gs pos="16000">
                <a:srgbClr val="0C94D1"/>
              </a:gs>
            </a:gsLst>
            <a:lin ang="5400000" scaled="1"/>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4" name="Rectángulo 3">
            <a:extLst>
              <a:ext uri="{FF2B5EF4-FFF2-40B4-BE49-F238E27FC236}">
                <a16:creationId xmlns:a16="http://schemas.microsoft.com/office/drawing/2014/main" id="{BCA437FB-3A03-8306-87EF-EA8594B3A9DC}"/>
              </a:ext>
            </a:extLst>
          </p:cNvPr>
          <p:cNvSpPr/>
          <p:nvPr/>
        </p:nvSpPr>
        <p:spPr>
          <a:xfrm>
            <a:off x="3966756" y="226365"/>
            <a:ext cx="8040896" cy="106185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3600" b="1">
                <a:solidFill>
                  <a:srgbClr val="275889"/>
                </a:solidFill>
                <a:latin typeface="ITC Kabel" panose="02000503000000000000" pitchFamily="50" charset="0"/>
              </a:rPr>
              <a:t>Producción industrial</a:t>
            </a:r>
          </a:p>
        </p:txBody>
      </p:sp>
      <p:pic>
        <p:nvPicPr>
          <p:cNvPr id="18" name="Imagen 17" descr="Logotipo, nombre de la empresa&#10;&#10;Descripción generada automáticamente">
            <a:extLst>
              <a:ext uri="{FF2B5EF4-FFF2-40B4-BE49-F238E27FC236}">
                <a16:creationId xmlns:a16="http://schemas.microsoft.com/office/drawing/2014/main" id="{E3B4E5EC-FD9E-8AD2-3D38-504DC617FF5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02417" y="-525392"/>
            <a:ext cx="2531620" cy="2531620"/>
          </a:xfrm>
          <a:prstGeom prst="rect">
            <a:avLst/>
          </a:prstGeom>
        </p:spPr>
      </p:pic>
      <p:sp>
        <p:nvSpPr>
          <p:cNvPr id="9" name="Rectángulo 8">
            <a:extLst>
              <a:ext uri="{FF2B5EF4-FFF2-40B4-BE49-F238E27FC236}">
                <a16:creationId xmlns:a16="http://schemas.microsoft.com/office/drawing/2014/main" id="{3AA55800-F91B-B4B4-2966-6CAC34C667DA}"/>
              </a:ext>
            </a:extLst>
          </p:cNvPr>
          <p:cNvSpPr/>
          <p:nvPr/>
        </p:nvSpPr>
        <p:spPr>
          <a:xfrm>
            <a:off x="3853554" y="6149451"/>
            <a:ext cx="4484892" cy="48218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s-ES" sz="1200">
                <a:solidFill>
                  <a:srgbClr val="002060"/>
                </a:solidFill>
                <a:latin typeface="ITC Kabel" panose="02000503000000000000" pitchFamily="50" charset="0"/>
              </a:rPr>
              <a:t>Fuente: Cámara de Comercio de Barranquilla con base en DANE</a:t>
            </a:r>
            <a:endParaRPr lang="es-CO" sz="1200">
              <a:solidFill>
                <a:srgbClr val="002060"/>
              </a:solidFill>
              <a:latin typeface="ITC Kabel" panose="02000503000000000000" pitchFamily="50" charset="0"/>
            </a:endParaRPr>
          </a:p>
        </p:txBody>
      </p:sp>
      <p:sp>
        <p:nvSpPr>
          <p:cNvPr id="3" name="CuadroTexto 2">
            <a:extLst>
              <a:ext uri="{FF2B5EF4-FFF2-40B4-BE49-F238E27FC236}">
                <a16:creationId xmlns:a16="http://schemas.microsoft.com/office/drawing/2014/main" id="{CC538D5D-C574-69CE-81DD-743F5BA6AC34}"/>
              </a:ext>
            </a:extLst>
          </p:cNvPr>
          <p:cNvSpPr txBox="1"/>
          <p:nvPr/>
        </p:nvSpPr>
        <p:spPr>
          <a:xfrm>
            <a:off x="3115" y="2859222"/>
            <a:ext cx="3426854" cy="1754326"/>
          </a:xfrm>
          <a:prstGeom prst="rect">
            <a:avLst/>
          </a:prstGeom>
          <a:noFill/>
          <a:ln>
            <a:noFill/>
          </a:ln>
        </p:spPr>
        <p:txBody>
          <a:bodyPr wrap="square" rtlCol="0">
            <a:spAutoFit/>
          </a:bodyPr>
          <a:lstStyle/>
          <a:p>
            <a:pPr algn="just"/>
            <a:r>
              <a:rPr lang="es-ES">
                <a:solidFill>
                  <a:schemeClr val="bg1"/>
                </a:solidFill>
                <a:latin typeface="ITC Kabel" panose="02000503000000000000" pitchFamily="50" charset="0"/>
              </a:rPr>
              <a:t>La industria del Atlántico sigue contrayéndose, pero comienza a mostrar una tendencia de mejoría. </a:t>
            </a:r>
            <a:r>
              <a:rPr lang="es-ES" b="1">
                <a:solidFill>
                  <a:schemeClr val="bg1"/>
                </a:solidFill>
                <a:latin typeface="ITC Kabel" panose="02000503000000000000" pitchFamily="50" charset="0"/>
              </a:rPr>
              <a:t>La industria local ha crecido más que la industria nacional en los últimos cinco años. </a:t>
            </a:r>
            <a:endParaRPr lang="es-CO" b="1">
              <a:solidFill>
                <a:schemeClr val="bg1"/>
              </a:solidFill>
              <a:latin typeface="ITC Kabel" panose="02000503000000000000" pitchFamily="50" charset="0"/>
            </a:endParaRPr>
          </a:p>
        </p:txBody>
      </p:sp>
      <p:grpSp>
        <p:nvGrpSpPr>
          <p:cNvPr id="22" name="Grupo 21">
            <a:extLst>
              <a:ext uri="{FF2B5EF4-FFF2-40B4-BE49-F238E27FC236}">
                <a16:creationId xmlns:a16="http://schemas.microsoft.com/office/drawing/2014/main" id="{F1E8290B-326D-8B41-99AA-3972BE0DADF4}"/>
              </a:ext>
            </a:extLst>
          </p:cNvPr>
          <p:cNvGrpSpPr/>
          <p:nvPr/>
        </p:nvGrpSpPr>
        <p:grpSpPr>
          <a:xfrm>
            <a:off x="11173459" y="5461711"/>
            <a:ext cx="1372278" cy="1659643"/>
            <a:chOff x="11157509" y="5568152"/>
            <a:chExt cx="1372278" cy="1659643"/>
          </a:xfrm>
        </p:grpSpPr>
        <p:grpSp>
          <p:nvGrpSpPr>
            <p:cNvPr id="23" name="Grupo 22">
              <a:extLst>
                <a:ext uri="{FF2B5EF4-FFF2-40B4-BE49-F238E27FC236}">
                  <a16:creationId xmlns:a16="http://schemas.microsoft.com/office/drawing/2014/main" id="{9EF16021-0A95-5817-5023-C70189D5BA6D}"/>
                </a:ext>
              </a:extLst>
            </p:cNvPr>
            <p:cNvGrpSpPr/>
            <p:nvPr/>
          </p:nvGrpSpPr>
          <p:grpSpPr>
            <a:xfrm>
              <a:off x="11157509" y="5568152"/>
              <a:ext cx="1372278" cy="1659643"/>
              <a:chOff x="11004993" y="4968941"/>
              <a:chExt cx="1587341" cy="2335672"/>
            </a:xfrm>
          </p:grpSpPr>
          <p:sp>
            <p:nvSpPr>
              <p:cNvPr id="25" name="Hexágono 24">
                <a:extLst>
                  <a:ext uri="{FF2B5EF4-FFF2-40B4-BE49-F238E27FC236}">
                    <a16:creationId xmlns:a16="http://schemas.microsoft.com/office/drawing/2014/main" id="{5E4AEBB3-060F-B288-1D41-06A1DA2373D5}"/>
                  </a:ext>
                </a:extLst>
              </p:cNvPr>
              <p:cNvSpPr/>
              <p:nvPr/>
            </p:nvSpPr>
            <p:spPr>
              <a:xfrm rot="16200000">
                <a:off x="11357131" y="5748295"/>
                <a:ext cx="878400" cy="764041"/>
              </a:xfrm>
              <a:prstGeom prst="hexagon">
                <a:avLst/>
              </a:prstGeom>
              <a:solidFill>
                <a:srgbClr val="8ED973"/>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6" name="Hexágono 25">
                <a:extLst>
                  <a:ext uri="{FF2B5EF4-FFF2-40B4-BE49-F238E27FC236}">
                    <a16:creationId xmlns:a16="http://schemas.microsoft.com/office/drawing/2014/main" id="{CC90C13E-7B5F-9E73-4882-4E1C3E082867}"/>
                  </a:ext>
                </a:extLst>
              </p:cNvPr>
              <p:cNvSpPr/>
              <p:nvPr/>
            </p:nvSpPr>
            <p:spPr>
              <a:xfrm rot="16200000">
                <a:off x="10947814" y="6462331"/>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7" name="Hexágono 26">
                <a:extLst>
                  <a:ext uri="{FF2B5EF4-FFF2-40B4-BE49-F238E27FC236}">
                    <a16:creationId xmlns:a16="http://schemas.microsoft.com/office/drawing/2014/main" id="{1E323EDD-E7B9-C176-6BD8-18FB6DBD17BC}"/>
                  </a:ext>
                </a:extLst>
              </p:cNvPr>
              <p:cNvSpPr/>
              <p:nvPr/>
            </p:nvSpPr>
            <p:spPr>
              <a:xfrm rot="16200000">
                <a:off x="11752800" y="6483392"/>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8" name="Hexágono 27">
                <a:extLst>
                  <a:ext uri="{FF2B5EF4-FFF2-40B4-BE49-F238E27FC236}">
                    <a16:creationId xmlns:a16="http://schemas.microsoft.com/office/drawing/2014/main" id="{4D332257-855F-7AD4-645D-045FA731AEB9}"/>
                  </a:ext>
                </a:extLst>
              </p:cNvPr>
              <p:cNvSpPr/>
              <p:nvPr/>
            </p:nvSpPr>
            <p:spPr>
              <a:xfrm rot="16200000">
                <a:off x="11771114" y="5026120"/>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grpSp>
        <p:sp>
          <p:nvSpPr>
            <p:cNvPr id="24" name="CuadroTexto 23">
              <a:extLst>
                <a:ext uri="{FF2B5EF4-FFF2-40B4-BE49-F238E27FC236}">
                  <a16:creationId xmlns:a16="http://schemas.microsoft.com/office/drawing/2014/main" id="{9D01E35D-BAD8-618A-350D-3DE081ABB142}"/>
                </a:ext>
              </a:extLst>
            </p:cNvPr>
            <p:cNvSpPr txBox="1"/>
            <p:nvPr/>
          </p:nvSpPr>
          <p:spPr>
            <a:xfrm>
              <a:off x="11579856" y="6182953"/>
              <a:ext cx="480325" cy="400110"/>
            </a:xfrm>
            <a:prstGeom prst="rect">
              <a:avLst/>
            </a:prstGeom>
            <a:noFill/>
          </p:spPr>
          <p:txBody>
            <a:bodyPr wrap="square" rtlCol="0">
              <a:spAutoFit/>
            </a:bodyPr>
            <a:lstStyle/>
            <a:p>
              <a:endParaRPr lang="es-CO" sz="2000" b="1">
                <a:solidFill>
                  <a:srgbClr val="002060"/>
                </a:solidFill>
                <a:latin typeface="ITC Kabel" panose="02000503000000000000" pitchFamily="50" charset="0"/>
              </a:endParaRPr>
            </a:p>
          </p:txBody>
        </p:sp>
      </p:grpSp>
      <p:sp>
        <p:nvSpPr>
          <p:cNvPr id="5" name="2 CuadroTexto">
            <a:extLst>
              <a:ext uri="{FF2B5EF4-FFF2-40B4-BE49-F238E27FC236}">
                <a16:creationId xmlns:a16="http://schemas.microsoft.com/office/drawing/2014/main" id="{C94CAA20-CD08-D2E1-1D08-927F09FF3230}"/>
              </a:ext>
            </a:extLst>
          </p:cNvPr>
          <p:cNvSpPr txBox="1"/>
          <p:nvPr/>
        </p:nvSpPr>
        <p:spPr>
          <a:xfrm>
            <a:off x="3492540" y="1000613"/>
            <a:ext cx="8722943" cy="369332"/>
          </a:xfrm>
          <a:prstGeom prst="rect">
            <a:avLst/>
          </a:prstGeom>
          <a:noFill/>
        </p:spPr>
        <p:txBody>
          <a:bodyPr wrap="square" rtlCol="0">
            <a:spAutoFit/>
          </a:bodyPr>
          <a:lstStyle/>
          <a:p>
            <a:pPr algn="ctr"/>
            <a:r>
              <a:rPr lang="es-ES">
                <a:solidFill>
                  <a:srgbClr val="275889"/>
                </a:solidFill>
                <a:latin typeface="ITC Kabel" panose="02000503000000000000" pitchFamily="50" charset="0"/>
              </a:rPr>
              <a:t>Variación % anual de la producción industrial real</a:t>
            </a:r>
          </a:p>
        </p:txBody>
      </p:sp>
      <p:graphicFrame>
        <p:nvGraphicFramePr>
          <p:cNvPr id="12" name="Tabla 11">
            <a:extLst>
              <a:ext uri="{FF2B5EF4-FFF2-40B4-BE49-F238E27FC236}">
                <a16:creationId xmlns:a16="http://schemas.microsoft.com/office/drawing/2014/main" id="{F93775D8-83F2-6D20-B5F5-5E9414CA9997}"/>
              </a:ext>
            </a:extLst>
          </p:cNvPr>
          <p:cNvGraphicFramePr>
            <a:graphicFrameLocks noGrp="1"/>
          </p:cNvGraphicFramePr>
          <p:nvPr>
            <p:extLst>
              <p:ext uri="{D42A27DB-BD31-4B8C-83A1-F6EECF244321}">
                <p14:modId xmlns:p14="http://schemas.microsoft.com/office/powerpoint/2010/main" val="542222757"/>
              </p:ext>
            </p:extLst>
          </p:nvPr>
        </p:nvGraphicFramePr>
        <p:xfrm>
          <a:off x="8095566" y="1430240"/>
          <a:ext cx="3926908" cy="1005840"/>
        </p:xfrm>
        <a:graphic>
          <a:graphicData uri="http://schemas.openxmlformats.org/drawingml/2006/table">
            <a:tbl>
              <a:tblPr firstRow="1" bandRow="1">
                <a:tableStyleId>{5C22544A-7EE6-4342-B048-85BDC9FD1C3A}</a:tableStyleId>
              </a:tblPr>
              <a:tblGrid>
                <a:gridCol w="1859543">
                  <a:extLst>
                    <a:ext uri="{9D8B030D-6E8A-4147-A177-3AD203B41FA5}">
                      <a16:colId xmlns:a16="http://schemas.microsoft.com/office/drawing/2014/main" val="461416117"/>
                    </a:ext>
                  </a:extLst>
                </a:gridCol>
                <a:gridCol w="1044190">
                  <a:extLst>
                    <a:ext uri="{9D8B030D-6E8A-4147-A177-3AD203B41FA5}">
                      <a16:colId xmlns:a16="http://schemas.microsoft.com/office/drawing/2014/main" val="3173924315"/>
                    </a:ext>
                  </a:extLst>
                </a:gridCol>
                <a:gridCol w="1023175">
                  <a:extLst>
                    <a:ext uri="{9D8B030D-6E8A-4147-A177-3AD203B41FA5}">
                      <a16:colId xmlns:a16="http://schemas.microsoft.com/office/drawing/2014/main" val="1619085503"/>
                    </a:ext>
                  </a:extLst>
                </a:gridCol>
              </a:tblGrid>
              <a:tr h="315972">
                <a:tc>
                  <a:txBody>
                    <a:bodyPr/>
                    <a:lstStyle/>
                    <a:p>
                      <a:r>
                        <a:rPr lang="es-ES" sz="1200">
                          <a:latin typeface="ITC Kabel" panose="02000503000000000000" pitchFamily="50" charset="0"/>
                        </a:rPr>
                        <a:t>Crecimiento industrial</a:t>
                      </a:r>
                      <a:endParaRPr lang="es-CO" sz="1200">
                        <a:latin typeface="ITC Kabel" panose="02000503000000000000" pitchFamily="50" charset="0"/>
                      </a:endParaRPr>
                    </a:p>
                  </a:txBody>
                  <a:tcPr/>
                </a:tc>
                <a:tc>
                  <a:txBody>
                    <a:bodyPr/>
                    <a:lstStyle/>
                    <a:p>
                      <a:pPr algn="ctr"/>
                      <a:r>
                        <a:rPr lang="es-ES" sz="1200">
                          <a:latin typeface="ITC Kabel" panose="02000503000000000000" pitchFamily="50" charset="0"/>
                        </a:rPr>
                        <a:t>Jul 2023 vs. Jul 2024</a:t>
                      </a:r>
                      <a:endParaRPr lang="es-CO" sz="1200">
                        <a:latin typeface="ITC Kabel" panose="02000503000000000000" pitchFamily="50" charset="0"/>
                      </a:endParaRPr>
                    </a:p>
                  </a:txBody>
                  <a:tcPr anchor="ctr"/>
                </a:tc>
                <a:tc>
                  <a:txBody>
                    <a:bodyPr/>
                    <a:lstStyle/>
                    <a:p>
                      <a:pPr algn="ctr"/>
                      <a:r>
                        <a:rPr lang="es-ES" sz="1200">
                          <a:latin typeface="ITC Kabel" panose="02000503000000000000" pitchFamily="50" charset="0"/>
                        </a:rPr>
                        <a:t>Jul 2019 vs. Jul 2024</a:t>
                      </a:r>
                      <a:endParaRPr lang="es-CO" sz="1200">
                        <a:latin typeface="ITC Kabel" panose="02000503000000000000" pitchFamily="50" charset="0"/>
                      </a:endParaRPr>
                    </a:p>
                  </a:txBody>
                  <a:tcPr anchor="ctr"/>
                </a:tc>
                <a:extLst>
                  <a:ext uri="{0D108BD9-81ED-4DB2-BD59-A6C34878D82A}">
                    <a16:rowId xmlns:a16="http://schemas.microsoft.com/office/drawing/2014/main" val="3801064048"/>
                  </a:ext>
                </a:extLst>
              </a:tr>
              <a:tr h="228278">
                <a:tc>
                  <a:txBody>
                    <a:bodyPr/>
                    <a:lstStyle/>
                    <a:p>
                      <a:r>
                        <a:rPr lang="es-ES" sz="1200" b="1">
                          <a:latin typeface="ITC Kabel" panose="02000503000000000000" pitchFamily="50" charset="0"/>
                        </a:rPr>
                        <a:t>Atlántico</a:t>
                      </a:r>
                      <a:endParaRPr lang="es-CO" sz="1200" b="1">
                        <a:latin typeface="ITC Kabel" panose="02000503000000000000" pitchFamily="50" charset="0"/>
                      </a:endParaRPr>
                    </a:p>
                  </a:txBody>
                  <a:tcPr/>
                </a:tc>
                <a:tc>
                  <a:txBody>
                    <a:bodyPr/>
                    <a:lstStyle/>
                    <a:p>
                      <a:pPr algn="ctr"/>
                      <a:r>
                        <a:rPr lang="es-ES" sz="1200">
                          <a:latin typeface="ITC Kabel" panose="02000503000000000000" pitchFamily="50" charset="0"/>
                        </a:rPr>
                        <a:t>-0,3%</a:t>
                      </a:r>
                      <a:endParaRPr lang="es-CO" sz="1200">
                        <a:latin typeface="ITC Kabel" panose="02000503000000000000" pitchFamily="50" charset="0"/>
                      </a:endParaRPr>
                    </a:p>
                  </a:txBody>
                  <a:tcPr/>
                </a:tc>
                <a:tc>
                  <a:txBody>
                    <a:bodyPr/>
                    <a:lstStyle/>
                    <a:p>
                      <a:pPr algn="ctr"/>
                      <a:r>
                        <a:rPr lang="es-ES" sz="1200">
                          <a:latin typeface="ITC Kabel" panose="02000503000000000000" pitchFamily="50" charset="0"/>
                        </a:rPr>
                        <a:t>13,1%</a:t>
                      </a:r>
                      <a:endParaRPr lang="es-CO" sz="1200">
                        <a:latin typeface="ITC Kabel" panose="02000503000000000000" pitchFamily="50" charset="0"/>
                      </a:endParaRPr>
                    </a:p>
                  </a:txBody>
                  <a:tcPr/>
                </a:tc>
                <a:extLst>
                  <a:ext uri="{0D108BD9-81ED-4DB2-BD59-A6C34878D82A}">
                    <a16:rowId xmlns:a16="http://schemas.microsoft.com/office/drawing/2014/main" val="2907839115"/>
                  </a:ext>
                </a:extLst>
              </a:tr>
              <a:tr h="228278">
                <a:tc>
                  <a:txBody>
                    <a:bodyPr/>
                    <a:lstStyle/>
                    <a:p>
                      <a:r>
                        <a:rPr lang="es-ES" sz="1200" b="1">
                          <a:latin typeface="ITC Kabel" panose="02000503000000000000" pitchFamily="50" charset="0"/>
                        </a:rPr>
                        <a:t>Colombia</a:t>
                      </a:r>
                      <a:endParaRPr lang="es-CO" sz="1200" b="1">
                        <a:latin typeface="ITC Kabel" panose="02000503000000000000" pitchFamily="50" charset="0"/>
                      </a:endParaRPr>
                    </a:p>
                  </a:txBody>
                  <a:tcPr/>
                </a:tc>
                <a:tc>
                  <a:txBody>
                    <a:bodyPr/>
                    <a:lstStyle/>
                    <a:p>
                      <a:pPr algn="ctr"/>
                      <a:r>
                        <a:rPr lang="es-ES" sz="1200">
                          <a:latin typeface="ITC Kabel" panose="02000503000000000000" pitchFamily="50" charset="0"/>
                        </a:rPr>
                        <a:t>2,0%</a:t>
                      </a:r>
                      <a:endParaRPr lang="es-CO" sz="1200">
                        <a:latin typeface="ITC Kabel" panose="02000503000000000000" pitchFamily="50" charset="0"/>
                      </a:endParaRPr>
                    </a:p>
                  </a:txBody>
                  <a:tcPr/>
                </a:tc>
                <a:tc>
                  <a:txBody>
                    <a:bodyPr/>
                    <a:lstStyle/>
                    <a:p>
                      <a:pPr algn="ctr"/>
                      <a:r>
                        <a:rPr lang="es-ES" sz="1200">
                          <a:latin typeface="ITC Kabel" panose="02000503000000000000" pitchFamily="50" charset="0"/>
                        </a:rPr>
                        <a:t>9,3%</a:t>
                      </a:r>
                      <a:endParaRPr lang="es-CO" sz="1200">
                        <a:latin typeface="ITC Kabel" panose="02000503000000000000" pitchFamily="50" charset="0"/>
                      </a:endParaRPr>
                    </a:p>
                  </a:txBody>
                  <a:tcPr/>
                </a:tc>
                <a:extLst>
                  <a:ext uri="{0D108BD9-81ED-4DB2-BD59-A6C34878D82A}">
                    <a16:rowId xmlns:a16="http://schemas.microsoft.com/office/drawing/2014/main" val="2501834341"/>
                  </a:ext>
                </a:extLst>
              </a:tr>
            </a:tbl>
          </a:graphicData>
        </a:graphic>
      </p:graphicFrame>
      <p:sp>
        <p:nvSpPr>
          <p:cNvPr id="6" name="CuadroTexto 5">
            <a:extLst>
              <a:ext uri="{FF2B5EF4-FFF2-40B4-BE49-F238E27FC236}">
                <a16:creationId xmlns:a16="http://schemas.microsoft.com/office/drawing/2014/main" id="{98393664-A879-4613-19AD-4749E8DF7574}"/>
              </a:ext>
            </a:extLst>
          </p:cNvPr>
          <p:cNvSpPr txBox="1"/>
          <p:nvPr/>
        </p:nvSpPr>
        <p:spPr>
          <a:xfrm>
            <a:off x="10841546" y="5346031"/>
            <a:ext cx="914400" cy="338554"/>
          </a:xfrm>
          <a:prstGeom prst="rect">
            <a:avLst/>
          </a:prstGeom>
          <a:noFill/>
        </p:spPr>
        <p:txBody>
          <a:bodyPr wrap="square" rtlCol="0">
            <a:spAutoFit/>
          </a:bodyPr>
          <a:lstStyle/>
          <a:p>
            <a:pPr algn="ctr"/>
            <a:r>
              <a:rPr lang="es-ES" sz="1600">
                <a:solidFill>
                  <a:schemeClr val="tx1">
                    <a:lumMod val="65000"/>
                    <a:lumOff val="35000"/>
                  </a:schemeClr>
                </a:solidFill>
                <a:latin typeface="ITC Kabel" panose="02000503000000000000" pitchFamily="50" charset="0"/>
              </a:rPr>
              <a:t>2024</a:t>
            </a:r>
            <a:endParaRPr lang="es-CO" sz="1600">
              <a:solidFill>
                <a:schemeClr val="tx1">
                  <a:lumMod val="65000"/>
                  <a:lumOff val="35000"/>
                </a:schemeClr>
              </a:solidFill>
              <a:latin typeface="ITC Kabel" panose="02000503000000000000" pitchFamily="50" charset="0"/>
            </a:endParaRPr>
          </a:p>
        </p:txBody>
      </p:sp>
      <p:sp>
        <p:nvSpPr>
          <p:cNvPr id="7" name="CuadroTexto 6">
            <a:extLst>
              <a:ext uri="{FF2B5EF4-FFF2-40B4-BE49-F238E27FC236}">
                <a16:creationId xmlns:a16="http://schemas.microsoft.com/office/drawing/2014/main" id="{1862A06F-73A5-D7B0-5105-3C323C51AE8C}"/>
              </a:ext>
            </a:extLst>
          </p:cNvPr>
          <p:cNvSpPr txBox="1"/>
          <p:nvPr/>
        </p:nvSpPr>
        <p:spPr>
          <a:xfrm>
            <a:off x="9927146" y="5346031"/>
            <a:ext cx="914400" cy="338554"/>
          </a:xfrm>
          <a:prstGeom prst="rect">
            <a:avLst/>
          </a:prstGeom>
          <a:noFill/>
        </p:spPr>
        <p:txBody>
          <a:bodyPr wrap="square" rtlCol="0">
            <a:spAutoFit/>
          </a:bodyPr>
          <a:lstStyle/>
          <a:p>
            <a:pPr algn="ctr"/>
            <a:r>
              <a:rPr lang="es-ES" sz="1600">
                <a:solidFill>
                  <a:schemeClr val="tx1">
                    <a:lumMod val="65000"/>
                    <a:lumOff val="35000"/>
                  </a:schemeClr>
                </a:solidFill>
                <a:latin typeface="ITC Kabel" panose="02000503000000000000" pitchFamily="50" charset="0"/>
              </a:rPr>
              <a:t>2023</a:t>
            </a:r>
            <a:endParaRPr lang="es-CO" sz="1600">
              <a:solidFill>
                <a:schemeClr val="tx1">
                  <a:lumMod val="65000"/>
                  <a:lumOff val="35000"/>
                </a:schemeClr>
              </a:solidFill>
              <a:latin typeface="ITC Kabel" panose="02000503000000000000" pitchFamily="50" charset="0"/>
            </a:endParaRPr>
          </a:p>
        </p:txBody>
      </p:sp>
      <p:sp>
        <p:nvSpPr>
          <p:cNvPr id="8" name="CuadroTexto 7">
            <a:extLst>
              <a:ext uri="{FF2B5EF4-FFF2-40B4-BE49-F238E27FC236}">
                <a16:creationId xmlns:a16="http://schemas.microsoft.com/office/drawing/2014/main" id="{3FCA9121-930A-973B-E786-33495E8622A7}"/>
              </a:ext>
            </a:extLst>
          </p:cNvPr>
          <p:cNvSpPr txBox="1"/>
          <p:nvPr/>
        </p:nvSpPr>
        <p:spPr>
          <a:xfrm>
            <a:off x="8555546" y="5346031"/>
            <a:ext cx="914400" cy="338554"/>
          </a:xfrm>
          <a:prstGeom prst="rect">
            <a:avLst/>
          </a:prstGeom>
          <a:noFill/>
        </p:spPr>
        <p:txBody>
          <a:bodyPr wrap="square" rtlCol="0">
            <a:spAutoFit/>
          </a:bodyPr>
          <a:lstStyle/>
          <a:p>
            <a:pPr algn="ctr"/>
            <a:r>
              <a:rPr lang="es-ES" sz="1600">
                <a:solidFill>
                  <a:schemeClr val="tx1">
                    <a:lumMod val="65000"/>
                    <a:lumOff val="35000"/>
                  </a:schemeClr>
                </a:solidFill>
                <a:latin typeface="ITC Kabel" panose="02000503000000000000" pitchFamily="50" charset="0"/>
              </a:rPr>
              <a:t>2022</a:t>
            </a:r>
            <a:endParaRPr lang="es-CO" sz="1600">
              <a:solidFill>
                <a:schemeClr val="tx1">
                  <a:lumMod val="65000"/>
                  <a:lumOff val="35000"/>
                </a:schemeClr>
              </a:solidFill>
              <a:latin typeface="ITC Kabel" panose="02000503000000000000" pitchFamily="50" charset="0"/>
            </a:endParaRPr>
          </a:p>
        </p:txBody>
      </p:sp>
      <p:sp>
        <p:nvSpPr>
          <p:cNvPr id="10" name="CuadroTexto 9">
            <a:extLst>
              <a:ext uri="{FF2B5EF4-FFF2-40B4-BE49-F238E27FC236}">
                <a16:creationId xmlns:a16="http://schemas.microsoft.com/office/drawing/2014/main" id="{24BDA5AF-4542-47B8-EBE6-9E1E8C3060BE}"/>
              </a:ext>
            </a:extLst>
          </p:cNvPr>
          <p:cNvSpPr txBox="1"/>
          <p:nvPr/>
        </p:nvSpPr>
        <p:spPr>
          <a:xfrm>
            <a:off x="7269021" y="5337897"/>
            <a:ext cx="914400" cy="338554"/>
          </a:xfrm>
          <a:prstGeom prst="rect">
            <a:avLst/>
          </a:prstGeom>
          <a:noFill/>
        </p:spPr>
        <p:txBody>
          <a:bodyPr wrap="square" rtlCol="0">
            <a:spAutoFit/>
          </a:bodyPr>
          <a:lstStyle/>
          <a:p>
            <a:pPr algn="ctr"/>
            <a:r>
              <a:rPr lang="es-ES" sz="1600">
                <a:solidFill>
                  <a:schemeClr val="tx1">
                    <a:lumMod val="65000"/>
                    <a:lumOff val="35000"/>
                  </a:schemeClr>
                </a:solidFill>
                <a:latin typeface="ITC Kabel" panose="02000503000000000000" pitchFamily="50" charset="0"/>
              </a:rPr>
              <a:t>2021</a:t>
            </a:r>
            <a:endParaRPr lang="es-CO" sz="1600">
              <a:solidFill>
                <a:schemeClr val="tx1">
                  <a:lumMod val="65000"/>
                  <a:lumOff val="35000"/>
                </a:schemeClr>
              </a:solidFill>
              <a:latin typeface="ITC Kabel" panose="02000503000000000000" pitchFamily="50" charset="0"/>
            </a:endParaRPr>
          </a:p>
        </p:txBody>
      </p:sp>
      <p:sp>
        <p:nvSpPr>
          <p:cNvPr id="13" name="CuadroTexto 12">
            <a:extLst>
              <a:ext uri="{FF2B5EF4-FFF2-40B4-BE49-F238E27FC236}">
                <a16:creationId xmlns:a16="http://schemas.microsoft.com/office/drawing/2014/main" id="{74C0E7A6-8904-E725-54C7-85731AC9A336}"/>
              </a:ext>
            </a:extLst>
          </p:cNvPr>
          <p:cNvSpPr txBox="1"/>
          <p:nvPr/>
        </p:nvSpPr>
        <p:spPr>
          <a:xfrm>
            <a:off x="5911256" y="5329763"/>
            <a:ext cx="914400" cy="338554"/>
          </a:xfrm>
          <a:prstGeom prst="rect">
            <a:avLst/>
          </a:prstGeom>
          <a:noFill/>
        </p:spPr>
        <p:txBody>
          <a:bodyPr wrap="square" rtlCol="0">
            <a:spAutoFit/>
          </a:bodyPr>
          <a:lstStyle/>
          <a:p>
            <a:pPr algn="ctr"/>
            <a:r>
              <a:rPr lang="es-ES" sz="1600">
                <a:solidFill>
                  <a:schemeClr val="tx1">
                    <a:lumMod val="65000"/>
                    <a:lumOff val="35000"/>
                  </a:schemeClr>
                </a:solidFill>
                <a:latin typeface="ITC Kabel" panose="02000503000000000000" pitchFamily="50" charset="0"/>
              </a:rPr>
              <a:t>2020</a:t>
            </a:r>
            <a:endParaRPr lang="es-CO" sz="1600">
              <a:solidFill>
                <a:schemeClr val="tx1">
                  <a:lumMod val="65000"/>
                  <a:lumOff val="35000"/>
                </a:schemeClr>
              </a:solidFill>
              <a:latin typeface="ITC Kabel" panose="02000503000000000000" pitchFamily="50" charset="0"/>
            </a:endParaRPr>
          </a:p>
        </p:txBody>
      </p:sp>
      <p:sp>
        <p:nvSpPr>
          <p:cNvPr id="14" name="CuadroTexto 13">
            <a:extLst>
              <a:ext uri="{FF2B5EF4-FFF2-40B4-BE49-F238E27FC236}">
                <a16:creationId xmlns:a16="http://schemas.microsoft.com/office/drawing/2014/main" id="{E248FCB1-164C-A6FF-BDB2-C7AB0DC03CA2}"/>
              </a:ext>
            </a:extLst>
          </p:cNvPr>
          <p:cNvSpPr txBox="1"/>
          <p:nvPr/>
        </p:nvSpPr>
        <p:spPr>
          <a:xfrm>
            <a:off x="4524962" y="5315662"/>
            <a:ext cx="914400" cy="338554"/>
          </a:xfrm>
          <a:prstGeom prst="rect">
            <a:avLst/>
          </a:prstGeom>
          <a:noFill/>
        </p:spPr>
        <p:txBody>
          <a:bodyPr wrap="square" rtlCol="0">
            <a:spAutoFit/>
          </a:bodyPr>
          <a:lstStyle/>
          <a:p>
            <a:pPr algn="ctr"/>
            <a:r>
              <a:rPr lang="es-ES" sz="1600">
                <a:solidFill>
                  <a:schemeClr val="tx1">
                    <a:lumMod val="65000"/>
                    <a:lumOff val="35000"/>
                  </a:schemeClr>
                </a:solidFill>
                <a:latin typeface="ITC Kabel" panose="02000503000000000000" pitchFamily="50" charset="0"/>
              </a:rPr>
              <a:t>2019</a:t>
            </a:r>
            <a:endParaRPr lang="es-CO" sz="1600">
              <a:solidFill>
                <a:schemeClr val="tx1">
                  <a:lumMod val="65000"/>
                  <a:lumOff val="35000"/>
                </a:schemeClr>
              </a:solidFill>
              <a:latin typeface="ITC Kabel" panose="02000503000000000000" pitchFamily="50" charset="0"/>
            </a:endParaRPr>
          </a:p>
        </p:txBody>
      </p:sp>
      <p:sp>
        <p:nvSpPr>
          <p:cNvPr id="15" name="CuadroTexto 14">
            <a:extLst>
              <a:ext uri="{FF2B5EF4-FFF2-40B4-BE49-F238E27FC236}">
                <a16:creationId xmlns:a16="http://schemas.microsoft.com/office/drawing/2014/main" id="{2577D55E-71FB-8BEF-7A8F-971CC1DB17A1}"/>
              </a:ext>
            </a:extLst>
          </p:cNvPr>
          <p:cNvSpPr txBox="1"/>
          <p:nvPr/>
        </p:nvSpPr>
        <p:spPr>
          <a:xfrm>
            <a:off x="3789223" y="5337897"/>
            <a:ext cx="914400" cy="338554"/>
          </a:xfrm>
          <a:prstGeom prst="rect">
            <a:avLst/>
          </a:prstGeom>
          <a:solidFill>
            <a:schemeClr val="bg1"/>
          </a:solidFill>
        </p:spPr>
        <p:txBody>
          <a:bodyPr wrap="square" rtlCol="0">
            <a:spAutoFit/>
          </a:bodyPr>
          <a:lstStyle/>
          <a:p>
            <a:pPr algn="ctr"/>
            <a:r>
              <a:rPr lang="es-ES" sz="1600">
                <a:solidFill>
                  <a:schemeClr val="tx1">
                    <a:lumMod val="65000"/>
                    <a:lumOff val="35000"/>
                  </a:schemeClr>
                </a:solidFill>
                <a:latin typeface="ITC Kabel" panose="02000503000000000000" pitchFamily="50" charset="0"/>
              </a:rPr>
              <a:t>2018</a:t>
            </a:r>
            <a:endParaRPr lang="es-CO" sz="1600">
              <a:solidFill>
                <a:schemeClr val="tx1">
                  <a:lumMod val="65000"/>
                  <a:lumOff val="35000"/>
                </a:schemeClr>
              </a:solidFill>
              <a:latin typeface="ITC Kabel" panose="02000503000000000000" pitchFamily="50" charset="0"/>
            </a:endParaRPr>
          </a:p>
        </p:txBody>
      </p:sp>
      <p:sp>
        <p:nvSpPr>
          <p:cNvPr id="16" name="CuadroTexto 15">
            <a:extLst>
              <a:ext uri="{FF2B5EF4-FFF2-40B4-BE49-F238E27FC236}">
                <a16:creationId xmlns:a16="http://schemas.microsoft.com/office/drawing/2014/main" id="{3F163106-F9BB-D822-BB75-0DB5490B3DE5}"/>
              </a:ext>
            </a:extLst>
          </p:cNvPr>
          <p:cNvSpPr txBox="1"/>
          <p:nvPr/>
        </p:nvSpPr>
        <p:spPr>
          <a:xfrm>
            <a:off x="11367253" y="3230654"/>
            <a:ext cx="777385" cy="307777"/>
          </a:xfrm>
          <a:prstGeom prst="rect">
            <a:avLst/>
          </a:prstGeom>
          <a:noFill/>
        </p:spPr>
        <p:txBody>
          <a:bodyPr wrap="square" rtlCol="0">
            <a:spAutoFit/>
          </a:bodyPr>
          <a:lstStyle/>
          <a:p>
            <a:r>
              <a:rPr lang="es-ES" sz="1400">
                <a:solidFill>
                  <a:srgbClr val="0C94D1"/>
                </a:solidFill>
                <a:latin typeface="ITC Kabel" panose="02000503000000000000" pitchFamily="50" charset="0"/>
              </a:rPr>
              <a:t>2,0</a:t>
            </a:r>
            <a:endParaRPr lang="es-CO" sz="1400">
              <a:solidFill>
                <a:srgbClr val="0C94D1"/>
              </a:solidFill>
              <a:latin typeface="ITC Kabel" panose="02000503000000000000" pitchFamily="50" charset="0"/>
            </a:endParaRPr>
          </a:p>
        </p:txBody>
      </p:sp>
      <p:sp>
        <p:nvSpPr>
          <p:cNvPr id="17" name="CuadroTexto 16">
            <a:extLst>
              <a:ext uri="{FF2B5EF4-FFF2-40B4-BE49-F238E27FC236}">
                <a16:creationId xmlns:a16="http://schemas.microsoft.com/office/drawing/2014/main" id="{A528AF0A-305D-F08E-7761-834BD4B55899}"/>
              </a:ext>
            </a:extLst>
          </p:cNvPr>
          <p:cNvSpPr txBox="1"/>
          <p:nvPr/>
        </p:nvSpPr>
        <p:spPr>
          <a:xfrm>
            <a:off x="10144872" y="3443997"/>
            <a:ext cx="777385" cy="307777"/>
          </a:xfrm>
          <a:prstGeom prst="rect">
            <a:avLst/>
          </a:prstGeom>
          <a:noFill/>
        </p:spPr>
        <p:txBody>
          <a:bodyPr wrap="square" rtlCol="0">
            <a:spAutoFit/>
          </a:bodyPr>
          <a:lstStyle/>
          <a:p>
            <a:r>
              <a:rPr lang="es-ES" sz="1400">
                <a:solidFill>
                  <a:srgbClr val="0C94D1"/>
                </a:solidFill>
                <a:latin typeface="ITC Kabel" panose="02000503000000000000" pitchFamily="50" charset="0"/>
              </a:rPr>
              <a:t>-7,3</a:t>
            </a:r>
            <a:endParaRPr lang="es-CO" sz="1400">
              <a:solidFill>
                <a:srgbClr val="0C94D1"/>
              </a:solidFill>
              <a:latin typeface="ITC Kabel" panose="02000503000000000000" pitchFamily="50" charset="0"/>
            </a:endParaRPr>
          </a:p>
        </p:txBody>
      </p:sp>
    </p:spTree>
    <p:extLst>
      <p:ext uri="{BB962C8B-B14F-4D97-AF65-F5344CB8AC3E}">
        <p14:creationId xmlns:p14="http://schemas.microsoft.com/office/powerpoint/2010/main" val="994140643"/>
      </p:ext>
    </p:extLst>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B686A3E2-F2BD-8B1B-015A-9DDBA5DD02AB}"/>
              </a:ext>
            </a:extLst>
          </p:cNvPr>
          <p:cNvSpPr/>
          <p:nvPr/>
        </p:nvSpPr>
        <p:spPr>
          <a:xfrm>
            <a:off x="-14990" y="-1"/>
            <a:ext cx="3492708" cy="6858002"/>
          </a:xfrm>
          <a:prstGeom prst="rect">
            <a:avLst/>
          </a:prstGeom>
          <a:gradFill>
            <a:gsLst>
              <a:gs pos="51000">
                <a:srgbClr val="004D98"/>
              </a:gs>
              <a:gs pos="84000">
                <a:srgbClr val="004D98"/>
              </a:gs>
              <a:gs pos="16000">
                <a:srgbClr val="0C94D1"/>
              </a:gs>
            </a:gsLst>
            <a:lin ang="5400000" scaled="1"/>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4" name="Rectángulo 3">
            <a:extLst>
              <a:ext uri="{FF2B5EF4-FFF2-40B4-BE49-F238E27FC236}">
                <a16:creationId xmlns:a16="http://schemas.microsoft.com/office/drawing/2014/main" id="{BCA437FB-3A03-8306-87EF-EA8594B3A9DC}"/>
              </a:ext>
            </a:extLst>
          </p:cNvPr>
          <p:cNvSpPr/>
          <p:nvPr/>
        </p:nvSpPr>
        <p:spPr>
          <a:xfrm>
            <a:off x="3966756" y="226365"/>
            <a:ext cx="8040896" cy="106185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3600" b="1">
                <a:solidFill>
                  <a:srgbClr val="275889"/>
                </a:solidFill>
                <a:latin typeface="ITC Kabel" panose="02000503000000000000" pitchFamily="50" charset="0"/>
              </a:rPr>
              <a:t>Producción industrial del Atlántico</a:t>
            </a:r>
          </a:p>
        </p:txBody>
      </p:sp>
      <p:pic>
        <p:nvPicPr>
          <p:cNvPr id="18" name="Imagen 17" descr="Logotipo, nombre de la empresa&#10;&#10;Descripción generada automáticamente">
            <a:extLst>
              <a:ext uri="{FF2B5EF4-FFF2-40B4-BE49-F238E27FC236}">
                <a16:creationId xmlns:a16="http://schemas.microsoft.com/office/drawing/2014/main" id="{E3B4E5EC-FD9E-8AD2-3D38-504DC617FF5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2417" y="-525392"/>
            <a:ext cx="2531620" cy="2531620"/>
          </a:xfrm>
          <a:prstGeom prst="rect">
            <a:avLst/>
          </a:prstGeom>
        </p:spPr>
      </p:pic>
      <p:sp>
        <p:nvSpPr>
          <p:cNvPr id="3" name="CuadroTexto 2">
            <a:extLst>
              <a:ext uri="{FF2B5EF4-FFF2-40B4-BE49-F238E27FC236}">
                <a16:creationId xmlns:a16="http://schemas.microsoft.com/office/drawing/2014/main" id="{CC538D5D-C574-69CE-81DD-743F5BA6AC34}"/>
              </a:ext>
            </a:extLst>
          </p:cNvPr>
          <p:cNvSpPr txBox="1"/>
          <p:nvPr/>
        </p:nvSpPr>
        <p:spPr>
          <a:xfrm>
            <a:off x="84760" y="2820448"/>
            <a:ext cx="3211563" cy="2031325"/>
          </a:xfrm>
          <a:prstGeom prst="rect">
            <a:avLst/>
          </a:prstGeom>
          <a:noFill/>
          <a:ln>
            <a:noFill/>
          </a:ln>
        </p:spPr>
        <p:txBody>
          <a:bodyPr wrap="square" rtlCol="0">
            <a:spAutoFit/>
          </a:bodyPr>
          <a:lstStyle/>
          <a:p>
            <a:pPr algn="just"/>
            <a:r>
              <a:rPr lang="es-ES">
                <a:solidFill>
                  <a:schemeClr val="bg1"/>
                </a:solidFill>
                <a:latin typeface="ITC Kabel" panose="02000503000000000000" pitchFamily="50" charset="0"/>
              </a:rPr>
              <a:t>A pesar de la contracción actual de la producción industrial del Atlántico, </a:t>
            </a:r>
            <a:r>
              <a:rPr lang="es-ES" b="1">
                <a:solidFill>
                  <a:schemeClr val="bg1"/>
                </a:solidFill>
                <a:latin typeface="ITC Kabel" panose="02000503000000000000" pitchFamily="50" charset="0"/>
              </a:rPr>
              <a:t>la mayor parte de las actividades económicas acumulan importantes crecimientos en los últimos cinco años.</a:t>
            </a:r>
            <a:endParaRPr lang="es-CO" b="1">
              <a:solidFill>
                <a:schemeClr val="bg1"/>
              </a:solidFill>
              <a:latin typeface="ITC Kabel" panose="02000503000000000000" pitchFamily="50" charset="0"/>
            </a:endParaRPr>
          </a:p>
        </p:txBody>
      </p:sp>
      <p:grpSp>
        <p:nvGrpSpPr>
          <p:cNvPr id="22" name="Grupo 21">
            <a:extLst>
              <a:ext uri="{FF2B5EF4-FFF2-40B4-BE49-F238E27FC236}">
                <a16:creationId xmlns:a16="http://schemas.microsoft.com/office/drawing/2014/main" id="{F1E8290B-326D-8B41-99AA-3972BE0DADF4}"/>
              </a:ext>
            </a:extLst>
          </p:cNvPr>
          <p:cNvGrpSpPr/>
          <p:nvPr/>
        </p:nvGrpSpPr>
        <p:grpSpPr>
          <a:xfrm>
            <a:off x="11173459" y="5461710"/>
            <a:ext cx="1372278" cy="1659643"/>
            <a:chOff x="11157509" y="5568151"/>
            <a:chExt cx="1372278" cy="1659643"/>
          </a:xfrm>
        </p:grpSpPr>
        <p:grpSp>
          <p:nvGrpSpPr>
            <p:cNvPr id="23" name="Grupo 22">
              <a:extLst>
                <a:ext uri="{FF2B5EF4-FFF2-40B4-BE49-F238E27FC236}">
                  <a16:creationId xmlns:a16="http://schemas.microsoft.com/office/drawing/2014/main" id="{9EF16021-0A95-5817-5023-C70189D5BA6D}"/>
                </a:ext>
              </a:extLst>
            </p:cNvPr>
            <p:cNvGrpSpPr/>
            <p:nvPr/>
          </p:nvGrpSpPr>
          <p:grpSpPr>
            <a:xfrm>
              <a:off x="11157509" y="5568151"/>
              <a:ext cx="1372278" cy="1659643"/>
              <a:chOff x="11004993" y="4968941"/>
              <a:chExt cx="1587341" cy="2335672"/>
            </a:xfrm>
          </p:grpSpPr>
          <p:sp>
            <p:nvSpPr>
              <p:cNvPr id="25" name="Hexágono 24">
                <a:extLst>
                  <a:ext uri="{FF2B5EF4-FFF2-40B4-BE49-F238E27FC236}">
                    <a16:creationId xmlns:a16="http://schemas.microsoft.com/office/drawing/2014/main" id="{5E4AEBB3-060F-B288-1D41-06A1DA2373D5}"/>
                  </a:ext>
                </a:extLst>
              </p:cNvPr>
              <p:cNvSpPr/>
              <p:nvPr/>
            </p:nvSpPr>
            <p:spPr>
              <a:xfrm rot="16200000">
                <a:off x="11357131" y="5748295"/>
                <a:ext cx="878400" cy="764041"/>
              </a:xfrm>
              <a:prstGeom prst="hexagon">
                <a:avLst/>
              </a:prstGeom>
              <a:solidFill>
                <a:srgbClr val="8ED973"/>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6" name="Hexágono 25">
                <a:extLst>
                  <a:ext uri="{FF2B5EF4-FFF2-40B4-BE49-F238E27FC236}">
                    <a16:creationId xmlns:a16="http://schemas.microsoft.com/office/drawing/2014/main" id="{CC90C13E-7B5F-9E73-4882-4E1C3E082867}"/>
                  </a:ext>
                </a:extLst>
              </p:cNvPr>
              <p:cNvSpPr/>
              <p:nvPr/>
            </p:nvSpPr>
            <p:spPr>
              <a:xfrm rot="16200000">
                <a:off x="10947814" y="6462331"/>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7" name="Hexágono 26">
                <a:extLst>
                  <a:ext uri="{FF2B5EF4-FFF2-40B4-BE49-F238E27FC236}">
                    <a16:creationId xmlns:a16="http://schemas.microsoft.com/office/drawing/2014/main" id="{1E323EDD-E7B9-C176-6BD8-18FB6DBD17BC}"/>
                  </a:ext>
                </a:extLst>
              </p:cNvPr>
              <p:cNvSpPr/>
              <p:nvPr/>
            </p:nvSpPr>
            <p:spPr>
              <a:xfrm rot="16200000">
                <a:off x="11752800" y="6483392"/>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8" name="Hexágono 27">
                <a:extLst>
                  <a:ext uri="{FF2B5EF4-FFF2-40B4-BE49-F238E27FC236}">
                    <a16:creationId xmlns:a16="http://schemas.microsoft.com/office/drawing/2014/main" id="{4D332257-855F-7AD4-645D-045FA731AEB9}"/>
                  </a:ext>
                </a:extLst>
              </p:cNvPr>
              <p:cNvSpPr/>
              <p:nvPr/>
            </p:nvSpPr>
            <p:spPr>
              <a:xfrm rot="16200000">
                <a:off x="11771114" y="5026120"/>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grpSp>
        <p:sp>
          <p:nvSpPr>
            <p:cNvPr id="24" name="CuadroTexto 23">
              <a:extLst>
                <a:ext uri="{FF2B5EF4-FFF2-40B4-BE49-F238E27FC236}">
                  <a16:creationId xmlns:a16="http://schemas.microsoft.com/office/drawing/2014/main" id="{9D01E35D-BAD8-618A-350D-3DE081ABB142}"/>
                </a:ext>
              </a:extLst>
            </p:cNvPr>
            <p:cNvSpPr txBox="1"/>
            <p:nvPr/>
          </p:nvSpPr>
          <p:spPr>
            <a:xfrm>
              <a:off x="11613275" y="6229244"/>
              <a:ext cx="480325" cy="400110"/>
            </a:xfrm>
            <a:prstGeom prst="rect">
              <a:avLst/>
            </a:prstGeom>
            <a:noFill/>
          </p:spPr>
          <p:txBody>
            <a:bodyPr wrap="square" rtlCol="0">
              <a:spAutoFit/>
            </a:bodyPr>
            <a:lstStyle/>
            <a:p>
              <a:endParaRPr lang="es-CO" sz="2000" b="1">
                <a:solidFill>
                  <a:srgbClr val="002060"/>
                </a:solidFill>
                <a:latin typeface="ITC Kabel" panose="02000503000000000000" pitchFamily="50" charset="0"/>
              </a:endParaRPr>
            </a:p>
          </p:txBody>
        </p:sp>
      </p:grpSp>
      <p:sp>
        <p:nvSpPr>
          <p:cNvPr id="5" name="2 CuadroTexto">
            <a:extLst>
              <a:ext uri="{FF2B5EF4-FFF2-40B4-BE49-F238E27FC236}">
                <a16:creationId xmlns:a16="http://schemas.microsoft.com/office/drawing/2014/main" id="{C94CAA20-CD08-D2E1-1D08-927F09FF3230}"/>
              </a:ext>
            </a:extLst>
          </p:cNvPr>
          <p:cNvSpPr txBox="1"/>
          <p:nvPr/>
        </p:nvSpPr>
        <p:spPr>
          <a:xfrm>
            <a:off x="3492532" y="1026504"/>
            <a:ext cx="8722943" cy="646331"/>
          </a:xfrm>
          <a:prstGeom prst="rect">
            <a:avLst/>
          </a:prstGeom>
          <a:noFill/>
        </p:spPr>
        <p:txBody>
          <a:bodyPr wrap="square" rtlCol="0">
            <a:spAutoFit/>
          </a:bodyPr>
          <a:lstStyle/>
          <a:p>
            <a:pPr algn="ctr"/>
            <a:r>
              <a:rPr lang="es-ES">
                <a:solidFill>
                  <a:srgbClr val="275889"/>
                </a:solidFill>
                <a:latin typeface="ITC Kabel" panose="02000503000000000000" pitchFamily="50" charset="0"/>
              </a:rPr>
              <a:t>Variación % anual y quinquenal de la producción industrial real</a:t>
            </a:r>
          </a:p>
          <a:p>
            <a:pPr algn="ctr"/>
            <a:r>
              <a:rPr lang="es-ES">
                <a:solidFill>
                  <a:srgbClr val="275889"/>
                </a:solidFill>
                <a:latin typeface="ITC Kabel" panose="02000503000000000000" pitchFamily="50" charset="0"/>
              </a:rPr>
              <a:t>según actividad económica</a:t>
            </a:r>
          </a:p>
        </p:txBody>
      </p:sp>
      <p:graphicFrame>
        <p:nvGraphicFramePr>
          <p:cNvPr id="12" name="Tabla 11">
            <a:extLst>
              <a:ext uri="{FF2B5EF4-FFF2-40B4-BE49-F238E27FC236}">
                <a16:creationId xmlns:a16="http://schemas.microsoft.com/office/drawing/2014/main" id="{F93775D8-83F2-6D20-B5F5-5E9414CA9997}"/>
              </a:ext>
            </a:extLst>
          </p:cNvPr>
          <p:cNvGraphicFramePr>
            <a:graphicFrameLocks noGrp="1"/>
          </p:cNvGraphicFramePr>
          <p:nvPr>
            <p:extLst>
              <p:ext uri="{D42A27DB-BD31-4B8C-83A1-F6EECF244321}">
                <p14:modId xmlns:p14="http://schemas.microsoft.com/office/powerpoint/2010/main" val="1748105413"/>
              </p:ext>
            </p:extLst>
          </p:nvPr>
        </p:nvGraphicFramePr>
        <p:xfrm>
          <a:off x="4164418" y="1986269"/>
          <a:ext cx="7379169" cy="3675157"/>
        </p:xfrm>
        <a:graphic>
          <a:graphicData uri="http://schemas.openxmlformats.org/drawingml/2006/table">
            <a:tbl>
              <a:tblPr firstRow="1" bandRow="1">
                <a:tableStyleId>{5C22544A-7EE6-4342-B048-85BDC9FD1C3A}</a:tableStyleId>
              </a:tblPr>
              <a:tblGrid>
                <a:gridCol w="2722309">
                  <a:extLst>
                    <a:ext uri="{9D8B030D-6E8A-4147-A177-3AD203B41FA5}">
                      <a16:colId xmlns:a16="http://schemas.microsoft.com/office/drawing/2014/main" val="461416117"/>
                    </a:ext>
                  </a:extLst>
                </a:gridCol>
                <a:gridCol w="2313258">
                  <a:extLst>
                    <a:ext uri="{9D8B030D-6E8A-4147-A177-3AD203B41FA5}">
                      <a16:colId xmlns:a16="http://schemas.microsoft.com/office/drawing/2014/main" val="3173924315"/>
                    </a:ext>
                  </a:extLst>
                </a:gridCol>
                <a:gridCol w="2343602">
                  <a:extLst>
                    <a:ext uri="{9D8B030D-6E8A-4147-A177-3AD203B41FA5}">
                      <a16:colId xmlns:a16="http://schemas.microsoft.com/office/drawing/2014/main" val="1619085503"/>
                    </a:ext>
                  </a:extLst>
                </a:gridCol>
              </a:tblGrid>
              <a:tr h="577222">
                <a:tc>
                  <a:txBody>
                    <a:bodyPr/>
                    <a:lstStyle/>
                    <a:p>
                      <a:r>
                        <a:rPr lang="es-ES" sz="1600">
                          <a:latin typeface="ITC Kabel" panose="02000503000000000000" pitchFamily="50" charset="0"/>
                        </a:rPr>
                        <a:t>Actividad económica</a:t>
                      </a:r>
                      <a:endParaRPr lang="es-CO" sz="1600">
                        <a:latin typeface="ITC Kabel" panose="02000503000000000000" pitchFamily="50" charset="0"/>
                      </a:endParaRPr>
                    </a:p>
                  </a:txBody>
                  <a:tcPr anchor="ctr"/>
                </a:tc>
                <a:tc>
                  <a:txBody>
                    <a:bodyPr/>
                    <a:lstStyle/>
                    <a:p>
                      <a:pPr algn="ctr"/>
                      <a:r>
                        <a:rPr lang="es-ES" sz="1600">
                          <a:latin typeface="ITC Kabel" panose="02000503000000000000" pitchFamily="50" charset="0"/>
                        </a:rPr>
                        <a:t>Jul 2023 vs. Jul 2024</a:t>
                      </a:r>
                      <a:endParaRPr lang="es-CO" sz="1600">
                        <a:latin typeface="ITC Kabel" panose="02000503000000000000" pitchFamily="50" charset="0"/>
                      </a:endParaRPr>
                    </a:p>
                  </a:txBody>
                  <a:tcPr anchor="ctr"/>
                </a:tc>
                <a:tc>
                  <a:txBody>
                    <a:bodyPr/>
                    <a:lstStyle/>
                    <a:p>
                      <a:pPr algn="ctr"/>
                      <a:r>
                        <a:rPr lang="es-ES" sz="1600">
                          <a:latin typeface="ITC Kabel" panose="02000503000000000000" pitchFamily="50" charset="0"/>
                        </a:rPr>
                        <a:t>Jul 2019 vs. Jul 2024</a:t>
                      </a:r>
                      <a:endParaRPr lang="es-CO" sz="1600">
                        <a:latin typeface="ITC Kabel" panose="02000503000000000000" pitchFamily="50" charset="0"/>
                      </a:endParaRPr>
                    </a:p>
                  </a:txBody>
                  <a:tcPr anchor="ctr"/>
                </a:tc>
                <a:extLst>
                  <a:ext uri="{0D108BD9-81ED-4DB2-BD59-A6C34878D82A}">
                    <a16:rowId xmlns:a16="http://schemas.microsoft.com/office/drawing/2014/main" val="3801064048"/>
                  </a:ext>
                </a:extLst>
              </a:tr>
              <a:tr h="346334">
                <a:tc>
                  <a:txBody>
                    <a:bodyPr/>
                    <a:lstStyle/>
                    <a:p>
                      <a:pPr algn="l" fontAlgn="ctr"/>
                      <a:r>
                        <a:rPr lang="es-CO" sz="1600" b="0" i="0" u="none" strike="noStrike">
                          <a:solidFill>
                            <a:srgbClr val="000000"/>
                          </a:solidFill>
                          <a:effectLst/>
                          <a:latin typeface="ITC Kabel" panose="02000503000000000000" pitchFamily="50" charset="0"/>
                        </a:rPr>
                        <a:t>Papel e imprentas</a:t>
                      </a:r>
                    </a:p>
                  </a:txBody>
                  <a:tcPr marL="9525" marR="9525" marT="9525" marB="0" anchor="ctr"/>
                </a:tc>
                <a:tc>
                  <a:txBody>
                    <a:bodyPr/>
                    <a:lstStyle/>
                    <a:p>
                      <a:pPr algn="ctr" fontAlgn="b"/>
                      <a:r>
                        <a:rPr lang="es-CO" sz="1600" b="0" i="0" u="none" strike="noStrike">
                          <a:solidFill>
                            <a:srgbClr val="000000"/>
                          </a:solidFill>
                          <a:effectLst/>
                          <a:latin typeface="ITC Kabel" panose="02000503000000000000" pitchFamily="50" charset="0"/>
                        </a:rPr>
                        <a:t>16,6%</a:t>
                      </a:r>
                    </a:p>
                  </a:txBody>
                  <a:tcPr marL="9525" marR="9525" marT="9525" marB="0" anchor="b"/>
                </a:tc>
                <a:tc>
                  <a:txBody>
                    <a:bodyPr/>
                    <a:lstStyle/>
                    <a:p>
                      <a:pPr algn="ctr" fontAlgn="b"/>
                      <a:r>
                        <a:rPr lang="es-CO" sz="1600" b="0" i="0" u="none" strike="noStrike">
                          <a:solidFill>
                            <a:srgbClr val="000000"/>
                          </a:solidFill>
                          <a:effectLst/>
                          <a:latin typeface="ITC Kabel" panose="02000503000000000000" pitchFamily="50" charset="0"/>
                        </a:rPr>
                        <a:t>60,7%</a:t>
                      </a:r>
                    </a:p>
                  </a:txBody>
                  <a:tcPr marL="9525" marR="9525" marT="9525" marB="0" anchor="b"/>
                </a:tc>
                <a:extLst>
                  <a:ext uri="{0D108BD9-81ED-4DB2-BD59-A6C34878D82A}">
                    <a16:rowId xmlns:a16="http://schemas.microsoft.com/office/drawing/2014/main" val="2907839115"/>
                  </a:ext>
                </a:extLst>
              </a:tr>
              <a:tr h="346334">
                <a:tc>
                  <a:txBody>
                    <a:bodyPr/>
                    <a:lstStyle/>
                    <a:p>
                      <a:pPr algn="l" fontAlgn="ctr"/>
                      <a:r>
                        <a:rPr lang="es-CO" sz="1600" b="0" i="0" u="none" strike="noStrike">
                          <a:solidFill>
                            <a:srgbClr val="000000"/>
                          </a:solidFill>
                          <a:effectLst/>
                          <a:latin typeface="ITC Kabel" panose="02000503000000000000" pitchFamily="50" charset="0"/>
                        </a:rPr>
                        <a:t>Minerales no metálicos</a:t>
                      </a:r>
                    </a:p>
                  </a:txBody>
                  <a:tcPr marL="9525" marR="9525" marT="9525" marB="0" anchor="ctr"/>
                </a:tc>
                <a:tc>
                  <a:txBody>
                    <a:bodyPr/>
                    <a:lstStyle/>
                    <a:p>
                      <a:pPr algn="ctr" fontAlgn="b"/>
                      <a:r>
                        <a:rPr lang="es-CO" sz="1600" b="0" i="0" u="none" strike="noStrike">
                          <a:solidFill>
                            <a:srgbClr val="000000"/>
                          </a:solidFill>
                          <a:effectLst/>
                          <a:latin typeface="ITC Kabel" panose="02000503000000000000" pitchFamily="50" charset="0"/>
                        </a:rPr>
                        <a:t>-3,1%</a:t>
                      </a:r>
                    </a:p>
                  </a:txBody>
                  <a:tcPr marL="9525" marR="9525" marT="9525" marB="0" anchor="b"/>
                </a:tc>
                <a:tc>
                  <a:txBody>
                    <a:bodyPr/>
                    <a:lstStyle/>
                    <a:p>
                      <a:pPr algn="ctr" fontAlgn="b"/>
                      <a:r>
                        <a:rPr lang="es-CO" sz="1600" b="0" i="0" u="none" strike="noStrike">
                          <a:solidFill>
                            <a:srgbClr val="000000"/>
                          </a:solidFill>
                          <a:effectLst/>
                          <a:latin typeface="ITC Kabel" panose="02000503000000000000" pitchFamily="50" charset="0"/>
                        </a:rPr>
                        <a:t>41,1%</a:t>
                      </a:r>
                    </a:p>
                  </a:txBody>
                  <a:tcPr marL="9525" marR="9525" marT="9525" marB="0" anchor="b"/>
                </a:tc>
                <a:extLst>
                  <a:ext uri="{0D108BD9-81ED-4DB2-BD59-A6C34878D82A}">
                    <a16:rowId xmlns:a16="http://schemas.microsoft.com/office/drawing/2014/main" val="2501834341"/>
                  </a:ext>
                </a:extLst>
              </a:tr>
              <a:tr h="346334">
                <a:tc>
                  <a:txBody>
                    <a:bodyPr/>
                    <a:lstStyle/>
                    <a:p>
                      <a:pPr algn="l" fontAlgn="ctr"/>
                      <a:r>
                        <a:rPr lang="es-CO" sz="1600" b="0" i="0" u="none" strike="noStrike">
                          <a:solidFill>
                            <a:srgbClr val="000000"/>
                          </a:solidFill>
                          <a:effectLst/>
                          <a:latin typeface="ITC Kabel" panose="02000503000000000000" pitchFamily="50" charset="0"/>
                        </a:rPr>
                        <a:t>Productos metálicos</a:t>
                      </a:r>
                    </a:p>
                  </a:txBody>
                  <a:tcPr marL="9525" marR="9525" marT="9525" marB="0" anchor="ctr"/>
                </a:tc>
                <a:tc>
                  <a:txBody>
                    <a:bodyPr/>
                    <a:lstStyle/>
                    <a:p>
                      <a:pPr algn="ctr" fontAlgn="b"/>
                      <a:r>
                        <a:rPr lang="es-CO" sz="1600" b="0" i="0" u="none" strike="noStrike">
                          <a:solidFill>
                            <a:srgbClr val="000000"/>
                          </a:solidFill>
                          <a:effectLst/>
                          <a:latin typeface="ITC Kabel" panose="02000503000000000000" pitchFamily="50" charset="0"/>
                        </a:rPr>
                        <a:t>8,7%</a:t>
                      </a:r>
                    </a:p>
                  </a:txBody>
                  <a:tcPr marL="9525" marR="9525" marT="9525" marB="0" anchor="b"/>
                </a:tc>
                <a:tc>
                  <a:txBody>
                    <a:bodyPr/>
                    <a:lstStyle/>
                    <a:p>
                      <a:pPr algn="ctr" fontAlgn="b"/>
                      <a:r>
                        <a:rPr lang="es-CO" sz="1600" b="0" i="0" u="none" strike="noStrike">
                          <a:solidFill>
                            <a:srgbClr val="000000"/>
                          </a:solidFill>
                          <a:effectLst/>
                          <a:latin typeface="ITC Kabel" panose="02000503000000000000" pitchFamily="50" charset="0"/>
                        </a:rPr>
                        <a:t>28,8%</a:t>
                      </a:r>
                    </a:p>
                  </a:txBody>
                  <a:tcPr marL="9525" marR="9525" marT="9525" marB="0" anchor="b"/>
                </a:tc>
                <a:extLst>
                  <a:ext uri="{0D108BD9-81ED-4DB2-BD59-A6C34878D82A}">
                    <a16:rowId xmlns:a16="http://schemas.microsoft.com/office/drawing/2014/main" val="3373416805"/>
                  </a:ext>
                </a:extLst>
              </a:tr>
              <a:tr h="346334">
                <a:tc>
                  <a:txBody>
                    <a:bodyPr/>
                    <a:lstStyle/>
                    <a:p>
                      <a:pPr algn="l" fontAlgn="ctr"/>
                      <a:r>
                        <a:rPr lang="es-CO" sz="1600" b="0" i="0" u="none" strike="noStrike">
                          <a:solidFill>
                            <a:srgbClr val="000000"/>
                          </a:solidFill>
                          <a:effectLst/>
                          <a:latin typeface="ITC Kabel" panose="02000503000000000000" pitchFamily="50" charset="0"/>
                        </a:rPr>
                        <a:t>Resto de industria</a:t>
                      </a:r>
                    </a:p>
                  </a:txBody>
                  <a:tcPr marL="9525" marR="9525" marT="9525" marB="0" anchor="ctr"/>
                </a:tc>
                <a:tc>
                  <a:txBody>
                    <a:bodyPr/>
                    <a:lstStyle/>
                    <a:p>
                      <a:pPr algn="ctr" fontAlgn="b"/>
                      <a:r>
                        <a:rPr lang="es-CO" sz="1600" b="0" i="0" u="none" strike="noStrike">
                          <a:solidFill>
                            <a:srgbClr val="000000"/>
                          </a:solidFill>
                          <a:effectLst/>
                          <a:latin typeface="ITC Kabel" panose="02000503000000000000" pitchFamily="50" charset="0"/>
                        </a:rPr>
                        <a:t>-6,6%</a:t>
                      </a:r>
                    </a:p>
                  </a:txBody>
                  <a:tcPr marL="9525" marR="9525" marT="9525" marB="0" anchor="b"/>
                </a:tc>
                <a:tc>
                  <a:txBody>
                    <a:bodyPr/>
                    <a:lstStyle/>
                    <a:p>
                      <a:pPr algn="ctr" fontAlgn="b"/>
                      <a:r>
                        <a:rPr lang="es-CO" sz="1600" b="0" i="0" u="none" strike="noStrike">
                          <a:solidFill>
                            <a:srgbClr val="000000"/>
                          </a:solidFill>
                          <a:effectLst/>
                          <a:latin typeface="ITC Kabel" panose="02000503000000000000" pitchFamily="50" charset="0"/>
                        </a:rPr>
                        <a:t>22,6%</a:t>
                      </a:r>
                    </a:p>
                  </a:txBody>
                  <a:tcPr marL="9525" marR="9525" marT="9525" marB="0" anchor="b"/>
                </a:tc>
                <a:extLst>
                  <a:ext uri="{0D108BD9-81ED-4DB2-BD59-A6C34878D82A}">
                    <a16:rowId xmlns:a16="http://schemas.microsoft.com/office/drawing/2014/main" val="1098912500"/>
                  </a:ext>
                </a:extLst>
              </a:tr>
              <a:tr h="327263">
                <a:tc>
                  <a:txBody>
                    <a:bodyPr/>
                    <a:lstStyle/>
                    <a:p>
                      <a:pPr algn="l" fontAlgn="ctr"/>
                      <a:r>
                        <a:rPr lang="es-CO" sz="1600" b="1" i="0" u="none" strike="noStrike">
                          <a:solidFill>
                            <a:srgbClr val="0555A2"/>
                          </a:solidFill>
                          <a:effectLst/>
                          <a:latin typeface="ITC Kabel" panose="02000503000000000000" pitchFamily="50" charset="0"/>
                        </a:rPr>
                        <a:t>Total</a:t>
                      </a:r>
                    </a:p>
                  </a:txBody>
                  <a:tcPr marL="9525" marR="9525" marT="9525" marB="0" anchor="ctr"/>
                </a:tc>
                <a:tc>
                  <a:txBody>
                    <a:bodyPr/>
                    <a:lstStyle/>
                    <a:p>
                      <a:pPr algn="ctr" fontAlgn="b"/>
                      <a:r>
                        <a:rPr lang="es-CO" sz="1600" b="1" i="0" u="none" strike="noStrike">
                          <a:solidFill>
                            <a:srgbClr val="0555A2"/>
                          </a:solidFill>
                          <a:effectLst/>
                          <a:latin typeface="ITC Kabel" panose="02000503000000000000" pitchFamily="50" charset="0"/>
                        </a:rPr>
                        <a:t>-0,3%</a:t>
                      </a:r>
                    </a:p>
                  </a:txBody>
                  <a:tcPr marL="9525" marR="9525" marT="9525" marB="0" anchor="b"/>
                </a:tc>
                <a:tc>
                  <a:txBody>
                    <a:bodyPr/>
                    <a:lstStyle/>
                    <a:p>
                      <a:pPr algn="ctr" fontAlgn="b"/>
                      <a:r>
                        <a:rPr lang="es-CO" sz="1600" b="1" i="0" u="none" strike="noStrike">
                          <a:solidFill>
                            <a:srgbClr val="0555A2"/>
                          </a:solidFill>
                          <a:effectLst/>
                          <a:latin typeface="ITC Kabel" panose="02000503000000000000" pitchFamily="50" charset="0"/>
                        </a:rPr>
                        <a:t>13,1%</a:t>
                      </a:r>
                    </a:p>
                  </a:txBody>
                  <a:tcPr marL="9525" marR="9525" marT="9525" marB="0" anchor="b"/>
                </a:tc>
                <a:extLst>
                  <a:ext uri="{0D108BD9-81ED-4DB2-BD59-A6C34878D82A}">
                    <a16:rowId xmlns:a16="http://schemas.microsoft.com/office/drawing/2014/main" val="3019724319"/>
                  </a:ext>
                </a:extLst>
              </a:tr>
              <a:tr h="346334">
                <a:tc>
                  <a:txBody>
                    <a:bodyPr/>
                    <a:lstStyle/>
                    <a:p>
                      <a:pPr algn="l" fontAlgn="ctr"/>
                      <a:r>
                        <a:rPr lang="es-ES" sz="1600" b="0" i="0" u="none" strike="noStrike">
                          <a:solidFill>
                            <a:srgbClr val="000000"/>
                          </a:solidFill>
                          <a:effectLst/>
                          <a:latin typeface="ITC Kabel" panose="02000503000000000000" pitchFamily="50" charset="0"/>
                        </a:rPr>
                        <a:t>Productos químicos </a:t>
                      </a:r>
                    </a:p>
                  </a:txBody>
                  <a:tcPr marL="9525" marR="9525" marT="9525" marB="0" anchor="ctr"/>
                </a:tc>
                <a:tc>
                  <a:txBody>
                    <a:bodyPr/>
                    <a:lstStyle/>
                    <a:p>
                      <a:pPr algn="ctr" fontAlgn="b"/>
                      <a:r>
                        <a:rPr lang="es-CO" sz="1600" b="0" i="0" u="none" strike="noStrike">
                          <a:solidFill>
                            <a:srgbClr val="000000"/>
                          </a:solidFill>
                          <a:effectLst/>
                          <a:latin typeface="ITC Kabel" panose="02000503000000000000" pitchFamily="50" charset="0"/>
                        </a:rPr>
                        <a:t>2,7%</a:t>
                      </a:r>
                    </a:p>
                  </a:txBody>
                  <a:tcPr marL="9525" marR="9525" marT="9525" marB="0" anchor="b"/>
                </a:tc>
                <a:tc>
                  <a:txBody>
                    <a:bodyPr/>
                    <a:lstStyle/>
                    <a:p>
                      <a:pPr algn="ctr" fontAlgn="b"/>
                      <a:r>
                        <a:rPr lang="es-CO" sz="1600" b="0" i="0" u="none" strike="noStrike">
                          <a:solidFill>
                            <a:srgbClr val="000000"/>
                          </a:solidFill>
                          <a:effectLst/>
                          <a:latin typeface="ITC Kabel" panose="02000503000000000000" pitchFamily="50" charset="0"/>
                        </a:rPr>
                        <a:t>9,2%</a:t>
                      </a:r>
                    </a:p>
                  </a:txBody>
                  <a:tcPr marL="9525" marR="9525" marT="9525" marB="0" anchor="b"/>
                </a:tc>
                <a:extLst>
                  <a:ext uri="{0D108BD9-81ED-4DB2-BD59-A6C34878D82A}">
                    <a16:rowId xmlns:a16="http://schemas.microsoft.com/office/drawing/2014/main" val="2731301433"/>
                  </a:ext>
                </a:extLst>
              </a:tr>
              <a:tr h="346334">
                <a:tc>
                  <a:txBody>
                    <a:bodyPr/>
                    <a:lstStyle/>
                    <a:p>
                      <a:pPr algn="l" fontAlgn="ctr"/>
                      <a:r>
                        <a:rPr lang="es-CO" sz="1600" b="0" i="0" u="none" strike="noStrike">
                          <a:solidFill>
                            <a:srgbClr val="000000"/>
                          </a:solidFill>
                          <a:effectLst/>
                          <a:latin typeface="ITC Kabel" panose="02000503000000000000" pitchFamily="50" charset="0"/>
                        </a:rPr>
                        <a:t>Alimentos y bebidas</a:t>
                      </a:r>
                    </a:p>
                  </a:txBody>
                  <a:tcPr marL="9525" marR="9525" marT="9525" marB="0" anchor="ctr"/>
                </a:tc>
                <a:tc>
                  <a:txBody>
                    <a:bodyPr/>
                    <a:lstStyle/>
                    <a:p>
                      <a:pPr algn="ctr" fontAlgn="b"/>
                      <a:r>
                        <a:rPr lang="es-CO" sz="1600" b="0" i="0" u="none" strike="noStrike">
                          <a:solidFill>
                            <a:srgbClr val="000000"/>
                          </a:solidFill>
                          <a:effectLst/>
                          <a:latin typeface="ITC Kabel" panose="02000503000000000000" pitchFamily="50" charset="0"/>
                        </a:rPr>
                        <a:t>-4,2%</a:t>
                      </a:r>
                    </a:p>
                  </a:txBody>
                  <a:tcPr marL="9525" marR="9525" marT="9525" marB="0" anchor="b"/>
                </a:tc>
                <a:tc>
                  <a:txBody>
                    <a:bodyPr/>
                    <a:lstStyle/>
                    <a:p>
                      <a:pPr algn="ctr" fontAlgn="b"/>
                      <a:r>
                        <a:rPr lang="es-CO" sz="1600" b="0" i="0" u="none" strike="noStrike">
                          <a:solidFill>
                            <a:srgbClr val="000000"/>
                          </a:solidFill>
                          <a:effectLst/>
                          <a:latin typeface="ITC Kabel" panose="02000503000000000000" pitchFamily="50" charset="0"/>
                        </a:rPr>
                        <a:t>2,8%</a:t>
                      </a:r>
                    </a:p>
                  </a:txBody>
                  <a:tcPr marL="9525" marR="9525" marT="9525" marB="0" anchor="b"/>
                </a:tc>
                <a:extLst>
                  <a:ext uri="{0D108BD9-81ED-4DB2-BD59-A6C34878D82A}">
                    <a16:rowId xmlns:a16="http://schemas.microsoft.com/office/drawing/2014/main" val="2415241692"/>
                  </a:ext>
                </a:extLst>
              </a:tr>
              <a:tr h="346334">
                <a:tc>
                  <a:txBody>
                    <a:bodyPr/>
                    <a:lstStyle/>
                    <a:p>
                      <a:pPr algn="l" fontAlgn="ctr"/>
                      <a:r>
                        <a:rPr lang="es-CO" sz="1600" b="0" i="0" u="none" strike="noStrike">
                          <a:solidFill>
                            <a:srgbClr val="000000"/>
                          </a:solidFill>
                          <a:effectLst/>
                          <a:latin typeface="ITC Kabel" panose="02000503000000000000" pitchFamily="50" charset="0"/>
                        </a:rPr>
                        <a:t>Textiles, confecciones y cuero</a:t>
                      </a:r>
                    </a:p>
                  </a:txBody>
                  <a:tcPr marL="9525" marR="9525" marT="9525" marB="0" anchor="ctr"/>
                </a:tc>
                <a:tc>
                  <a:txBody>
                    <a:bodyPr/>
                    <a:lstStyle/>
                    <a:p>
                      <a:pPr algn="ctr" fontAlgn="b"/>
                      <a:r>
                        <a:rPr lang="es-CO" sz="1600" b="0" i="0" u="none" strike="noStrike">
                          <a:solidFill>
                            <a:srgbClr val="000000"/>
                          </a:solidFill>
                          <a:effectLst/>
                          <a:latin typeface="ITC Kabel" panose="02000503000000000000" pitchFamily="50" charset="0"/>
                        </a:rPr>
                        <a:t>21,4%</a:t>
                      </a:r>
                    </a:p>
                  </a:txBody>
                  <a:tcPr marL="9525" marR="9525" marT="9525" marB="0" anchor="b"/>
                </a:tc>
                <a:tc>
                  <a:txBody>
                    <a:bodyPr/>
                    <a:lstStyle/>
                    <a:p>
                      <a:pPr algn="ctr" fontAlgn="b"/>
                      <a:r>
                        <a:rPr lang="es-CO" sz="1600" b="0" i="0" u="none" strike="noStrike">
                          <a:solidFill>
                            <a:srgbClr val="000000"/>
                          </a:solidFill>
                          <a:effectLst/>
                          <a:latin typeface="ITC Kabel" panose="02000503000000000000" pitchFamily="50" charset="0"/>
                        </a:rPr>
                        <a:t>1,2%</a:t>
                      </a:r>
                    </a:p>
                  </a:txBody>
                  <a:tcPr marL="9525" marR="9525" marT="9525" marB="0" anchor="b"/>
                </a:tc>
                <a:extLst>
                  <a:ext uri="{0D108BD9-81ED-4DB2-BD59-A6C34878D82A}">
                    <a16:rowId xmlns:a16="http://schemas.microsoft.com/office/drawing/2014/main" val="936754474"/>
                  </a:ext>
                </a:extLst>
              </a:tr>
              <a:tr h="346334">
                <a:tc>
                  <a:txBody>
                    <a:bodyPr/>
                    <a:lstStyle/>
                    <a:p>
                      <a:pPr algn="l" fontAlgn="ctr"/>
                      <a:r>
                        <a:rPr lang="es-CO" sz="1600" b="0" i="0" u="none" strike="noStrike">
                          <a:solidFill>
                            <a:srgbClr val="000000"/>
                          </a:solidFill>
                          <a:effectLst/>
                          <a:latin typeface="ITC Kabel" panose="02000503000000000000" pitchFamily="50" charset="0"/>
                        </a:rPr>
                        <a:t>Madera y muebles</a:t>
                      </a:r>
                    </a:p>
                  </a:txBody>
                  <a:tcPr marL="9525" marR="9525" marT="9525" marB="0" anchor="ctr"/>
                </a:tc>
                <a:tc>
                  <a:txBody>
                    <a:bodyPr/>
                    <a:lstStyle/>
                    <a:p>
                      <a:pPr algn="ctr" fontAlgn="b"/>
                      <a:r>
                        <a:rPr lang="es-CO" sz="1600" b="0" i="0" u="none" strike="noStrike">
                          <a:solidFill>
                            <a:srgbClr val="000000"/>
                          </a:solidFill>
                          <a:effectLst/>
                          <a:latin typeface="ITC Kabel" panose="02000503000000000000" pitchFamily="50" charset="0"/>
                        </a:rPr>
                        <a:t>-11,3%</a:t>
                      </a:r>
                    </a:p>
                  </a:txBody>
                  <a:tcPr marL="9525" marR="9525" marT="9525" marB="0" anchor="b"/>
                </a:tc>
                <a:tc>
                  <a:txBody>
                    <a:bodyPr/>
                    <a:lstStyle/>
                    <a:p>
                      <a:pPr algn="ctr" fontAlgn="b"/>
                      <a:r>
                        <a:rPr lang="es-CO" sz="1600" b="0" i="0" u="none" strike="noStrike">
                          <a:solidFill>
                            <a:srgbClr val="000000"/>
                          </a:solidFill>
                          <a:effectLst/>
                          <a:latin typeface="ITC Kabel" panose="02000503000000000000" pitchFamily="50" charset="0"/>
                        </a:rPr>
                        <a:t>-33,0%</a:t>
                      </a:r>
                    </a:p>
                  </a:txBody>
                  <a:tcPr marL="9525" marR="9525" marT="9525" marB="0" anchor="b"/>
                </a:tc>
                <a:extLst>
                  <a:ext uri="{0D108BD9-81ED-4DB2-BD59-A6C34878D82A}">
                    <a16:rowId xmlns:a16="http://schemas.microsoft.com/office/drawing/2014/main" val="362997738"/>
                  </a:ext>
                </a:extLst>
              </a:tr>
            </a:tbl>
          </a:graphicData>
        </a:graphic>
      </p:graphicFrame>
      <p:sp>
        <p:nvSpPr>
          <p:cNvPr id="6" name="Rectángulo 5">
            <a:extLst>
              <a:ext uri="{FF2B5EF4-FFF2-40B4-BE49-F238E27FC236}">
                <a16:creationId xmlns:a16="http://schemas.microsoft.com/office/drawing/2014/main" id="{F5ABB253-6CA1-E507-8C15-B5F69C424BF6}"/>
              </a:ext>
            </a:extLst>
          </p:cNvPr>
          <p:cNvSpPr/>
          <p:nvPr/>
        </p:nvSpPr>
        <p:spPr>
          <a:xfrm>
            <a:off x="4023677" y="6149451"/>
            <a:ext cx="4484892" cy="48218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s-ES" sz="1200">
                <a:solidFill>
                  <a:srgbClr val="002060"/>
                </a:solidFill>
                <a:latin typeface="ITC Kabel" panose="02000503000000000000" pitchFamily="50" charset="0"/>
              </a:rPr>
              <a:t>Fuente: Cámara de Comercio de Barranquilla con base en DANE</a:t>
            </a:r>
            <a:endParaRPr lang="es-CO" sz="1200">
              <a:solidFill>
                <a:srgbClr val="002060"/>
              </a:solidFill>
              <a:latin typeface="ITC Kabel" panose="02000503000000000000" pitchFamily="50" charset="0"/>
            </a:endParaRPr>
          </a:p>
        </p:txBody>
      </p:sp>
    </p:spTree>
    <p:extLst>
      <p:ext uri="{BB962C8B-B14F-4D97-AF65-F5344CB8AC3E}">
        <p14:creationId xmlns:p14="http://schemas.microsoft.com/office/powerpoint/2010/main" val="1562380213"/>
      </p:ext>
    </p:extLst>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aphicFrame>
        <p:nvGraphicFramePr>
          <p:cNvPr id="11" name="1 Gráfico">
            <a:extLst>
              <a:ext uri="{FF2B5EF4-FFF2-40B4-BE49-F238E27FC236}">
                <a16:creationId xmlns:a16="http://schemas.microsoft.com/office/drawing/2014/main" id="{05D39FB0-9602-6982-3830-F6A7DCBFC034}"/>
              </a:ext>
            </a:extLst>
          </p:cNvPr>
          <p:cNvGraphicFramePr>
            <a:graphicFrameLocks/>
          </p:cNvGraphicFramePr>
          <p:nvPr>
            <p:extLst>
              <p:ext uri="{D42A27DB-BD31-4B8C-83A1-F6EECF244321}">
                <p14:modId xmlns:p14="http://schemas.microsoft.com/office/powerpoint/2010/main" val="3547503515"/>
              </p:ext>
            </p:extLst>
          </p:nvPr>
        </p:nvGraphicFramePr>
        <p:xfrm>
          <a:off x="3444791" y="1511969"/>
          <a:ext cx="8562861" cy="4850797"/>
        </p:xfrm>
        <a:graphic>
          <a:graphicData uri="http://schemas.openxmlformats.org/drawingml/2006/chart">
            <c:chart xmlns:c="http://schemas.openxmlformats.org/drawingml/2006/chart" xmlns:r="http://schemas.openxmlformats.org/officeDocument/2006/relationships" r:id="rId2"/>
          </a:graphicData>
        </a:graphic>
      </p:graphicFrame>
      <p:sp>
        <p:nvSpPr>
          <p:cNvPr id="2" name="Rectángulo 1">
            <a:extLst>
              <a:ext uri="{FF2B5EF4-FFF2-40B4-BE49-F238E27FC236}">
                <a16:creationId xmlns:a16="http://schemas.microsoft.com/office/drawing/2014/main" id="{B686A3E2-F2BD-8B1B-015A-9DDBA5DD02AB}"/>
              </a:ext>
            </a:extLst>
          </p:cNvPr>
          <p:cNvSpPr/>
          <p:nvPr/>
        </p:nvSpPr>
        <p:spPr>
          <a:xfrm>
            <a:off x="-14990" y="-1"/>
            <a:ext cx="3492708" cy="6858002"/>
          </a:xfrm>
          <a:prstGeom prst="rect">
            <a:avLst/>
          </a:prstGeom>
          <a:gradFill>
            <a:gsLst>
              <a:gs pos="51000">
                <a:srgbClr val="004D98"/>
              </a:gs>
              <a:gs pos="84000">
                <a:srgbClr val="004D98"/>
              </a:gs>
              <a:gs pos="16000">
                <a:srgbClr val="0C94D1"/>
              </a:gs>
            </a:gsLst>
            <a:lin ang="5400000" scaled="1"/>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4" name="Rectángulo 3">
            <a:extLst>
              <a:ext uri="{FF2B5EF4-FFF2-40B4-BE49-F238E27FC236}">
                <a16:creationId xmlns:a16="http://schemas.microsoft.com/office/drawing/2014/main" id="{BCA437FB-3A03-8306-87EF-EA8594B3A9DC}"/>
              </a:ext>
            </a:extLst>
          </p:cNvPr>
          <p:cNvSpPr/>
          <p:nvPr/>
        </p:nvSpPr>
        <p:spPr>
          <a:xfrm>
            <a:off x="3492540" y="106045"/>
            <a:ext cx="8699460" cy="106185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3600" b="1">
                <a:solidFill>
                  <a:srgbClr val="275889"/>
                </a:solidFill>
                <a:latin typeface="ITC Kabel" panose="02000503000000000000" pitchFamily="50" charset="0"/>
              </a:rPr>
              <a:t>Ventas del comercio minorista</a:t>
            </a:r>
          </a:p>
        </p:txBody>
      </p:sp>
      <p:pic>
        <p:nvPicPr>
          <p:cNvPr id="18" name="Imagen 17" descr="Logotipo, nombre de la empresa&#10;&#10;Descripción generada automáticamente">
            <a:extLst>
              <a:ext uri="{FF2B5EF4-FFF2-40B4-BE49-F238E27FC236}">
                <a16:creationId xmlns:a16="http://schemas.microsoft.com/office/drawing/2014/main" id="{E3B4E5EC-FD9E-8AD2-3D38-504DC617FF5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2417" y="-525392"/>
            <a:ext cx="2531620" cy="2531620"/>
          </a:xfrm>
          <a:prstGeom prst="rect">
            <a:avLst/>
          </a:prstGeom>
        </p:spPr>
      </p:pic>
      <p:sp>
        <p:nvSpPr>
          <p:cNvPr id="3" name="CuadroTexto 2">
            <a:extLst>
              <a:ext uri="{FF2B5EF4-FFF2-40B4-BE49-F238E27FC236}">
                <a16:creationId xmlns:a16="http://schemas.microsoft.com/office/drawing/2014/main" id="{CC538D5D-C574-69CE-81DD-743F5BA6AC34}"/>
              </a:ext>
            </a:extLst>
          </p:cNvPr>
          <p:cNvSpPr txBox="1"/>
          <p:nvPr/>
        </p:nvSpPr>
        <p:spPr>
          <a:xfrm>
            <a:off x="17937" y="2731206"/>
            <a:ext cx="3426854" cy="1754326"/>
          </a:xfrm>
          <a:prstGeom prst="rect">
            <a:avLst/>
          </a:prstGeom>
          <a:noFill/>
          <a:ln>
            <a:noFill/>
          </a:ln>
        </p:spPr>
        <p:txBody>
          <a:bodyPr wrap="square" rtlCol="0">
            <a:spAutoFit/>
          </a:bodyPr>
          <a:lstStyle/>
          <a:p>
            <a:pPr algn="just"/>
            <a:r>
              <a:rPr lang="es-ES" b="1">
                <a:solidFill>
                  <a:schemeClr val="bg1"/>
                </a:solidFill>
                <a:latin typeface="ITC Kabel" panose="02000503000000000000" pitchFamily="50" charset="0"/>
              </a:rPr>
              <a:t>Las ventas del comercio minorista en Atlántico siguen contrayéndose</a:t>
            </a:r>
            <a:r>
              <a:rPr lang="es-ES">
                <a:solidFill>
                  <a:schemeClr val="bg1"/>
                </a:solidFill>
                <a:latin typeface="ITC Kabel" panose="02000503000000000000" pitchFamily="50" charset="0"/>
              </a:rPr>
              <a:t>, pero muestran una tendencia de mejoría, en línea con el comportamiento a nivel nacional.</a:t>
            </a:r>
            <a:endParaRPr lang="es-CO" b="1">
              <a:solidFill>
                <a:schemeClr val="bg1"/>
              </a:solidFill>
              <a:latin typeface="ITC Kabel" panose="02000503000000000000" pitchFamily="50" charset="0"/>
            </a:endParaRPr>
          </a:p>
        </p:txBody>
      </p:sp>
      <p:grpSp>
        <p:nvGrpSpPr>
          <p:cNvPr id="23" name="Grupo 22">
            <a:extLst>
              <a:ext uri="{FF2B5EF4-FFF2-40B4-BE49-F238E27FC236}">
                <a16:creationId xmlns:a16="http://schemas.microsoft.com/office/drawing/2014/main" id="{9EF16021-0A95-5817-5023-C70189D5BA6D}"/>
              </a:ext>
            </a:extLst>
          </p:cNvPr>
          <p:cNvGrpSpPr/>
          <p:nvPr/>
        </p:nvGrpSpPr>
        <p:grpSpPr>
          <a:xfrm>
            <a:off x="11173459" y="5461711"/>
            <a:ext cx="1372278" cy="1659643"/>
            <a:chOff x="11004993" y="4968941"/>
            <a:chExt cx="1587341" cy="2335672"/>
          </a:xfrm>
        </p:grpSpPr>
        <p:sp>
          <p:nvSpPr>
            <p:cNvPr id="25" name="Hexágono 24">
              <a:extLst>
                <a:ext uri="{FF2B5EF4-FFF2-40B4-BE49-F238E27FC236}">
                  <a16:creationId xmlns:a16="http://schemas.microsoft.com/office/drawing/2014/main" id="{5E4AEBB3-060F-B288-1D41-06A1DA2373D5}"/>
                </a:ext>
              </a:extLst>
            </p:cNvPr>
            <p:cNvSpPr/>
            <p:nvPr/>
          </p:nvSpPr>
          <p:spPr>
            <a:xfrm rot="16200000">
              <a:off x="11357131" y="5748295"/>
              <a:ext cx="878400" cy="764041"/>
            </a:xfrm>
            <a:prstGeom prst="hexagon">
              <a:avLst/>
            </a:prstGeom>
            <a:solidFill>
              <a:srgbClr val="8ED973"/>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6" name="Hexágono 25">
              <a:extLst>
                <a:ext uri="{FF2B5EF4-FFF2-40B4-BE49-F238E27FC236}">
                  <a16:creationId xmlns:a16="http://schemas.microsoft.com/office/drawing/2014/main" id="{CC90C13E-7B5F-9E73-4882-4E1C3E082867}"/>
                </a:ext>
              </a:extLst>
            </p:cNvPr>
            <p:cNvSpPr/>
            <p:nvPr/>
          </p:nvSpPr>
          <p:spPr>
            <a:xfrm rot="16200000">
              <a:off x="10947814" y="6462331"/>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7" name="Hexágono 26">
              <a:extLst>
                <a:ext uri="{FF2B5EF4-FFF2-40B4-BE49-F238E27FC236}">
                  <a16:creationId xmlns:a16="http://schemas.microsoft.com/office/drawing/2014/main" id="{1E323EDD-E7B9-C176-6BD8-18FB6DBD17BC}"/>
                </a:ext>
              </a:extLst>
            </p:cNvPr>
            <p:cNvSpPr/>
            <p:nvPr/>
          </p:nvSpPr>
          <p:spPr>
            <a:xfrm rot="16200000">
              <a:off x="11752800" y="6483392"/>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8" name="Hexágono 27">
              <a:extLst>
                <a:ext uri="{FF2B5EF4-FFF2-40B4-BE49-F238E27FC236}">
                  <a16:creationId xmlns:a16="http://schemas.microsoft.com/office/drawing/2014/main" id="{4D332257-855F-7AD4-645D-045FA731AEB9}"/>
                </a:ext>
              </a:extLst>
            </p:cNvPr>
            <p:cNvSpPr/>
            <p:nvPr/>
          </p:nvSpPr>
          <p:spPr>
            <a:xfrm rot="16200000">
              <a:off x="11771114" y="5026120"/>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grpSp>
      <p:sp>
        <p:nvSpPr>
          <p:cNvPr id="5" name="2 CuadroTexto">
            <a:extLst>
              <a:ext uri="{FF2B5EF4-FFF2-40B4-BE49-F238E27FC236}">
                <a16:creationId xmlns:a16="http://schemas.microsoft.com/office/drawing/2014/main" id="{C94CAA20-CD08-D2E1-1D08-927F09FF3230}"/>
              </a:ext>
            </a:extLst>
          </p:cNvPr>
          <p:cNvSpPr txBox="1"/>
          <p:nvPr/>
        </p:nvSpPr>
        <p:spPr>
          <a:xfrm>
            <a:off x="3492540" y="890757"/>
            <a:ext cx="8722943" cy="369332"/>
          </a:xfrm>
          <a:prstGeom prst="rect">
            <a:avLst/>
          </a:prstGeom>
          <a:noFill/>
        </p:spPr>
        <p:txBody>
          <a:bodyPr wrap="square" rtlCol="0">
            <a:spAutoFit/>
          </a:bodyPr>
          <a:lstStyle/>
          <a:p>
            <a:pPr algn="ctr"/>
            <a:r>
              <a:rPr lang="es-ES">
                <a:solidFill>
                  <a:srgbClr val="275889"/>
                </a:solidFill>
                <a:latin typeface="ITC Kabel" panose="02000503000000000000" pitchFamily="50" charset="0"/>
              </a:rPr>
              <a:t>Variación % anual de las ventas minoristas reales</a:t>
            </a:r>
          </a:p>
        </p:txBody>
      </p:sp>
      <p:graphicFrame>
        <p:nvGraphicFramePr>
          <p:cNvPr id="12" name="Tabla 11">
            <a:extLst>
              <a:ext uri="{FF2B5EF4-FFF2-40B4-BE49-F238E27FC236}">
                <a16:creationId xmlns:a16="http://schemas.microsoft.com/office/drawing/2014/main" id="{F93775D8-83F2-6D20-B5F5-5E9414CA9997}"/>
              </a:ext>
            </a:extLst>
          </p:cNvPr>
          <p:cNvGraphicFramePr>
            <a:graphicFrameLocks noGrp="1"/>
          </p:cNvGraphicFramePr>
          <p:nvPr>
            <p:extLst>
              <p:ext uri="{D42A27DB-BD31-4B8C-83A1-F6EECF244321}">
                <p14:modId xmlns:p14="http://schemas.microsoft.com/office/powerpoint/2010/main" val="83009175"/>
              </p:ext>
            </p:extLst>
          </p:nvPr>
        </p:nvGraphicFramePr>
        <p:xfrm>
          <a:off x="7952042" y="1408031"/>
          <a:ext cx="3933171" cy="1005840"/>
        </p:xfrm>
        <a:graphic>
          <a:graphicData uri="http://schemas.openxmlformats.org/drawingml/2006/table">
            <a:tbl>
              <a:tblPr firstRow="1" bandRow="1">
                <a:tableStyleId>{5C22544A-7EE6-4342-B048-85BDC9FD1C3A}</a:tableStyleId>
              </a:tblPr>
              <a:tblGrid>
                <a:gridCol w="1862508">
                  <a:extLst>
                    <a:ext uri="{9D8B030D-6E8A-4147-A177-3AD203B41FA5}">
                      <a16:colId xmlns:a16="http://schemas.microsoft.com/office/drawing/2014/main" val="461416117"/>
                    </a:ext>
                  </a:extLst>
                </a:gridCol>
                <a:gridCol w="1045856">
                  <a:extLst>
                    <a:ext uri="{9D8B030D-6E8A-4147-A177-3AD203B41FA5}">
                      <a16:colId xmlns:a16="http://schemas.microsoft.com/office/drawing/2014/main" val="3173924315"/>
                    </a:ext>
                  </a:extLst>
                </a:gridCol>
                <a:gridCol w="1024807">
                  <a:extLst>
                    <a:ext uri="{9D8B030D-6E8A-4147-A177-3AD203B41FA5}">
                      <a16:colId xmlns:a16="http://schemas.microsoft.com/office/drawing/2014/main" val="1619085503"/>
                    </a:ext>
                  </a:extLst>
                </a:gridCol>
              </a:tblGrid>
              <a:tr h="315972">
                <a:tc>
                  <a:txBody>
                    <a:bodyPr/>
                    <a:lstStyle/>
                    <a:p>
                      <a:r>
                        <a:rPr lang="es-ES" sz="1200">
                          <a:latin typeface="ITC Kabel" panose="02000503000000000000" pitchFamily="50" charset="0"/>
                        </a:rPr>
                        <a:t>Crecimiento del comercio minorista</a:t>
                      </a:r>
                      <a:endParaRPr lang="es-CO" sz="1200">
                        <a:latin typeface="ITC Kabel" panose="02000503000000000000" pitchFamily="50" charset="0"/>
                      </a:endParaRPr>
                    </a:p>
                  </a:txBody>
                  <a:tcPr/>
                </a:tc>
                <a:tc>
                  <a:txBody>
                    <a:bodyPr/>
                    <a:lstStyle/>
                    <a:p>
                      <a:pPr algn="ctr"/>
                      <a:r>
                        <a:rPr lang="es-ES" sz="1200">
                          <a:latin typeface="ITC Kabel" panose="02000503000000000000" pitchFamily="50" charset="0"/>
                        </a:rPr>
                        <a:t>Jul 2023 vs. Jul 2024</a:t>
                      </a:r>
                      <a:endParaRPr lang="es-CO" sz="1200">
                        <a:latin typeface="ITC Kabel" panose="02000503000000000000" pitchFamily="50" charset="0"/>
                      </a:endParaRPr>
                    </a:p>
                  </a:txBody>
                  <a:tcPr anchor="ctr"/>
                </a:tc>
                <a:tc>
                  <a:txBody>
                    <a:bodyPr/>
                    <a:lstStyle/>
                    <a:p>
                      <a:pPr algn="ctr"/>
                      <a:r>
                        <a:rPr lang="es-ES" sz="1200">
                          <a:latin typeface="ITC Kabel" panose="02000503000000000000" pitchFamily="50" charset="0"/>
                        </a:rPr>
                        <a:t>Jul 2019 vs. Jul 2024</a:t>
                      </a:r>
                      <a:endParaRPr lang="es-CO" sz="1200">
                        <a:latin typeface="ITC Kabel" panose="02000503000000000000" pitchFamily="50" charset="0"/>
                      </a:endParaRPr>
                    </a:p>
                  </a:txBody>
                  <a:tcPr anchor="ctr"/>
                </a:tc>
                <a:extLst>
                  <a:ext uri="{0D108BD9-81ED-4DB2-BD59-A6C34878D82A}">
                    <a16:rowId xmlns:a16="http://schemas.microsoft.com/office/drawing/2014/main" val="3801064048"/>
                  </a:ext>
                </a:extLst>
              </a:tr>
              <a:tr h="228278">
                <a:tc>
                  <a:txBody>
                    <a:bodyPr/>
                    <a:lstStyle/>
                    <a:p>
                      <a:r>
                        <a:rPr lang="es-ES" sz="1200" b="1">
                          <a:latin typeface="ITC Kabel" panose="02000503000000000000" pitchFamily="50" charset="0"/>
                        </a:rPr>
                        <a:t>Atlántico</a:t>
                      </a:r>
                      <a:endParaRPr lang="es-CO" sz="1200" b="1">
                        <a:latin typeface="ITC Kabel" panose="02000503000000000000" pitchFamily="50" charset="0"/>
                      </a:endParaRPr>
                    </a:p>
                  </a:txBody>
                  <a:tcPr/>
                </a:tc>
                <a:tc>
                  <a:txBody>
                    <a:bodyPr/>
                    <a:lstStyle/>
                    <a:p>
                      <a:pPr algn="ctr"/>
                      <a:r>
                        <a:rPr lang="es-ES" sz="1200">
                          <a:latin typeface="ITC Kabel" panose="02000503000000000000" pitchFamily="50" charset="0"/>
                        </a:rPr>
                        <a:t>-2,3%</a:t>
                      </a:r>
                      <a:endParaRPr lang="es-CO" sz="1200">
                        <a:latin typeface="ITC Kabel" panose="02000503000000000000" pitchFamily="50" charset="0"/>
                      </a:endParaRPr>
                    </a:p>
                  </a:txBody>
                  <a:tcPr/>
                </a:tc>
                <a:tc>
                  <a:txBody>
                    <a:bodyPr/>
                    <a:lstStyle/>
                    <a:p>
                      <a:pPr algn="ctr"/>
                      <a:r>
                        <a:rPr lang="es-ES" sz="1200">
                          <a:latin typeface="ITC Kabel" panose="02000503000000000000" pitchFamily="50" charset="0"/>
                        </a:rPr>
                        <a:t>11,8%</a:t>
                      </a:r>
                      <a:endParaRPr lang="es-CO" sz="1200">
                        <a:latin typeface="ITC Kabel" panose="02000503000000000000" pitchFamily="50" charset="0"/>
                      </a:endParaRPr>
                    </a:p>
                  </a:txBody>
                  <a:tcPr/>
                </a:tc>
                <a:extLst>
                  <a:ext uri="{0D108BD9-81ED-4DB2-BD59-A6C34878D82A}">
                    <a16:rowId xmlns:a16="http://schemas.microsoft.com/office/drawing/2014/main" val="2907839115"/>
                  </a:ext>
                </a:extLst>
              </a:tr>
              <a:tr h="228278">
                <a:tc>
                  <a:txBody>
                    <a:bodyPr/>
                    <a:lstStyle/>
                    <a:p>
                      <a:r>
                        <a:rPr lang="es-ES" sz="1200" b="1">
                          <a:latin typeface="ITC Kabel" panose="02000503000000000000" pitchFamily="50" charset="0"/>
                        </a:rPr>
                        <a:t>Colombia</a:t>
                      </a:r>
                      <a:endParaRPr lang="es-CO" sz="1200" b="1">
                        <a:latin typeface="ITC Kabel" panose="02000503000000000000" pitchFamily="50" charset="0"/>
                      </a:endParaRPr>
                    </a:p>
                  </a:txBody>
                  <a:tcPr/>
                </a:tc>
                <a:tc>
                  <a:txBody>
                    <a:bodyPr/>
                    <a:lstStyle/>
                    <a:p>
                      <a:pPr algn="ctr"/>
                      <a:r>
                        <a:rPr lang="es-ES" sz="1200">
                          <a:latin typeface="ITC Kabel" panose="02000503000000000000" pitchFamily="50" charset="0"/>
                        </a:rPr>
                        <a:t>1,7%</a:t>
                      </a:r>
                      <a:endParaRPr lang="es-CO" sz="1200">
                        <a:latin typeface="ITC Kabel" panose="02000503000000000000" pitchFamily="50" charset="0"/>
                      </a:endParaRPr>
                    </a:p>
                  </a:txBody>
                  <a:tcPr/>
                </a:tc>
                <a:tc>
                  <a:txBody>
                    <a:bodyPr/>
                    <a:lstStyle/>
                    <a:p>
                      <a:pPr algn="ctr"/>
                      <a:r>
                        <a:rPr lang="es-ES" sz="1200">
                          <a:latin typeface="ITC Kabel" panose="02000503000000000000" pitchFamily="50" charset="0"/>
                        </a:rPr>
                        <a:t>12,6%</a:t>
                      </a:r>
                      <a:endParaRPr lang="es-CO" sz="1200">
                        <a:latin typeface="ITC Kabel" panose="02000503000000000000" pitchFamily="50" charset="0"/>
                      </a:endParaRPr>
                    </a:p>
                  </a:txBody>
                  <a:tcPr/>
                </a:tc>
                <a:extLst>
                  <a:ext uri="{0D108BD9-81ED-4DB2-BD59-A6C34878D82A}">
                    <a16:rowId xmlns:a16="http://schemas.microsoft.com/office/drawing/2014/main" val="2501834341"/>
                  </a:ext>
                </a:extLst>
              </a:tr>
            </a:tbl>
          </a:graphicData>
        </a:graphic>
      </p:graphicFrame>
      <p:sp>
        <p:nvSpPr>
          <p:cNvPr id="7" name="Rectángulo 6">
            <a:extLst>
              <a:ext uri="{FF2B5EF4-FFF2-40B4-BE49-F238E27FC236}">
                <a16:creationId xmlns:a16="http://schemas.microsoft.com/office/drawing/2014/main" id="{DCAA53F9-B154-D5DB-9874-494A40587C92}"/>
              </a:ext>
            </a:extLst>
          </p:cNvPr>
          <p:cNvSpPr/>
          <p:nvPr/>
        </p:nvSpPr>
        <p:spPr>
          <a:xfrm>
            <a:off x="3966756" y="6188888"/>
            <a:ext cx="4484892" cy="48218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s-ES" sz="1200">
                <a:solidFill>
                  <a:srgbClr val="002060"/>
                </a:solidFill>
                <a:latin typeface="ITC Kabel" panose="02000503000000000000" pitchFamily="50" charset="0"/>
              </a:rPr>
              <a:t>Fuente: Cámara de Comercio de Barranquilla con base en DANE</a:t>
            </a:r>
            <a:endParaRPr lang="es-CO" sz="1200">
              <a:solidFill>
                <a:srgbClr val="002060"/>
              </a:solidFill>
              <a:latin typeface="ITC Kabel" panose="02000503000000000000" pitchFamily="50" charset="0"/>
            </a:endParaRPr>
          </a:p>
        </p:txBody>
      </p:sp>
      <p:sp>
        <p:nvSpPr>
          <p:cNvPr id="8" name="CuadroTexto 7">
            <a:extLst>
              <a:ext uri="{FF2B5EF4-FFF2-40B4-BE49-F238E27FC236}">
                <a16:creationId xmlns:a16="http://schemas.microsoft.com/office/drawing/2014/main" id="{965CDE5C-E492-FC8E-7E84-C7DC3B33561E}"/>
              </a:ext>
            </a:extLst>
          </p:cNvPr>
          <p:cNvSpPr txBox="1"/>
          <p:nvPr/>
        </p:nvSpPr>
        <p:spPr>
          <a:xfrm>
            <a:off x="10623834" y="5346031"/>
            <a:ext cx="914400" cy="338554"/>
          </a:xfrm>
          <a:prstGeom prst="rect">
            <a:avLst/>
          </a:prstGeom>
          <a:noFill/>
        </p:spPr>
        <p:txBody>
          <a:bodyPr wrap="square" rtlCol="0">
            <a:spAutoFit/>
          </a:bodyPr>
          <a:lstStyle/>
          <a:p>
            <a:pPr algn="ctr"/>
            <a:r>
              <a:rPr lang="es-ES" sz="1600">
                <a:solidFill>
                  <a:schemeClr val="tx1">
                    <a:lumMod val="65000"/>
                    <a:lumOff val="35000"/>
                  </a:schemeClr>
                </a:solidFill>
                <a:latin typeface="ITC Kabel" panose="02000503000000000000" pitchFamily="50" charset="0"/>
              </a:rPr>
              <a:t>2024</a:t>
            </a:r>
            <a:endParaRPr lang="es-CO" sz="1600">
              <a:solidFill>
                <a:schemeClr val="tx1">
                  <a:lumMod val="65000"/>
                  <a:lumOff val="35000"/>
                </a:schemeClr>
              </a:solidFill>
              <a:latin typeface="ITC Kabel" panose="02000503000000000000" pitchFamily="50" charset="0"/>
            </a:endParaRPr>
          </a:p>
        </p:txBody>
      </p:sp>
      <p:sp>
        <p:nvSpPr>
          <p:cNvPr id="9" name="CuadroTexto 8">
            <a:extLst>
              <a:ext uri="{FF2B5EF4-FFF2-40B4-BE49-F238E27FC236}">
                <a16:creationId xmlns:a16="http://schemas.microsoft.com/office/drawing/2014/main" id="{7D73306F-162F-D608-E59B-D30977651E81}"/>
              </a:ext>
            </a:extLst>
          </p:cNvPr>
          <p:cNvSpPr txBox="1"/>
          <p:nvPr/>
        </p:nvSpPr>
        <p:spPr>
          <a:xfrm>
            <a:off x="9506234" y="5346031"/>
            <a:ext cx="914400" cy="338554"/>
          </a:xfrm>
          <a:prstGeom prst="rect">
            <a:avLst/>
          </a:prstGeom>
          <a:noFill/>
        </p:spPr>
        <p:txBody>
          <a:bodyPr wrap="square" rtlCol="0">
            <a:spAutoFit/>
          </a:bodyPr>
          <a:lstStyle/>
          <a:p>
            <a:pPr algn="ctr"/>
            <a:r>
              <a:rPr lang="es-ES" sz="1600">
                <a:solidFill>
                  <a:schemeClr val="tx1">
                    <a:lumMod val="65000"/>
                    <a:lumOff val="35000"/>
                  </a:schemeClr>
                </a:solidFill>
                <a:latin typeface="ITC Kabel" panose="02000503000000000000" pitchFamily="50" charset="0"/>
              </a:rPr>
              <a:t>2023</a:t>
            </a:r>
            <a:endParaRPr lang="es-CO" sz="1600">
              <a:solidFill>
                <a:schemeClr val="tx1">
                  <a:lumMod val="65000"/>
                  <a:lumOff val="35000"/>
                </a:schemeClr>
              </a:solidFill>
              <a:latin typeface="ITC Kabel" panose="02000503000000000000" pitchFamily="50" charset="0"/>
            </a:endParaRPr>
          </a:p>
        </p:txBody>
      </p:sp>
      <p:sp>
        <p:nvSpPr>
          <p:cNvPr id="10" name="CuadroTexto 9">
            <a:extLst>
              <a:ext uri="{FF2B5EF4-FFF2-40B4-BE49-F238E27FC236}">
                <a16:creationId xmlns:a16="http://schemas.microsoft.com/office/drawing/2014/main" id="{F1B31ABA-18C5-925E-E3A0-8DEEDC8E874F}"/>
              </a:ext>
            </a:extLst>
          </p:cNvPr>
          <p:cNvSpPr txBox="1"/>
          <p:nvPr/>
        </p:nvSpPr>
        <p:spPr>
          <a:xfrm>
            <a:off x="7960460" y="5346031"/>
            <a:ext cx="914400" cy="338554"/>
          </a:xfrm>
          <a:prstGeom prst="rect">
            <a:avLst/>
          </a:prstGeom>
          <a:noFill/>
        </p:spPr>
        <p:txBody>
          <a:bodyPr wrap="square" rtlCol="0">
            <a:spAutoFit/>
          </a:bodyPr>
          <a:lstStyle/>
          <a:p>
            <a:pPr algn="ctr"/>
            <a:r>
              <a:rPr lang="es-ES" sz="1600">
                <a:solidFill>
                  <a:schemeClr val="tx1">
                    <a:lumMod val="65000"/>
                    <a:lumOff val="35000"/>
                  </a:schemeClr>
                </a:solidFill>
                <a:latin typeface="ITC Kabel" panose="02000503000000000000" pitchFamily="50" charset="0"/>
              </a:rPr>
              <a:t>2022</a:t>
            </a:r>
            <a:endParaRPr lang="es-CO" sz="1600">
              <a:solidFill>
                <a:schemeClr val="tx1">
                  <a:lumMod val="65000"/>
                  <a:lumOff val="35000"/>
                </a:schemeClr>
              </a:solidFill>
              <a:latin typeface="ITC Kabel" panose="02000503000000000000" pitchFamily="50" charset="0"/>
            </a:endParaRPr>
          </a:p>
        </p:txBody>
      </p:sp>
      <p:sp>
        <p:nvSpPr>
          <p:cNvPr id="13" name="CuadroTexto 12">
            <a:extLst>
              <a:ext uri="{FF2B5EF4-FFF2-40B4-BE49-F238E27FC236}">
                <a16:creationId xmlns:a16="http://schemas.microsoft.com/office/drawing/2014/main" id="{9500FA69-BEE0-8252-91FD-1F92F8BAE554}"/>
              </a:ext>
            </a:extLst>
          </p:cNvPr>
          <p:cNvSpPr txBox="1"/>
          <p:nvPr/>
        </p:nvSpPr>
        <p:spPr>
          <a:xfrm>
            <a:off x="6398168" y="5337897"/>
            <a:ext cx="914400" cy="338554"/>
          </a:xfrm>
          <a:prstGeom prst="rect">
            <a:avLst/>
          </a:prstGeom>
          <a:noFill/>
        </p:spPr>
        <p:txBody>
          <a:bodyPr wrap="square" rtlCol="0">
            <a:spAutoFit/>
          </a:bodyPr>
          <a:lstStyle/>
          <a:p>
            <a:pPr algn="ctr"/>
            <a:r>
              <a:rPr lang="es-ES" sz="1600">
                <a:solidFill>
                  <a:schemeClr val="tx1">
                    <a:lumMod val="65000"/>
                    <a:lumOff val="35000"/>
                  </a:schemeClr>
                </a:solidFill>
                <a:latin typeface="ITC Kabel" panose="02000503000000000000" pitchFamily="50" charset="0"/>
              </a:rPr>
              <a:t>2021</a:t>
            </a:r>
            <a:endParaRPr lang="es-CO" sz="1600">
              <a:solidFill>
                <a:schemeClr val="tx1">
                  <a:lumMod val="65000"/>
                  <a:lumOff val="35000"/>
                </a:schemeClr>
              </a:solidFill>
              <a:latin typeface="ITC Kabel" panose="02000503000000000000" pitchFamily="50" charset="0"/>
            </a:endParaRPr>
          </a:p>
        </p:txBody>
      </p:sp>
      <p:sp>
        <p:nvSpPr>
          <p:cNvPr id="14" name="CuadroTexto 13">
            <a:extLst>
              <a:ext uri="{FF2B5EF4-FFF2-40B4-BE49-F238E27FC236}">
                <a16:creationId xmlns:a16="http://schemas.microsoft.com/office/drawing/2014/main" id="{47B33B37-CE2C-AB71-CDB6-AC2B236677D1}"/>
              </a:ext>
            </a:extLst>
          </p:cNvPr>
          <p:cNvSpPr txBox="1"/>
          <p:nvPr/>
        </p:nvSpPr>
        <p:spPr>
          <a:xfrm>
            <a:off x="4793659" y="5329763"/>
            <a:ext cx="914400" cy="338554"/>
          </a:xfrm>
          <a:prstGeom prst="rect">
            <a:avLst/>
          </a:prstGeom>
          <a:noFill/>
        </p:spPr>
        <p:txBody>
          <a:bodyPr wrap="square" rtlCol="0">
            <a:spAutoFit/>
          </a:bodyPr>
          <a:lstStyle/>
          <a:p>
            <a:pPr algn="ctr"/>
            <a:r>
              <a:rPr lang="es-ES" sz="1600">
                <a:solidFill>
                  <a:schemeClr val="tx1">
                    <a:lumMod val="65000"/>
                    <a:lumOff val="35000"/>
                  </a:schemeClr>
                </a:solidFill>
                <a:latin typeface="ITC Kabel" panose="02000503000000000000" pitchFamily="50" charset="0"/>
              </a:rPr>
              <a:t>2020</a:t>
            </a:r>
            <a:endParaRPr lang="es-CO" sz="1600">
              <a:solidFill>
                <a:schemeClr val="tx1">
                  <a:lumMod val="65000"/>
                  <a:lumOff val="35000"/>
                </a:schemeClr>
              </a:solidFill>
              <a:latin typeface="ITC Kabel" panose="02000503000000000000" pitchFamily="50" charset="0"/>
            </a:endParaRPr>
          </a:p>
        </p:txBody>
      </p:sp>
      <p:sp>
        <p:nvSpPr>
          <p:cNvPr id="15" name="CuadroTexto 14">
            <a:extLst>
              <a:ext uri="{FF2B5EF4-FFF2-40B4-BE49-F238E27FC236}">
                <a16:creationId xmlns:a16="http://schemas.microsoft.com/office/drawing/2014/main" id="{DBD7E7D9-FA09-0FED-D6B6-D382E25D66B1}"/>
              </a:ext>
            </a:extLst>
          </p:cNvPr>
          <p:cNvSpPr txBox="1"/>
          <p:nvPr/>
        </p:nvSpPr>
        <p:spPr>
          <a:xfrm>
            <a:off x="3882886" y="5329763"/>
            <a:ext cx="914400" cy="338554"/>
          </a:xfrm>
          <a:prstGeom prst="rect">
            <a:avLst/>
          </a:prstGeom>
          <a:noFill/>
        </p:spPr>
        <p:txBody>
          <a:bodyPr wrap="square" rtlCol="0">
            <a:spAutoFit/>
          </a:bodyPr>
          <a:lstStyle/>
          <a:p>
            <a:pPr algn="ctr"/>
            <a:r>
              <a:rPr lang="es-ES" sz="1600">
                <a:solidFill>
                  <a:schemeClr val="tx1">
                    <a:lumMod val="65000"/>
                    <a:lumOff val="35000"/>
                  </a:schemeClr>
                </a:solidFill>
                <a:latin typeface="ITC Kabel" panose="02000503000000000000" pitchFamily="50" charset="0"/>
              </a:rPr>
              <a:t>2019</a:t>
            </a:r>
            <a:endParaRPr lang="es-CO" sz="1600">
              <a:solidFill>
                <a:schemeClr val="tx1">
                  <a:lumMod val="65000"/>
                  <a:lumOff val="35000"/>
                </a:schemeClr>
              </a:solidFill>
              <a:latin typeface="ITC Kabel" panose="02000503000000000000" pitchFamily="50" charset="0"/>
            </a:endParaRPr>
          </a:p>
        </p:txBody>
      </p:sp>
    </p:spTree>
    <p:extLst>
      <p:ext uri="{BB962C8B-B14F-4D97-AF65-F5344CB8AC3E}">
        <p14:creationId xmlns:p14="http://schemas.microsoft.com/office/powerpoint/2010/main" val="1107123953"/>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E77CB48E-38DD-099E-790B-D51A9C1E87A7}"/>
              </a:ext>
            </a:extLst>
          </p:cNvPr>
          <p:cNvSpPr/>
          <p:nvPr/>
        </p:nvSpPr>
        <p:spPr>
          <a:xfrm>
            <a:off x="-14990" y="-1"/>
            <a:ext cx="3492708" cy="6858002"/>
          </a:xfrm>
          <a:prstGeom prst="rect">
            <a:avLst/>
          </a:prstGeom>
          <a:gradFill>
            <a:gsLst>
              <a:gs pos="51000">
                <a:srgbClr val="004D98"/>
              </a:gs>
              <a:gs pos="84000">
                <a:srgbClr val="004D98"/>
              </a:gs>
              <a:gs pos="16000">
                <a:srgbClr val="0C94D1"/>
              </a:gs>
            </a:gsLst>
            <a:lin ang="5400000" scaled="1"/>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pic>
        <p:nvPicPr>
          <p:cNvPr id="18" name="Imagen 17" descr="Logotipo, nombre de la empresa&#10;&#10;Descripción generada automáticamente">
            <a:extLst>
              <a:ext uri="{FF2B5EF4-FFF2-40B4-BE49-F238E27FC236}">
                <a16:creationId xmlns:a16="http://schemas.microsoft.com/office/drawing/2014/main" id="{E3B4E5EC-FD9E-8AD2-3D38-504DC617FF5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2417" y="-340726"/>
            <a:ext cx="2531620" cy="2531620"/>
          </a:xfrm>
          <a:prstGeom prst="rect">
            <a:avLst/>
          </a:prstGeom>
        </p:spPr>
      </p:pic>
      <p:graphicFrame>
        <p:nvGraphicFramePr>
          <p:cNvPr id="7" name="8 Tabla">
            <a:extLst>
              <a:ext uri="{FF2B5EF4-FFF2-40B4-BE49-F238E27FC236}">
                <a16:creationId xmlns:a16="http://schemas.microsoft.com/office/drawing/2014/main" id="{F62E74E6-54E5-0E58-60E8-22AD101FFF13}"/>
              </a:ext>
            </a:extLst>
          </p:cNvPr>
          <p:cNvGraphicFramePr>
            <a:graphicFrameLocks noGrp="1"/>
          </p:cNvGraphicFramePr>
          <p:nvPr>
            <p:extLst>
              <p:ext uri="{D42A27DB-BD31-4B8C-83A1-F6EECF244321}">
                <p14:modId xmlns:p14="http://schemas.microsoft.com/office/powerpoint/2010/main" val="356015066"/>
              </p:ext>
            </p:extLst>
          </p:nvPr>
        </p:nvGraphicFramePr>
        <p:xfrm>
          <a:off x="4278482" y="2396758"/>
          <a:ext cx="7083991" cy="3174234"/>
        </p:xfrm>
        <a:graphic>
          <a:graphicData uri="http://schemas.openxmlformats.org/drawingml/2006/table">
            <a:tbl>
              <a:tblPr/>
              <a:tblGrid>
                <a:gridCol w="2452248">
                  <a:extLst>
                    <a:ext uri="{9D8B030D-6E8A-4147-A177-3AD203B41FA5}">
                      <a16:colId xmlns:a16="http://schemas.microsoft.com/office/drawing/2014/main" val="20000"/>
                    </a:ext>
                  </a:extLst>
                </a:gridCol>
                <a:gridCol w="2299854">
                  <a:extLst>
                    <a:ext uri="{9D8B030D-6E8A-4147-A177-3AD203B41FA5}">
                      <a16:colId xmlns:a16="http://schemas.microsoft.com/office/drawing/2014/main" val="20001"/>
                    </a:ext>
                  </a:extLst>
                </a:gridCol>
                <a:gridCol w="2331889">
                  <a:extLst>
                    <a:ext uri="{9D8B030D-6E8A-4147-A177-3AD203B41FA5}">
                      <a16:colId xmlns:a16="http://schemas.microsoft.com/office/drawing/2014/main" val="20003"/>
                    </a:ext>
                  </a:extLst>
                </a:gridCol>
              </a:tblGrid>
              <a:tr h="499730">
                <a:tc>
                  <a:txBody>
                    <a:bodyPr/>
                    <a:lstStyle/>
                    <a:p>
                      <a:pPr marL="0" algn="ctr" defTabSz="914400" rtl="0" eaLnBrk="1" fontAlgn="ctr" latinLnBrk="0" hangingPunct="1"/>
                      <a:r>
                        <a:rPr lang="es-ES" sz="1600" b="1" i="0" u="none" strike="noStrike" kern="1200">
                          <a:solidFill>
                            <a:schemeClr val="bg1"/>
                          </a:solidFill>
                          <a:latin typeface="ITC Kabel"/>
                          <a:ea typeface="+mn-ea"/>
                          <a:cs typeface="+mn-cs"/>
                        </a:rPr>
                        <a:t>Departamento</a:t>
                      </a:r>
                    </a:p>
                  </a:txBody>
                  <a:tcPr marL="0" marR="0" marT="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6082"/>
                    </a:solidFill>
                  </a:tcPr>
                </a:tc>
                <a:tc>
                  <a:txBody>
                    <a:bodyPr/>
                    <a:lstStyle/>
                    <a:p>
                      <a:pPr marL="0" algn="ctr" defTabSz="914400" rtl="0" eaLnBrk="1" fontAlgn="ctr" latinLnBrk="0" hangingPunct="1"/>
                      <a:r>
                        <a:rPr lang="es-ES" sz="1600" b="1" i="0" u="none" strike="noStrike" kern="1200">
                          <a:solidFill>
                            <a:schemeClr val="bg1"/>
                          </a:solidFill>
                          <a:latin typeface="ITC Kabel"/>
                          <a:ea typeface="+mn-ea"/>
                          <a:cs typeface="+mn-cs"/>
                        </a:rPr>
                        <a:t>Anual</a:t>
                      </a:r>
                    </a:p>
                    <a:p>
                      <a:pPr marL="0" algn="ctr" defTabSz="914400" rtl="0" eaLnBrk="1" fontAlgn="ctr" latinLnBrk="0" hangingPunct="1"/>
                      <a:r>
                        <a:rPr lang="es-ES" sz="1600" b="1" i="0" u="none" strike="noStrike" kern="1200">
                          <a:solidFill>
                            <a:schemeClr val="bg1"/>
                          </a:solidFill>
                          <a:latin typeface="ITC Kabel"/>
                          <a:ea typeface="+mn-ea"/>
                          <a:cs typeface="+mn-cs"/>
                        </a:rPr>
                        <a:t>2024-I vs. 2023-I</a:t>
                      </a:r>
                    </a:p>
                  </a:txBody>
                  <a:tcPr marL="0" marR="0" marT="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6082"/>
                    </a:solidFill>
                  </a:tcPr>
                </a:tc>
                <a:tc>
                  <a:txBody>
                    <a:bodyPr/>
                    <a:lstStyle/>
                    <a:p>
                      <a:pPr marL="0" algn="ctr" defTabSz="914400" rtl="0" eaLnBrk="1" fontAlgn="ctr" latinLnBrk="0" hangingPunct="1"/>
                      <a:r>
                        <a:rPr lang="es-ES" sz="1600" b="1" i="0" u="none" strike="noStrike" kern="1200">
                          <a:solidFill>
                            <a:schemeClr val="bg1"/>
                          </a:solidFill>
                          <a:latin typeface="ITC Kabel"/>
                          <a:ea typeface="+mn-ea"/>
                          <a:cs typeface="+mn-cs"/>
                        </a:rPr>
                        <a:t>Quinquenal</a:t>
                      </a:r>
                    </a:p>
                    <a:p>
                      <a:pPr marL="0" algn="ctr" defTabSz="914400" rtl="0" eaLnBrk="1" fontAlgn="ctr" latinLnBrk="0" hangingPunct="1"/>
                      <a:r>
                        <a:rPr lang="es-ES" sz="1600" b="1" i="0" u="none" strike="noStrike" kern="1200">
                          <a:solidFill>
                            <a:schemeClr val="bg1"/>
                          </a:solidFill>
                          <a:latin typeface="ITC Kabel"/>
                          <a:ea typeface="+mn-ea"/>
                          <a:cs typeface="+mn-cs"/>
                        </a:rPr>
                        <a:t>2024-I vs. 2019-I</a:t>
                      </a:r>
                    </a:p>
                  </a:txBody>
                  <a:tcPr marL="0" marR="0" marT="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6082"/>
                    </a:solidFill>
                  </a:tcPr>
                </a:tc>
                <a:extLst>
                  <a:ext uri="{0D108BD9-81ED-4DB2-BD59-A6C34878D82A}">
                    <a16:rowId xmlns:a16="http://schemas.microsoft.com/office/drawing/2014/main" val="10000"/>
                  </a:ext>
                </a:extLst>
              </a:tr>
              <a:tr h="382072">
                <a:tc>
                  <a:txBody>
                    <a:bodyPr/>
                    <a:lstStyle/>
                    <a:p>
                      <a:pPr algn="l" fontAlgn="ctr"/>
                      <a:r>
                        <a:rPr lang="es-CO" sz="1600" b="1" i="0" u="none" strike="noStrike">
                          <a:solidFill>
                            <a:srgbClr val="004D98"/>
                          </a:solidFill>
                          <a:effectLst/>
                          <a:latin typeface="ITC Kabel" panose="02000503000000000000" pitchFamily="50" charset="0"/>
                        </a:rPr>
                        <a:t>Atlántico</a:t>
                      </a:r>
                    </a:p>
                  </a:txBody>
                  <a:tcPr marL="428625" marR="9525" marT="9525"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s-CO" sz="1600" b="1" i="0" u="none" strike="noStrike">
                          <a:solidFill>
                            <a:srgbClr val="004D98"/>
                          </a:solidFill>
                          <a:effectLst/>
                          <a:latin typeface="ITC Kabel" panose="02000503000000000000" pitchFamily="50" charset="0"/>
                        </a:rPr>
                        <a:t>0,3</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s-CO" sz="1600" b="1" i="0" u="none" strike="noStrike">
                          <a:solidFill>
                            <a:srgbClr val="004D98"/>
                          </a:solidFill>
                          <a:effectLst/>
                          <a:latin typeface="ITC Kabel" panose="02000503000000000000" pitchFamily="50" charset="0"/>
                        </a:rPr>
                        <a:t>19,6</a:t>
                      </a:r>
                    </a:p>
                  </a:txBody>
                  <a:tcPr marL="9525" marR="9525" marT="9525"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76517636"/>
                  </a:ext>
                </a:extLst>
              </a:tr>
              <a:tr h="382072">
                <a:tc>
                  <a:txBody>
                    <a:bodyPr/>
                    <a:lstStyle/>
                    <a:p>
                      <a:pPr algn="l" fontAlgn="ctr"/>
                      <a:r>
                        <a:rPr lang="es-CO" sz="1600" b="0" i="0" u="none" strike="noStrike">
                          <a:solidFill>
                            <a:srgbClr val="000000"/>
                          </a:solidFill>
                          <a:effectLst/>
                          <a:latin typeface="ITC Kabel" panose="02000503000000000000" pitchFamily="50" charset="0"/>
                        </a:rPr>
                        <a:t>Antioquia</a:t>
                      </a:r>
                    </a:p>
                  </a:txBody>
                  <a:tcPr marL="428625" marR="9525" marT="9525"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s-CO" sz="1600" b="0" i="0" u="none" strike="noStrike">
                          <a:solidFill>
                            <a:srgbClr val="000000"/>
                          </a:solidFill>
                          <a:effectLst/>
                          <a:latin typeface="ITC Kabel" panose="02000503000000000000" pitchFamily="50" charset="0"/>
                        </a:rPr>
                        <a:t>-0,3</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s-CO" sz="1600" b="0" i="0" u="none" strike="noStrike">
                          <a:solidFill>
                            <a:srgbClr val="000000"/>
                          </a:solidFill>
                          <a:effectLst/>
                          <a:latin typeface="ITC Kabel" panose="02000503000000000000" pitchFamily="50" charset="0"/>
                        </a:rPr>
                        <a:t>17,5</a:t>
                      </a:r>
                    </a:p>
                  </a:txBody>
                  <a:tcPr marL="9525" marR="9525" marT="9525"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28277194"/>
                  </a:ext>
                </a:extLst>
              </a:tr>
              <a:tr h="382072">
                <a:tc>
                  <a:txBody>
                    <a:bodyPr/>
                    <a:lstStyle/>
                    <a:p>
                      <a:pPr algn="l" fontAlgn="ctr"/>
                      <a:r>
                        <a:rPr lang="es-CO" sz="1600" b="0" i="0" u="none" strike="noStrike">
                          <a:solidFill>
                            <a:srgbClr val="000000"/>
                          </a:solidFill>
                          <a:effectLst/>
                          <a:latin typeface="ITC Kabel" panose="02000503000000000000" pitchFamily="50" charset="0"/>
                        </a:rPr>
                        <a:t>Bogotá D.C.</a:t>
                      </a:r>
                    </a:p>
                  </a:txBody>
                  <a:tcPr marL="428625" marR="9525" marT="9525"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s-CO" sz="1600" b="0" i="0" u="none" strike="noStrike">
                          <a:solidFill>
                            <a:srgbClr val="000000"/>
                          </a:solidFill>
                          <a:effectLst/>
                          <a:latin typeface="ITC Kabel" panose="02000503000000000000" pitchFamily="50" charset="0"/>
                        </a:rPr>
                        <a:t>1,2</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s-CO" sz="1600" b="0" i="0" u="none" strike="noStrike">
                          <a:solidFill>
                            <a:srgbClr val="000000"/>
                          </a:solidFill>
                          <a:effectLst/>
                          <a:latin typeface="ITC Kabel" panose="02000503000000000000" pitchFamily="50" charset="0"/>
                        </a:rPr>
                        <a:t>16,9</a:t>
                      </a:r>
                    </a:p>
                  </a:txBody>
                  <a:tcPr marL="9525" marR="9525" marT="9525"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3"/>
                  </a:ext>
                </a:extLst>
              </a:tr>
              <a:tr h="382072">
                <a:tc>
                  <a:txBody>
                    <a:bodyPr/>
                    <a:lstStyle/>
                    <a:p>
                      <a:pPr algn="l" fontAlgn="ctr"/>
                      <a:r>
                        <a:rPr lang="es-CO" sz="1600" b="0" i="0" u="none" strike="noStrike">
                          <a:solidFill>
                            <a:srgbClr val="000000"/>
                          </a:solidFill>
                          <a:effectLst/>
                          <a:latin typeface="ITC Kabel" panose="02000503000000000000" pitchFamily="50" charset="0"/>
                        </a:rPr>
                        <a:t>Valle del Cauca</a:t>
                      </a:r>
                    </a:p>
                  </a:txBody>
                  <a:tcPr marL="428625" marR="9525" marT="9525"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s-CO" sz="1600" b="0" i="0" u="none" strike="noStrike">
                          <a:solidFill>
                            <a:srgbClr val="000000"/>
                          </a:solidFill>
                          <a:effectLst/>
                          <a:latin typeface="ITC Kabel" panose="02000503000000000000" pitchFamily="50" charset="0"/>
                        </a:rPr>
                        <a:t>0,2</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s-CO" sz="1600" b="0" i="0" u="none" strike="noStrike">
                          <a:solidFill>
                            <a:srgbClr val="000000"/>
                          </a:solidFill>
                          <a:effectLst/>
                          <a:latin typeface="ITC Kabel" panose="02000503000000000000" pitchFamily="50" charset="0"/>
                        </a:rPr>
                        <a:t>13,5</a:t>
                      </a:r>
                    </a:p>
                  </a:txBody>
                  <a:tcPr marL="9525" marR="9525" marT="9525"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95053220"/>
                  </a:ext>
                </a:extLst>
              </a:tr>
              <a:tr h="382072">
                <a:tc>
                  <a:txBody>
                    <a:bodyPr/>
                    <a:lstStyle/>
                    <a:p>
                      <a:pPr algn="l" fontAlgn="ctr"/>
                      <a:r>
                        <a:rPr lang="es-CO" sz="1600" b="1" i="0" u="none" strike="noStrike">
                          <a:solidFill>
                            <a:srgbClr val="0C94D1"/>
                          </a:solidFill>
                          <a:effectLst/>
                          <a:latin typeface="ITC Kabel" panose="02000503000000000000" pitchFamily="50" charset="0"/>
                        </a:rPr>
                        <a:t>Colombia</a:t>
                      </a:r>
                    </a:p>
                  </a:txBody>
                  <a:tcPr marL="428625" marR="9525" marT="9525"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s-CO" sz="1600" b="1" i="0" u="none" strike="noStrike">
                          <a:solidFill>
                            <a:srgbClr val="0C94D1"/>
                          </a:solidFill>
                          <a:effectLst/>
                          <a:latin typeface="ITC Kabel" panose="02000503000000000000" pitchFamily="50" charset="0"/>
                        </a:rPr>
                        <a:t>0,7</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s-CO" sz="1600" b="1" i="0" u="none" strike="noStrike">
                          <a:solidFill>
                            <a:srgbClr val="0C94D1"/>
                          </a:solidFill>
                          <a:effectLst/>
                          <a:latin typeface="ITC Kabel" panose="02000503000000000000" pitchFamily="50" charset="0"/>
                        </a:rPr>
                        <a:t>12,4</a:t>
                      </a:r>
                    </a:p>
                  </a:txBody>
                  <a:tcPr marL="9525" marR="9525" marT="9525"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4"/>
                  </a:ext>
                </a:extLst>
              </a:tr>
              <a:tr h="382072">
                <a:tc>
                  <a:txBody>
                    <a:bodyPr/>
                    <a:lstStyle/>
                    <a:p>
                      <a:pPr algn="l" fontAlgn="ctr"/>
                      <a:r>
                        <a:rPr lang="es-CO" sz="1600" b="0" i="0" u="none" strike="noStrike">
                          <a:solidFill>
                            <a:srgbClr val="000000"/>
                          </a:solidFill>
                          <a:effectLst/>
                          <a:latin typeface="ITC Kabel" panose="02000503000000000000" pitchFamily="50" charset="0"/>
                        </a:rPr>
                        <a:t>Cundinamarca</a:t>
                      </a:r>
                    </a:p>
                  </a:txBody>
                  <a:tcPr marL="428625" marR="9525" marT="9525"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s-CO" sz="1600" b="0" i="0" u="none" strike="noStrike">
                          <a:solidFill>
                            <a:srgbClr val="000000"/>
                          </a:solidFill>
                          <a:effectLst/>
                          <a:latin typeface="ITC Kabel" panose="02000503000000000000" pitchFamily="50" charset="0"/>
                        </a:rPr>
                        <a:t>0,3</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s-CO" sz="1600" b="0" i="0" u="none" strike="noStrike">
                          <a:solidFill>
                            <a:srgbClr val="000000"/>
                          </a:solidFill>
                          <a:effectLst/>
                          <a:latin typeface="ITC Kabel" panose="02000503000000000000" pitchFamily="50" charset="0"/>
                        </a:rPr>
                        <a:t>11,8</a:t>
                      </a:r>
                    </a:p>
                  </a:txBody>
                  <a:tcPr marL="9525" marR="9525" marT="9525"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5"/>
                  </a:ext>
                </a:extLst>
              </a:tr>
              <a:tr h="382072">
                <a:tc>
                  <a:txBody>
                    <a:bodyPr/>
                    <a:lstStyle/>
                    <a:p>
                      <a:pPr algn="l" fontAlgn="ctr"/>
                      <a:r>
                        <a:rPr lang="es-CO" sz="1600" b="0" i="0" u="none" strike="noStrike">
                          <a:solidFill>
                            <a:srgbClr val="000000"/>
                          </a:solidFill>
                          <a:effectLst/>
                          <a:latin typeface="ITC Kabel" panose="02000503000000000000" pitchFamily="50" charset="0"/>
                        </a:rPr>
                        <a:t>Santander</a:t>
                      </a:r>
                    </a:p>
                  </a:txBody>
                  <a:tcPr marL="428625" marR="9525" marT="9525"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s-CO" sz="1600" b="0" i="0" u="none" strike="noStrike">
                          <a:solidFill>
                            <a:srgbClr val="000000"/>
                          </a:solidFill>
                          <a:effectLst/>
                          <a:latin typeface="ITC Kabel" panose="02000503000000000000" pitchFamily="50" charset="0"/>
                        </a:rPr>
                        <a:t>0,4</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s-CO" sz="1600" b="0" i="0" u="none" strike="noStrike">
                          <a:solidFill>
                            <a:srgbClr val="000000"/>
                          </a:solidFill>
                          <a:effectLst/>
                          <a:latin typeface="ITC Kabel" panose="02000503000000000000" pitchFamily="50" charset="0"/>
                        </a:rPr>
                        <a:t>11,4</a:t>
                      </a:r>
                    </a:p>
                  </a:txBody>
                  <a:tcPr marL="9525" marR="9525" marT="9525"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7"/>
                  </a:ext>
                </a:extLst>
              </a:tr>
            </a:tbl>
          </a:graphicData>
        </a:graphic>
      </p:graphicFrame>
      <p:sp>
        <p:nvSpPr>
          <p:cNvPr id="9" name="Rectángulo 8">
            <a:extLst>
              <a:ext uri="{FF2B5EF4-FFF2-40B4-BE49-F238E27FC236}">
                <a16:creationId xmlns:a16="http://schemas.microsoft.com/office/drawing/2014/main" id="{3AA55800-F91B-B4B4-2966-6CAC34C667DA}"/>
              </a:ext>
            </a:extLst>
          </p:cNvPr>
          <p:cNvSpPr/>
          <p:nvPr/>
        </p:nvSpPr>
        <p:spPr>
          <a:xfrm>
            <a:off x="3595852" y="6087332"/>
            <a:ext cx="4484892" cy="48218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1200">
                <a:solidFill>
                  <a:srgbClr val="002060"/>
                </a:solidFill>
                <a:latin typeface="ITC Kabel" panose="02000503000000000000" pitchFamily="50" charset="0"/>
              </a:rPr>
              <a:t>Fuente: Cámara de Comercio de Barranquilla con base en DANE</a:t>
            </a:r>
            <a:endParaRPr lang="es-CO" sz="1200">
              <a:solidFill>
                <a:srgbClr val="002060"/>
              </a:solidFill>
              <a:latin typeface="ITC Kabel" panose="02000503000000000000" pitchFamily="50" charset="0"/>
            </a:endParaRPr>
          </a:p>
        </p:txBody>
      </p:sp>
      <p:sp>
        <p:nvSpPr>
          <p:cNvPr id="5" name="CuadroTexto 4">
            <a:extLst>
              <a:ext uri="{FF2B5EF4-FFF2-40B4-BE49-F238E27FC236}">
                <a16:creationId xmlns:a16="http://schemas.microsoft.com/office/drawing/2014/main" id="{CF07DB9B-9BD3-662C-483B-390076BD4E55}"/>
              </a:ext>
            </a:extLst>
          </p:cNvPr>
          <p:cNvSpPr txBox="1"/>
          <p:nvPr/>
        </p:nvSpPr>
        <p:spPr>
          <a:xfrm>
            <a:off x="63932" y="2739571"/>
            <a:ext cx="3334863" cy="1477328"/>
          </a:xfrm>
          <a:prstGeom prst="rect">
            <a:avLst/>
          </a:prstGeom>
          <a:noFill/>
          <a:ln>
            <a:noFill/>
          </a:ln>
        </p:spPr>
        <p:txBody>
          <a:bodyPr wrap="square" rtlCol="0">
            <a:spAutoFit/>
          </a:bodyPr>
          <a:lstStyle/>
          <a:p>
            <a:pPr algn="just"/>
            <a:r>
              <a:rPr lang="es-ES">
                <a:solidFill>
                  <a:schemeClr val="bg1"/>
                </a:solidFill>
                <a:latin typeface="ITC Kabel" panose="02000503000000000000" pitchFamily="50" charset="0"/>
              </a:rPr>
              <a:t>Pese a crecer tan solo 0,3% en el inicio de 2024, la economía del Atlántico es la que más ha crecido en el país en los últimos cinco años.</a:t>
            </a:r>
            <a:endParaRPr lang="es-CO">
              <a:solidFill>
                <a:schemeClr val="bg1"/>
              </a:solidFill>
              <a:latin typeface="ITC Kabel" panose="02000503000000000000" pitchFamily="50" charset="0"/>
            </a:endParaRPr>
          </a:p>
        </p:txBody>
      </p:sp>
      <p:sp>
        <p:nvSpPr>
          <p:cNvPr id="27" name="Rectángulo 26">
            <a:extLst>
              <a:ext uri="{FF2B5EF4-FFF2-40B4-BE49-F238E27FC236}">
                <a16:creationId xmlns:a16="http://schemas.microsoft.com/office/drawing/2014/main" id="{DC77F9F2-781F-2FB9-87C8-67C5D4B1614D}"/>
              </a:ext>
            </a:extLst>
          </p:cNvPr>
          <p:cNvSpPr/>
          <p:nvPr/>
        </p:nvSpPr>
        <p:spPr>
          <a:xfrm>
            <a:off x="3469056" y="-19533"/>
            <a:ext cx="8702845" cy="106185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3600" b="1">
                <a:solidFill>
                  <a:srgbClr val="275889"/>
                </a:solidFill>
                <a:latin typeface="ITC Kabel" panose="02000503000000000000" pitchFamily="50" charset="0"/>
              </a:rPr>
              <a:t>Crecimiento económico</a:t>
            </a:r>
            <a:endParaRPr lang="es-CO" sz="3600" b="1">
              <a:solidFill>
                <a:srgbClr val="275889"/>
              </a:solidFill>
              <a:latin typeface="ITC Kabel" panose="02000503000000000000" pitchFamily="50" charset="0"/>
            </a:endParaRPr>
          </a:p>
        </p:txBody>
      </p:sp>
      <p:grpSp>
        <p:nvGrpSpPr>
          <p:cNvPr id="28" name="Grupo 27">
            <a:extLst>
              <a:ext uri="{FF2B5EF4-FFF2-40B4-BE49-F238E27FC236}">
                <a16:creationId xmlns:a16="http://schemas.microsoft.com/office/drawing/2014/main" id="{E4784E7F-5E8E-ED41-E63B-8BE6B832A4BF}"/>
              </a:ext>
            </a:extLst>
          </p:cNvPr>
          <p:cNvGrpSpPr/>
          <p:nvPr/>
        </p:nvGrpSpPr>
        <p:grpSpPr>
          <a:xfrm>
            <a:off x="11173459" y="5461711"/>
            <a:ext cx="1372278" cy="1659643"/>
            <a:chOff x="11157509" y="5568152"/>
            <a:chExt cx="1372278" cy="1659643"/>
          </a:xfrm>
        </p:grpSpPr>
        <p:grpSp>
          <p:nvGrpSpPr>
            <p:cNvPr id="29" name="Grupo 28">
              <a:extLst>
                <a:ext uri="{FF2B5EF4-FFF2-40B4-BE49-F238E27FC236}">
                  <a16:creationId xmlns:a16="http://schemas.microsoft.com/office/drawing/2014/main" id="{3C10F422-F8E9-8FC3-7F60-B8887902C448}"/>
                </a:ext>
              </a:extLst>
            </p:cNvPr>
            <p:cNvGrpSpPr/>
            <p:nvPr/>
          </p:nvGrpSpPr>
          <p:grpSpPr>
            <a:xfrm>
              <a:off x="11157509" y="5568152"/>
              <a:ext cx="1372278" cy="1659643"/>
              <a:chOff x="11004993" y="4968941"/>
              <a:chExt cx="1587341" cy="2335672"/>
            </a:xfrm>
          </p:grpSpPr>
          <p:sp>
            <p:nvSpPr>
              <p:cNvPr id="31" name="Hexágono 30">
                <a:extLst>
                  <a:ext uri="{FF2B5EF4-FFF2-40B4-BE49-F238E27FC236}">
                    <a16:creationId xmlns:a16="http://schemas.microsoft.com/office/drawing/2014/main" id="{D1DCC33F-4385-B85A-BA6E-F8813AE9EFA6}"/>
                  </a:ext>
                </a:extLst>
              </p:cNvPr>
              <p:cNvSpPr/>
              <p:nvPr/>
            </p:nvSpPr>
            <p:spPr>
              <a:xfrm rot="16200000">
                <a:off x="11357131" y="5748295"/>
                <a:ext cx="878400" cy="764041"/>
              </a:xfrm>
              <a:prstGeom prst="hexagon">
                <a:avLst/>
              </a:prstGeom>
              <a:solidFill>
                <a:srgbClr val="8ED973"/>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32" name="Hexágono 31">
                <a:extLst>
                  <a:ext uri="{FF2B5EF4-FFF2-40B4-BE49-F238E27FC236}">
                    <a16:creationId xmlns:a16="http://schemas.microsoft.com/office/drawing/2014/main" id="{808ADE4F-D4FE-771F-4D39-95741A4E17DF}"/>
                  </a:ext>
                </a:extLst>
              </p:cNvPr>
              <p:cNvSpPr/>
              <p:nvPr/>
            </p:nvSpPr>
            <p:spPr>
              <a:xfrm rot="16200000">
                <a:off x="10947814" y="6462331"/>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33" name="Hexágono 32">
                <a:extLst>
                  <a:ext uri="{FF2B5EF4-FFF2-40B4-BE49-F238E27FC236}">
                    <a16:creationId xmlns:a16="http://schemas.microsoft.com/office/drawing/2014/main" id="{517A1A25-F4DB-F38B-4ACA-FF9263A1C4DC}"/>
                  </a:ext>
                </a:extLst>
              </p:cNvPr>
              <p:cNvSpPr/>
              <p:nvPr/>
            </p:nvSpPr>
            <p:spPr>
              <a:xfrm rot="16200000">
                <a:off x="11752800" y="6483392"/>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34" name="Hexágono 33">
                <a:extLst>
                  <a:ext uri="{FF2B5EF4-FFF2-40B4-BE49-F238E27FC236}">
                    <a16:creationId xmlns:a16="http://schemas.microsoft.com/office/drawing/2014/main" id="{0273E0E7-17AA-7104-E4A6-7539D5D65455}"/>
                  </a:ext>
                </a:extLst>
              </p:cNvPr>
              <p:cNvSpPr/>
              <p:nvPr/>
            </p:nvSpPr>
            <p:spPr>
              <a:xfrm rot="16200000">
                <a:off x="11771114" y="5026120"/>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grpSp>
        <p:sp>
          <p:nvSpPr>
            <p:cNvPr id="30" name="CuadroTexto 29">
              <a:extLst>
                <a:ext uri="{FF2B5EF4-FFF2-40B4-BE49-F238E27FC236}">
                  <a16:creationId xmlns:a16="http://schemas.microsoft.com/office/drawing/2014/main" id="{E6C84FF6-2B13-64ED-4A45-C546CE6D0DA0}"/>
                </a:ext>
              </a:extLst>
            </p:cNvPr>
            <p:cNvSpPr txBox="1"/>
            <p:nvPr/>
          </p:nvSpPr>
          <p:spPr>
            <a:xfrm>
              <a:off x="11695611" y="6197920"/>
              <a:ext cx="296091" cy="400110"/>
            </a:xfrm>
            <a:prstGeom prst="rect">
              <a:avLst/>
            </a:prstGeom>
            <a:noFill/>
          </p:spPr>
          <p:txBody>
            <a:bodyPr wrap="square" rtlCol="0">
              <a:spAutoFit/>
            </a:bodyPr>
            <a:lstStyle/>
            <a:p>
              <a:endParaRPr lang="es-CO" sz="2000" b="1">
                <a:solidFill>
                  <a:srgbClr val="002060"/>
                </a:solidFill>
                <a:latin typeface="ITC Kabel" panose="02000503000000000000" pitchFamily="50" charset="0"/>
              </a:endParaRPr>
            </a:p>
          </p:txBody>
        </p:sp>
      </p:grpSp>
      <p:sp>
        <p:nvSpPr>
          <p:cNvPr id="35" name="2 CuadroTexto">
            <a:extLst>
              <a:ext uri="{FF2B5EF4-FFF2-40B4-BE49-F238E27FC236}">
                <a16:creationId xmlns:a16="http://schemas.microsoft.com/office/drawing/2014/main" id="{41453D34-F716-6253-4207-FFF57755E723}"/>
              </a:ext>
            </a:extLst>
          </p:cNvPr>
          <p:cNvSpPr txBox="1"/>
          <p:nvPr/>
        </p:nvSpPr>
        <p:spPr>
          <a:xfrm>
            <a:off x="3477718" y="740418"/>
            <a:ext cx="8722943" cy="369332"/>
          </a:xfrm>
          <a:prstGeom prst="rect">
            <a:avLst/>
          </a:prstGeom>
          <a:noFill/>
        </p:spPr>
        <p:txBody>
          <a:bodyPr wrap="square" rtlCol="0">
            <a:spAutoFit/>
          </a:bodyPr>
          <a:lstStyle/>
          <a:p>
            <a:pPr algn="ctr"/>
            <a:r>
              <a:rPr lang="es-ES">
                <a:solidFill>
                  <a:srgbClr val="275889"/>
                </a:solidFill>
                <a:latin typeface="ITC Kabel" panose="02000503000000000000" pitchFamily="50" charset="0"/>
              </a:rPr>
              <a:t>Tasas anuales y quinquenales de crecimiento del ITAED (%)</a:t>
            </a:r>
            <a:endParaRPr lang="es-CO">
              <a:solidFill>
                <a:srgbClr val="275889"/>
              </a:solidFill>
              <a:latin typeface="ITC Kabel" panose="02000503000000000000" pitchFamily="50" charset="0"/>
            </a:endParaRPr>
          </a:p>
        </p:txBody>
      </p:sp>
    </p:spTree>
    <p:extLst>
      <p:ext uri="{BB962C8B-B14F-4D97-AF65-F5344CB8AC3E}">
        <p14:creationId xmlns:p14="http://schemas.microsoft.com/office/powerpoint/2010/main" val="2747818427"/>
      </p:ext>
    </p:extLst>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B686A3E2-F2BD-8B1B-015A-9DDBA5DD02AB}"/>
              </a:ext>
            </a:extLst>
          </p:cNvPr>
          <p:cNvSpPr/>
          <p:nvPr/>
        </p:nvSpPr>
        <p:spPr>
          <a:xfrm>
            <a:off x="-14990" y="-1"/>
            <a:ext cx="3492708" cy="6858002"/>
          </a:xfrm>
          <a:prstGeom prst="rect">
            <a:avLst/>
          </a:prstGeom>
          <a:gradFill>
            <a:gsLst>
              <a:gs pos="51000">
                <a:srgbClr val="004D98"/>
              </a:gs>
              <a:gs pos="84000">
                <a:srgbClr val="004D98"/>
              </a:gs>
              <a:gs pos="16000">
                <a:srgbClr val="0C94D1"/>
              </a:gs>
            </a:gsLst>
            <a:lin ang="5400000" scaled="1"/>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4" name="Rectángulo 3">
            <a:extLst>
              <a:ext uri="{FF2B5EF4-FFF2-40B4-BE49-F238E27FC236}">
                <a16:creationId xmlns:a16="http://schemas.microsoft.com/office/drawing/2014/main" id="{BCA437FB-3A03-8306-87EF-EA8594B3A9DC}"/>
              </a:ext>
            </a:extLst>
          </p:cNvPr>
          <p:cNvSpPr/>
          <p:nvPr/>
        </p:nvSpPr>
        <p:spPr>
          <a:xfrm>
            <a:off x="3966756" y="226365"/>
            <a:ext cx="8040896" cy="106185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3600" b="1">
                <a:solidFill>
                  <a:srgbClr val="275889"/>
                </a:solidFill>
                <a:latin typeface="ITC Kabel" panose="02000503000000000000" pitchFamily="50" charset="0"/>
              </a:rPr>
              <a:t>Ventas minoristas en Atlántico</a:t>
            </a:r>
          </a:p>
        </p:txBody>
      </p:sp>
      <p:pic>
        <p:nvPicPr>
          <p:cNvPr id="18" name="Imagen 17" descr="Logotipo, nombre de la empresa&#10;&#10;Descripción generada automáticamente">
            <a:extLst>
              <a:ext uri="{FF2B5EF4-FFF2-40B4-BE49-F238E27FC236}">
                <a16:creationId xmlns:a16="http://schemas.microsoft.com/office/drawing/2014/main" id="{E3B4E5EC-FD9E-8AD2-3D38-504DC617FF5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2417" y="-525392"/>
            <a:ext cx="2531620" cy="2531620"/>
          </a:xfrm>
          <a:prstGeom prst="rect">
            <a:avLst/>
          </a:prstGeom>
        </p:spPr>
      </p:pic>
      <p:sp>
        <p:nvSpPr>
          <p:cNvPr id="3" name="CuadroTexto 2">
            <a:extLst>
              <a:ext uri="{FF2B5EF4-FFF2-40B4-BE49-F238E27FC236}">
                <a16:creationId xmlns:a16="http://schemas.microsoft.com/office/drawing/2014/main" id="{CC538D5D-C574-69CE-81DD-743F5BA6AC34}"/>
              </a:ext>
            </a:extLst>
          </p:cNvPr>
          <p:cNvSpPr txBox="1"/>
          <p:nvPr/>
        </p:nvSpPr>
        <p:spPr>
          <a:xfrm>
            <a:off x="3115" y="2859222"/>
            <a:ext cx="3426854" cy="1477328"/>
          </a:xfrm>
          <a:prstGeom prst="rect">
            <a:avLst/>
          </a:prstGeom>
          <a:noFill/>
          <a:ln>
            <a:noFill/>
          </a:ln>
        </p:spPr>
        <p:txBody>
          <a:bodyPr wrap="square" rtlCol="0">
            <a:spAutoFit/>
          </a:bodyPr>
          <a:lstStyle/>
          <a:p>
            <a:pPr algn="just"/>
            <a:r>
              <a:rPr lang="es-ES">
                <a:solidFill>
                  <a:schemeClr val="bg1"/>
                </a:solidFill>
                <a:latin typeface="ITC Kabel" panose="02000503000000000000" pitchFamily="50" charset="0"/>
              </a:rPr>
              <a:t>El crecimiento en las ventas del comercio minorista en Atlántico ha sido liderado en los últimos cinco años por  autopartes, fármacos y confecciones.</a:t>
            </a:r>
            <a:endParaRPr lang="es-CO">
              <a:solidFill>
                <a:schemeClr val="bg1"/>
              </a:solidFill>
              <a:latin typeface="ITC Kabel" panose="02000503000000000000" pitchFamily="50" charset="0"/>
            </a:endParaRPr>
          </a:p>
        </p:txBody>
      </p:sp>
      <p:grpSp>
        <p:nvGrpSpPr>
          <p:cNvPr id="22" name="Grupo 21">
            <a:extLst>
              <a:ext uri="{FF2B5EF4-FFF2-40B4-BE49-F238E27FC236}">
                <a16:creationId xmlns:a16="http://schemas.microsoft.com/office/drawing/2014/main" id="{F1E8290B-326D-8B41-99AA-3972BE0DADF4}"/>
              </a:ext>
            </a:extLst>
          </p:cNvPr>
          <p:cNvGrpSpPr/>
          <p:nvPr/>
        </p:nvGrpSpPr>
        <p:grpSpPr>
          <a:xfrm>
            <a:off x="11173459" y="5461710"/>
            <a:ext cx="1372278" cy="1659643"/>
            <a:chOff x="11157509" y="5568151"/>
            <a:chExt cx="1372278" cy="1659643"/>
          </a:xfrm>
        </p:grpSpPr>
        <p:grpSp>
          <p:nvGrpSpPr>
            <p:cNvPr id="23" name="Grupo 22">
              <a:extLst>
                <a:ext uri="{FF2B5EF4-FFF2-40B4-BE49-F238E27FC236}">
                  <a16:creationId xmlns:a16="http://schemas.microsoft.com/office/drawing/2014/main" id="{9EF16021-0A95-5817-5023-C70189D5BA6D}"/>
                </a:ext>
              </a:extLst>
            </p:cNvPr>
            <p:cNvGrpSpPr/>
            <p:nvPr/>
          </p:nvGrpSpPr>
          <p:grpSpPr>
            <a:xfrm>
              <a:off x="11157509" y="5568151"/>
              <a:ext cx="1372278" cy="1659643"/>
              <a:chOff x="11004993" y="4968941"/>
              <a:chExt cx="1587341" cy="2335672"/>
            </a:xfrm>
          </p:grpSpPr>
          <p:sp>
            <p:nvSpPr>
              <p:cNvPr id="25" name="Hexágono 24">
                <a:extLst>
                  <a:ext uri="{FF2B5EF4-FFF2-40B4-BE49-F238E27FC236}">
                    <a16:creationId xmlns:a16="http://schemas.microsoft.com/office/drawing/2014/main" id="{5E4AEBB3-060F-B288-1D41-06A1DA2373D5}"/>
                  </a:ext>
                </a:extLst>
              </p:cNvPr>
              <p:cNvSpPr/>
              <p:nvPr/>
            </p:nvSpPr>
            <p:spPr>
              <a:xfrm rot="16200000">
                <a:off x="11357131" y="5748295"/>
                <a:ext cx="878400" cy="764041"/>
              </a:xfrm>
              <a:prstGeom prst="hexagon">
                <a:avLst/>
              </a:prstGeom>
              <a:solidFill>
                <a:srgbClr val="8ED973"/>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6" name="Hexágono 25">
                <a:extLst>
                  <a:ext uri="{FF2B5EF4-FFF2-40B4-BE49-F238E27FC236}">
                    <a16:creationId xmlns:a16="http://schemas.microsoft.com/office/drawing/2014/main" id="{CC90C13E-7B5F-9E73-4882-4E1C3E082867}"/>
                  </a:ext>
                </a:extLst>
              </p:cNvPr>
              <p:cNvSpPr/>
              <p:nvPr/>
            </p:nvSpPr>
            <p:spPr>
              <a:xfrm rot="16200000">
                <a:off x="10947814" y="6462331"/>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7" name="Hexágono 26">
                <a:extLst>
                  <a:ext uri="{FF2B5EF4-FFF2-40B4-BE49-F238E27FC236}">
                    <a16:creationId xmlns:a16="http://schemas.microsoft.com/office/drawing/2014/main" id="{1E323EDD-E7B9-C176-6BD8-18FB6DBD17BC}"/>
                  </a:ext>
                </a:extLst>
              </p:cNvPr>
              <p:cNvSpPr/>
              <p:nvPr/>
            </p:nvSpPr>
            <p:spPr>
              <a:xfrm rot="16200000">
                <a:off x="11752800" y="6483392"/>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8" name="Hexágono 27">
                <a:extLst>
                  <a:ext uri="{FF2B5EF4-FFF2-40B4-BE49-F238E27FC236}">
                    <a16:creationId xmlns:a16="http://schemas.microsoft.com/office/drawing/2014/main" id="{4D332257-855F-7AD4-645D-045FA731AEB9}"/>
                  </a:ext>
                </a:extLst>
              </p:cNvPr>
              <p:cNvSpPr/>
              <p:nvPr/>
            </p:nvSpPr>
            <p:spPr>
              <a:xfrm rot="16200000">
                <a:off x="11771114" y="5026120"/>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grpSp>
        <p:sp>
          <p:nvSpPr>
            <p:cNvPr id="24" name="CuadroTexto 23">
              <a:extLst>
                <a:ext uri="{FF2B5EF4-FFF2-40B4-BE49-F238E27FC236}">
                  <a16:creationId xmlns:a16="http://schemas.microsoft.com/office/drawing/2014/main" id="{9D01E35D-BAD8-618A-350D-3DE081ABB142}"/>
                </a:ext>
              </a:extLst>
            </p:cNvPr>
            <p:cNvSpPr txBox="1"/>
            <p:nvPr/>
          </p:nvSpPr>
          <p:spPr>
            <a:xfrm>
              <a:off x="11613275" y="6229244"/>
              <a:ext cx="480325" cy="400110"/>
            </a:xfrm>
            <a:prstGeom prst="rect">
              <a:avLst/>
            </a:prstGeom>
            <a:noFill/>
          </p:spPr>
          <p:txBody>
            <a:bodyPr wrap="square" rtlCol="0">
              <a:spAutoFit/>
            </a:bodyPr>
            <a:lstStyle/>
            <a:p>
              <a:endParaRPr lang="es-CO" sz="2000" b="1">
                <a:solidFill>
                  <a:srgbClr val="002060"/>
                </a:solidFill>
                <a:latin typeface="ITC Kabel" panose="02000503000000000000" pitchFamily="50" charset="0"/>
              </a:endParaRPr>
            </a:p>
          </p:txBody>
        </p:sp>
      </p:grpSp>
      <p:sp>
        <p:nvSpPr>
          <p:cNvPr id="5" name="2 CuadroTexto">
            <a:extLst>
              <a:ext uri="{FF2B5EF4-FFF2-40B4-BE49-F238E27FC236}">
                <a16:creationId xmlns:a16="http://schemas.microsoft.com/office/drawing/2014/main" id="{C94CAA20-CD08-D2E1-1D08-927F09FF3230}"/>
              </a:ext>
            </a:extLst>
          </p:cNvPr>
          <p:cNvSpPr txBox="1"/>
          <p:nvPr/>
        </p:nvSpPr>
        <p:spPr>
          <a:xfrm>
            <a:off x="3492532" y="1026504"/>
            <a:ext cx="8722943" cy="646331"/>
          </a:xfrm>
          <a:prstGeom prst="rect">
            <a:avLst/>
          </a:prstGeom>
          <a:noFill/>
        </p:spPr>
        <p:txBody>
          <a:bodyPr wrap="square" rtlCol="0">
            <a:spAutoFit/>
          </a:bodyPr>
          <a:lstStyle/>
          <a:p>
            <a:pPr algn="ctr"/>
            <a:r>
              <a:rPr lang="es-ES">
                <a:solidFill>
                  <a:srgbClr val="275889"/>
                </a:solidFill>
                <a:latin typeface="ITC Kabel" panose="02000503000000000000" pitchFamily="50" charset="0"/>
              </a:rPr>
              <a:t>Variación % anual y quinquenal de las ventas minoristas reales</a:t>
            </a:r>
          </a:p>
          <a:p>
            <a:pPr algn="ctr"/>
            <a:r>
              <a:rPr lang="es-ES">
                <a:solidFill>
                  <a:srgbClr val="275889"/>
                </a:solidFill>
                <a:latin typeface="ITC Kabel" panose="02000503000000000000" pitchFamily="50" charset="0"/>
              </a:rPr>
              <a:t>según actividad económica</a:t>
            </a:r>
          </a:p>
        </p:txBody>
      </p:sp>
      <p:graphicFrame>
        <p:nvGraphicFramePr>
          <p:cNvPr id="12" name="Tabla 11">
            <a:extLst>
              <a:ext uri="{FF2B5EF4-FFF2-40B4-BE49-F238E27FC236}">
                <a16:creationId xmlns:a16="http://schemas.microsoft.com/office/drawing/2014/main" id="{F93775D8-83F2-6D20-B5F5-5E9414CA9997}"/>
              </a:ext>
            </a:extLst>
          </p:cNvPr>
          <p:cNvGraphicFramePr>
            <a:graphicFrameLocks noGrp="1"/>
          </p:cNvGraphicFramePr>
          <p:nvPr>
            <p:extLst>
              <p:ext uri="{D42A27DB-BD31-4B8C-83A1-F6EECF244321}">
                <p14:modId xmlns:p14="http://schemas.microsoft.com/office/powerpoint/2010/main" val="548744680"/>
              </p:ext>
            </p:extLst>
          </p:nvPr>
        </p:nvGraphicFramePr>
        <p:xfrm>
          <a:off x="3747376" y="1824502"/>
          <a:ext cx="8053635" cy="4169187"/>
        </p:xfrm>
        <a:graphic>
          <a:graphicData uri="http://schemas.openxmlformats.org/drawingml/2006/table">
            <a:tbl>
              <a:tblPr firstRow="1" bandRow="1">
                <a:tableStyleId>{5C22544A-7EE6-4342-B048-85BDC9FD1C3A}</a:tableStyleId>
              </a:tblPr>
              <a:tblGrid>
                <a:gridCol w="3214984">
                  <a:extLst>
                    <a:ext uri="{9D8B030D-6E8A-4147-A177-3AD203B41FA5}">
                      <a16:colId xmlns:a16="http://schemas.microsoft.com/office/drawing/2014/main" val="461416117"/>
                    </a:ext>
                  </a:extLst>
                </a:gridCol>
                <a:gridCol w="2443802">
                  <a:extLst>
                    <a:ext uri="{9D8B030D-6E8A-4147-A177-3AD203B41FA5}">
                      <a16:colId xmlns:a16="http://schemas.microsoft.com/office/drawing/2014/main" val="3173924315"/>
                    </a:ext>
                  </a:extLst>
                </a:gridCol>
                <a:gridCol w="2394849">
                  <a:extLst>
                    <a:ext uri="{9D8B030D-6E8A-4147-A177-3AD203B41FA5}">
                      <a16:colId xmlns:a16="http://schemas.microsoft.com/office/drawing/2014/main" val="1619085503"/>
                    </a:ext>
                  </a:extLst>
                </a:gridCol>
              </a:tblGrid>
              <a:tr h="736196">
                <a:tc>
                  <a:txBody>
                    <a:bodyPr/>
                    <a:lstStyle/>
                    <a:p>
                      <a:pPr algn="l"/>
                      <a:r>
                        <a:rPr lang="es-ES" sz="1600">
                          <a:latin typeface="ITC Kabel" panose="02000503000000000000" pitchFamily="50" charset="0"/>
                        </a:rPr>
                        <a:t>Actividad económica</a:t>
                      </a:r>
                      <a:endParaRPr lang="es-CO" sz="1600">
                        <a:latin typeface="ITC Kabel" panose="02000503000000000000" pitchFamily="50" charset="0"/>
                      </a:endParaRPr>
                    </a:p>
                  </a:txBody>
                  <a:tcPr anchor="ctr"/>
                </a:tc>
                <a:tc>
                  <a:txBody>
                    <a:bodyPr/>
                    <a:lstStyle/>
                    <a:p>
                      <a:pPr algn="ctr"/>
                      <a:r>
                        <a:rPr lang="es-ES" sz="1600">
                          <a:latin typeface="ITC Kabel" panose="02000503000000000000" pitchFamily="50" charset="0"/>
                        </a:rPr>
                        <a:t>Jul 2023 vs. Jul 2024</a:t>
                      </a:r>
                      <a:endParaRPr lang="es-CO" sz="1600">
                        <a:latin typeface="ITC Kabel" panose="02000503000000000000" pitchFamily="50" charset="0"/>
                      </a:endParaRPr>
                    </a:p>
                  </a:txBody>
                  <a:tcPr anchor="ctr"/>
                </a:tc>
                <a:tc>
                  <a:txBody>
                    <a:bodyPr/>
                    <a:lstStyle/>
                    <a:p>
                      <a:pPr algn="ctr"/>
                      <a:r>
                        <a:rPr lang="es-ES" sz="1600">
                          <a:latin typeface="ITC Kabel" panose="02000503000000000000" pitchFamily="50" charset="0"/>
                        </a:rPr>
                        <a:t>Jul 2019 vs. Jul 2024</a:t>
                      </a:r>
                      <a:endParaRPr lang="es-CO" sz="1600">
                        <a:latin typeface="ITC Kabel" panose="02000503000000000000" pitchFamily="50" charset="0"/>
                      </a:endParaRPr>
                    </a:p>
                  </a:txBody>
                  <a:tcPr anchor="ctr"/>
                </a:tc>
                <a:extLst>
                  <a:ext uri="{0D108BD9-81ED-4DB2-BD59-A6C34878D82A}">
                    <a16:rowId xmlns:a16="http://schemas.microsoft.com/office/drawing/2014/main" val="3801064048"/>
                  </a:ext>
                </a:extLst>
              </a:tr>
              <a:tr h="419398">
                <a:tc>
                  <a:txBody>
                    <a:bodyPr/>
                    <a:lstStyle/>
                    <a:p>
                      <a:pPr algn="l" fontAlgn="ctr"/>
                      <a:r>
                        <a:rPr lang="es-ES" sz="1600" b="0" i="0" u="none" strike="noStrike">
                          <a:solidFill>
                            <a:srgbClr val="000000"/>
                          </a:solidFill>
                          <a:effectLst/>
                          <a:latin typeface="ITC Kabel" panose="02000503000000000000" pitchFamily="50" charset="0"/>
                        </a:rPr>
                        <a:t>Autopartes de vehículos</a:t>
                      </a:r>
                    </a:p>
                  </a:txBody>
                  <a:tcPr marL="9525" marR="9525" marT="9525" marB="0" anchor="ctr"/>
                </a:tc>
                <a:tc>
                  <a:txBody>
                    <a:bodyPr/>
                    <a:lstStyle/>
                    <a:p>
                      <a:pPr algn="ctr" fontAlgn="ctr"/>
                      <a:r>
                        <a:rPr lang="es-CO" sz="1600" b="0" i="0" u="none" strike="noStrike">
                          <a:solidFill>
                            <a:srgbClr val="000000"/>
                          </a:solidFill>
                          <a:effectLst/>
                          <a:latin typeface="ITC Kabel" panose="02000503000000000000" pitchFamily="50" charset="0"/>
                        </a:rPr>
                        <a:t>11,9%</a:t>
                      </a:r>
                    </a:p>
                  </a:txBody>
                  <a:tcPr marL="9525" marR="9525" marT="9525" marB="0" anchor="ctr"/>
                </a:tc>
                <a:tc>
                  <a:txBody>
                    <a:bodyPr/>
                    <a:lstStyle/>
                    <a:p>
                      <a:pPr algn="ctr" fontAlgn="b"/>
                      <a:r>
                        <a:rPr lang="es-CO" sz="1600" b="0" i="0" u="none" strike="noStrike">
                          <a:solidFill>
                            <a:srgbClr val="000000"/>
                          </a:solidFill>
                          <a:effectLst/>
                          <a:latin typeface="ITC Kabel" panose="02000503000000000000" pitchFamily="50" charset="0"/>
                        </a:rPr>
                        <a:t>26,3%</a:t>
                      </a:r>
                    </a:p>
                  </a:txBody>
                  <a:tcPr marL="9525" marR="9525" marT="9525" marB="0" anchor="ctr"/>
                </a:tc>
                <a:extLst>
                  <a:ext uri="{0D108BD9-81ED-4DB2-BD59-A6C34878D82A}">
                    <a16:rowId xmlns:a16="http://schemas.microsoft.com/office/drawing/2014/main" val="2907839115"/>
                  </a:ext>
                </a:extLst>
              </a:tr>
              <a:tr h="419398">
                <a:tc>
                  <a:txBody>
                    <a:bodyPr/>
                    <a:lstStyle/>
                    <a:p>
                      <a:pPr algn="l" fontAlgn="ctr"/>
                      <a:r>
                        <a:rPr lang="es-CO" sz="1600" b="0" i="0" u="none" strike="noStrike">
                          <a:solidFill>
                            <a:srgbClr val="000000"/>
                          </a:solidFill>
                          <a:effectLst/>
                          <a:latin typeface="ITC Kabel" panose="02000503000000000000" pitchFamily="50" charset="0"/>
                        </a:rPr>
                        <a:t>Productos farmacéuticos</a:t>
                      </a:r>
                    </a:p>
                  </a:txBody>
                  <a:tcPr marL="9525" marR="9525" marT="9525" marB="0" anchor="ctr"/>
                </a:tc>
                <a:tc>
                  <a:txBody>
                    <a:bodyPr/>
                    <a:lstStyle/>
                    <a:p>
                      <a:pPr algn="ctr" fontAlgn="ctr"/>
                      <a:r>
                        <a:rPr lang="es-CO" sz="1600" b="0" i="0" u="none" strike="noStrike">
                          <a:solidFill>
                            <a:srgbClr val="000000"/>
                          </a:solidFill>
                          <a:effectLst/>
                          <a:latin typeface="ITC Kabel" panose="02000503000000000000" pitchFamily="50" charset="0"/>
                        </a:rPr>
                        <a:t>-6,2%</a:t>
                      </a:r>
                    </a:p>
                  </a:txBody>
                  <a:tcPr marL="9525" marR="9525" marT="9525" marB="0" anchor="ctr"/>
                </a:tc>
                <a:tc>
                  <a:txBody>
                    <a:bodyPr/>
                    <a:lstStyle/>
                    <a:p>
                      <a:pPr algn="ctr" fontAlgn="b"/>
                      <a:r>
                        <a:rPr lang="es-CO" sz="1600" b="0" i="0" u="none" strike="noStrike">
                          <a:solidFill>
                            <a:srgbClr val="000000"/>
                          </a:solidFill>
                          <a:effectLst/>
                          <a:latin typeface="ITC Kabel" panose="02000503000000000000" pitchFamily="50" charset="0"/>
                        </a:rPr>
                        <a:t>20,7%</a:t>
                      </a:r>
                    </a:p>
                  </a:txBody>
                  <a:tcPr marL="9525" marR="9525" marT="9525" marB="0" anchor="ctr"/>
                </a:tc>
                <a:extLst>
                  <a:ext uri="{0D108BD9-81ED-4DB2-BD59-A6C34878D82A}">
                    <a16:rowId xmlns:a16="http://schemas.microsoft.com/office/drawing/2014/main" val="2501834341"/>
                  </a:ext>
                </a:extLst>
              </a:tr>
              <a:tr h="419398">
                <a:tc>
                  <a:txBody>
                    <a:bodyPr/>
                    <a:lstStyle/>
                    <a:p>
                      <a:pPr algn="l" fontAlgn="ctr"/>
                      <a:r>
                        <a:rPr lang="es-ES" sz="1600" b="0" i="0" u="none" strike="noStrike">
                          <a:solidFill>
                            <a:srgbClr val="000000"/>
                          </a:solidFill>
                          <a:effectLst/>
                          <a:latin typeface="ITC Kabel" panose="02000503000000000000" pitchFamily="50" charset="0"/>
                        </a:rPr>
                        <a:t>Prendas de vestir y sus accesorios</a:t>
                      </a:r>
                    </a:p>
                  </a:txBody>
                  <a:tcPr marL="9525" marR="9525" marT="9525" marB="0" anchor="ctr"/>
                </a:tc>
                <a:tc>
                  <a:txBody>
                    <a:bodyPr/>
                    <a:lstStyle/>
                    <a:p>
                      <a:pPr algn="ctr" fontAlgn="ctr"/>
                      <a:r>
                        <a:rPr lang="es-CO" sz="1600" b="0" i="0" u="none" strike="noStrike">
                          <a:solidFill>
                            <a:srgbClr val="000000"/>
                          </a:solidFill>
                          <a:effectLst/>
                          <a:latin typeface="ITC Kabel" panose="02000503000000000000" pitchFamily="50" charset="0"/>
                        </a:rPr>
                        <a:t>-19,2%</a:t>
                      </a:r>
                    </a:p>
                  </a:txBody>
                  <a:tcPr marL="9525" marR="9525" marT="9525" marB="0" anchor="ctr"/>
                </a:tc>
                <a:tc>
                  <a:txBody>
                    <a:bodyPr/>
                    <a:lstStyle/>
                    <a:p>
                      <a:pPr algn="ctr" fontAlgn="b"/>
                      <a:r>
                        <a:rPr lang="es-CO" sz="1600" b="0" i="0" u="none" strike="noStrike">
                          <a:solidFill>
                            <a:srgbClr val="000000"/>
                          </a:solidFill>
                          <a:effectLst/>
                          <a:latin typeface="ITC Kabel" panose="02000503000000000000" pitchFamily="50" charset="0"/>
                        </a:rPr>
                        <a:t>19,8%</a:t>
                      </a:r>
                    </a:p>
                  </a:txBody>
                  <a:tcPr marL="9525" marR="9525" marT="9525" marB="0" anchor="ctr"/>
                </a:tc>
                <a:extLst>
                  <a:ext uri="{0D108BD9-81ED-4DB2-BD59-A6C34878D82A}">
                    <a16:rowId xmlns:a16="http://schemas.microsoft.com/office/drawing/2014/main" val="1098912500"/>
                  </a:ext>
                </a:extLst>
              </a:tr>
              <a:tr h="419398">
                <a:tc>
                  <a:txBody>
                    <a:bodyPr/>
                    <a:lstStyle/>
                    <a:p>
                      <a:pPr algn="l" fontAlgn="ctr"/>
                      <a:r>
                        <a:rPr lang="es-CO" sz="1600" b="0" i="0" u="none" strike="noStrike">
                          <a:solidFill>
                            <a:srgbClr val="000000"/>
                          </a:solidFill>
                          <a:effectLst/>
                          <a:latin typeface="ITC Kabel" panose="02000503000000000000" pitchFamily="50" charset="0"/>
                        </a:rPr>
                        <a:t>Alimentos, bebidas y tabaco </a:t>
                      </a:r>
                    </a:p>
                  </a:txBody>
                  <a:tcPr marL="9525" marR="9525" marT="9525" marB="0" anchor="ctr"/>
                </a:tc>
                <a:tc>
                  <a:txBody>
                    <a:bodyPr/>
                    <a:lstStyle/>
                    <a:p>
                      <a:pPr algn="ctr" fontAlgn="ctr"/>
                      <a:r>
                        <a:rPr lang="es-CO" sz="1600" b="0" i="0" u="none" strike="noStrike">
                          <a:solidFill>
                            <a:srgbClr val="000000"/>
                          </a:solidFill>
                          <a:effectLst/>
                          <a:latin typeface="ITC Kabel" panose="02000503000000000000" pitchFamily="50" charset="0"/>
                        </a:rPr>
                        <a:t>-3,8%</a:t>
                      </a:r>
                    </a:p>
                  </a:txBody>
                  <a:tcPr marL="9525" marR="9525" marT="9525" marB="0" anchor="ctr"/>
                </a:tc>
                <a:tc>
                  <a:txBody>
                    <a:bodyPr/>
                    <a:lstStyle/>
                    <a:p>
                      <a:pPr algn="ctr" fontAlgn="b"/>
                      <a:r>
                        <a:rPr lang="es-CO" sz="1600" b="0" i="0" u="none" strike="noStrike">
                          <a:solidFill>
                            <a:srgbClr val="000000"/>
                          </a:solidFill>
                          <a:effectLst/>
                          <a:latin typeface="ITC Kabel" panose="02000503000000000000" pitchFamily="50" charset="0"/>
                        </a:rPr>
                        <a:t>19,0%</a:t>
                      </a:r>
                    </a:p>
                  </a:txBody>
                  <a:tcPr marL="9525" marR="9525" marT="9525" marB="0" anchor="ctr"/>
                </a:tc>
                <a:extLst>
                  <a:ext uri="{0D108BD9-81ED-4DB2-BD59-A6C34878D82A}">
                    <a16:rowId xmlns:a16="http://schemas.microsoft.com/office/drawing/2014/main" val="3019724319"/>
                  </a:ext>
                </a:extLst>
              </a:tr>
              <a:tr h="419398">
                <a:tc>
                  <a:txBody>
                    <a:bodyPr/>
                    <a:lstStyle/>
                    <a:p>
                      <a:pPr algn="l" fontAlgn="ctr"/>
                      <a:r>
                        <a:rPr lang="es-CO" sz="1600" b="1" i="0" u="none" strike="noStrike">
                          <a:solidFill>
                            <a:srgbClr val="004D98"/>
                          </a:solidFill>
                          <a:effectLst/>
                          <a:latin typeface="ITC Kabel" panose="02000503000000000000" pitchFamily="50" charset="0"/>
                        </a:rPr>
                        <a:t>Total comercio</a:t>
                      </a:r>
                    </a:p>
                  </a:txBody>
                  <a:tcPr marL="9525" marR="9525" marT="9525" marB="0" anchor="ctr"/>
                </a:tc>
                <a:tc>
                  <a:txBody>
                    <a:bodyPr/>
                    <a:lstStyle/>
                    <a:p>
                      <a:pPr algn="ctr" fontAlgn="ctr"/>
                      <a:r>
                        <a:rPr lang="es-CO" sz="1600" b="1" i="0" u="none" strike="noStrike">
                          <a:solidFill>
                            <a:srgbClr val="004D98"/>
                          </a:solidFill>
                          <a:effectLst/>
                          <a:latin typeface="ITC Kabel" panose="02000503000000000000" pitchFamily="50" charset="0"/>
                        </a:rPr>
                        <a:t>-2,3%</a:t>
                      </a:r>
                    </a:p>
                  </a:txBody>
                  <a:tcPr marL="9525" marR="9525" marT="9525" marB="0" anchor="ctr"/>
                </a:tc>
                <a:tc>
                  <a:txBody>
                    <a:bodyPr/>
                    <a:lstStyle/>
                    <a:p>
                      <a:pPr algn="ctr" fontAlgn="b"/>
                      <a:r>
                        <a:rPr lang="es-CO" sz="1600" b="1" i="0" u="none" strike="noStrike">
                          <a:solidFill>
                            <a:srgbClr val="004D98"/>
                          </a:solidFill>
                          <a:effectLst/>
                          <a:latin typeface="ITC Kabel" panose="02000503000000000000" pitchFamily="50" charset="0"/>
                        </a:rPr>
                        <a:t>11,8%</a:t>
                      </a:r>
                    </a:p>
                  </a:txBody>
                  <a:tcPr marL="9525" marR="9525" marT="9525" marB="0" anchor="ctr"/>
                </a:tc>
                <a:extLst>
                  <a:ext uri="{0D108BD9-81ED-4DB2-BD59-A6C34878D82A}">
                    <a16:rowId xmlns:a16="http://schemas.microsoft.com/office/drawing/2014/main" val="2731301433"/>
                  </a:ext>
                </a:extLst>
              </a:tr>
              <a:tr h="419398">
                <a:tc>
                  <a:txBody>
                    <a:bodyPr/>
                    <a:lstStyle/>
                    <a:p>
                      <a:pPr algn="l" fontAlgn="ctr"/>
                      <a:r>
                        <a:rPr lang="es-ES" sz="1600" b="0" i="0" u="none" strike="noStrike">
                          <a:solidFill>
                            <a:srgbClr val="000000"/>
                          </a:solidFill>
                          <a:effectLst/>
                          <a:latin typeface="ITC Kabel" panose="02000503000000000000" pitchFamily="50" charset="0"/>
                        </a:rPr>
                        <a:t>Equipos de informática y comunicaciones </a:t>
                      </a:r>
                    </a:p>
                  </a:txBody>
                  <a:tcPr marL="9525" marR="9525" marT="9525" marB="0" anchor="ctr"/>
                </a:tc>
                <a:tc>
                  <a:txBody>
                    <a:bodyPr/>
                    <a:lstStyle/>
                    <a:p>
                      <a:pPr algn="ctr" fontAlgn="ctr"/>
                      <a:r>
                        <a:rPr lang="es-CO" sz="1600" b="0" i="0" u="none" strike="noStrike">
                          <a:solidFill>
                            <a:srgbClr val="000000"/>
                          </a:solidFill>
                          <a:effectLst/>
                          <a:latin typeface="ITC Kabel" panose="02000503000000000000" pitchFamily="50" charset="0"/>
                        </a:rPr>
                        <a:t>-10,1%</a:t>
                      </a:r>
                    </a:p>
                  </a:txBody>
                  <a:tcPr marL="9525" marR="9525" marT="9525" marB="0" anchor="ctr"/>
                </a:tc>
                <a:tc>
                  <a:txBody>
                    <a:bodyPr/>
                    <a:lstStyle/>
                    <a:p>
                      <a:pPr algn="ctr" fontAlgn="b"/>
                      <a:r>
                        <a:rPr lang="es-CO" sz="1600" b="0" i="0" u="none" strike="noStrike">
                          <a:solidFill>
                            <a:srgbClr val="000000"/>
                          </a:solidFill>
                          <a:effectLst/>
                          <a:latin typeface="ITC Kabel" panose="02000503000000000000" pitchFamily="50" charset="0"/>
                        </a:rPr>
                        <a:t>-4,0%</a:t>
                      </a:r>
                    </a:p>
                  </a:txBody>
                  <a:tcPr marL="9525" marR="9525" marT="9525" marB="0" anchor="ctr"/>
                </a:tc>
                <a:extLst>
                  <a:ext uri="{0D108BD9-81ED-4DB2-BD59-A6C34878D82A}">
                    <a16:rowId xmlns:a16="http://schemas.microsoft.com/office/drawing/2014/main" val="2415241692"/>
                  </a:ext>
                </a:extLst>
              </a:tr>
              <a:tr h="419398">
                <a:tc>
                  <a:txBody>
                    <a:bodyPr/>
                    <a:lstStyle/>
                    <a:p>
                      <a:pPr algn="l" fontAlgn="ctr"/>
                      <a:r>
                        <a:rPr lang="es-CO" sz="1600" b="0" i="0" u="none" strike="noStrike">
                          <a:solidFill>
                            <a:srgbClr val="000000"/>
                          </a:solidFill>
                          <a:effectLst/>
                          <a:latin typeface="ITC Kabel" panose="02000503000000000000" pitchFamily="50" charset="0"/>
                        </a:rPr>
                        <a:t>Vehículos automotores nuevos*</a:t>
                      </a:r>
                    </a:p>
                  </a:txBody>
                  <a:tcPr marL="9525" marR="9525" marT="9525" marB="0" anchor="ctr"/>
                </a:tc>
                <a:tc>
                  <a:txBody>
                    <a:bodyPr/>
                    <a:lstStyle/>
                    <a:p>
                      <a:pPr algn="ctr" fontAlgn="ctr"/>
                      <a:r>
                        <a:rPr lang="es-CO" sz="1600" b="0" i="0" u="none" strike="noStrike">
                          <a:solidFill>
                            <a:srgbClr val="000000"/>
                          </a:solidFill>
                          <a:effectLst/>
                          <a:latin typeface="ITC Kabel" panose="02000503000000000000" pitchFamily="50" charset="0"/>
                        </a:rPr>
                        <a:t>24,4%</a:t>
                      </a:r>
                    </a:p>
                  </a:txBody>
                  <a:tcPr marL="9525" marR="9525" marT="9525" marB="0" anchor="ctr"/>
                </a:tc>
                <a:tc>
                  <a:txBody>
                    <a:bodyPr/>
                    <a:lstStyle/>
                    <a:p>
                      <a:pPr algn="ctr" fontAlgn="b"/>
                      <a:r>
                        <a:rPr lang="es-CO" sz="1600" b="0" i="0" u="none" strike="noStrike">
                          <a:solidFill>
                            <a:srgbClr val="000000"/>
                          </a:solidFill>
                          <a:effectLst/>
                          <a:latin typeface="ITC Kabel" panose="02000503000000000000" pitchFamily="50" charset="0"/>
                        </a:rPr>
                        <a:t>-10,2%</a:t>
                      </a:r>
                    </a:p>
                  </a:txBody>
                  <a:tcPr marL="9525" marR="9525" marT="9525" marB="0" anchor="ctr"/>
                </a:tc>
                <a:extLst>
                  <a:ext uri="{0D108BD9-81ED-4DB2-BD59-A6C34878D82A}">
                    <a16:rowId xmlns:a16="http://schemas.microsoft.com/office/drawing/2014/main" val="936754474"/>
                  </a:ext>
                </a:extLst>
              </a:tr>
              <a:tr h="419398">
                <a:tc>
                  <a:txBody>
                    <a:bodyPr/>
                    <a:lstStyle/>
                    <a:p>
                      <a:pPr algn="l" fontAlgn="ctr"/>
                      <a:r>
                        <a:rPr lang="es-CO" sz="1600" b="0" i="0" u="none" strike="noStrike">
                          <a:solidFill>
                            <a:srgbClr val="000000"/>
                          </a:solidFill>
                          <a:effectLst/>
                          <a:latin typeface="ITC Kabel" panose="02000503000000000000" pitchFamily="50" charset="0"/>
                        </a:rPr>
                        <a:t>Entretenimiento </a:t>
                      </a:r>
                    </a:p>
                  </a:txBody>
                  <a:tcPr marL="9525" marR="9525" marT="9525" marB="0" anchor="ctr"/>
                </a:tc>
                <a:tc>
                  <a:txBody>
                    <a:bodyPr/>
                    <a:lstStyle/>
                    <a:p>
                      <a:pPr algn="ctr" fontAlgn="ctr"/>
                      <a:r>
                        <a:rPr lang="es-CO" sz="1600" b="0" i="0" u="none" strike="noStrike">
                          <a:solidFill>
                            <a:srgbClr val="000000"/>
                          </a:solidFill>
                          <a:effectLst/>
                          <a:latin typeface="ITC Kabel" panose="02000503000000000000" pitchFamily="50" charset="0"/>
                        </a:rPr>
                        <a:t>-7,2%</a:t>
                      </a:r>
                    </a:p>
                  </a:txBody>
                  <a:tcPr marL="9525" marR="9525" marT="9525" marB="0" anchor="ctr"/>
                </a:tc>
                <a:tc>
                  <a:txBody>
                    <a:bodyPr/>
                    <a:lstStyle/>
                    <a:p>
                      <a:pPr algn="ctr" fontAlgn="b"/>
                      <a:r>
                        <a:rPr lang="es-CO" sz="1600" b="0" i="0" u="none" strike="noStrike">
                          <a:solidFill>
                            <a:srgbClr val="000000"/>
                          </a:solidFill>
                          <a:effectLst/>
                          <a:latin typeface="ITC Kabel" panose="02000503000000000000" pitchFamily="50" charset="0"/>
                        </a:rPr>
                        <a:t>-25,0%</a:t>
                      </a:r>
                    </a:p>
                  </a:txBody>
                  <a:tcPr marL="9525" marR="9525" marT="9525" marB="0" anchor="ctr"/>
                </a:tc>
                <a:extLst>
                  <a:ext uri="{0D108BD9-81ED-4DB2-BD59-A6C34878D82A}">
                    <a16:rowId xmlns:a16="http://schemas.microsoft.com/office/drawing/2014/main" val="362997738"/>
                  </a:ext>
                </a:extLst>
              </a:tr>
            </a:tbl>
          </a:graphicData>
        </a:graphic>
      </p:graphicFrame>
      <p:sp>
        <p:nvSpPr>
          <p:cNvPr id="6" name="Rectángulo 5">
            <a:extLst>
              <a:ext uri="{FF2B5EF4-FFF2-40B4-BE49-F238E27FC236}">
                <a16:creationId xmlns:a16="http://schemas.microsoft.com/office/drawing/2014/main" id="{54F985F0-9125-D9D5-8A4D-86B91DE2F803}"/>
              </a:ext>
            </a:extLst>
          </p:cNvPr>
          <p:cNvSpPr/>
          <p:nvPr/>
        </p:nvSpPr>
        <p:spPr>
          <a:xfrm>
            <a:off x="3966756" y="6136663"/>
            <a:ext cx="4484892" cy="48218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s-ES" sz="1200">
                <a:solidFill>
                  <a:srgbClr val="002060"/>
                </a:solidFill>
                <a:latin typeface="ITC Kabel" panose="02000503000000000000" pitchFamily="50" charset="0"/>
              </a:rPr>
              <a:t>*Incluye vehículos particulares, de transporte público y de carga.</a:t>
            </a:r>
          </a:p>
          <a:p>
            <a:r>
              <a:rPr lang="es-ES" sz="1200">
                <a:solidFill>
                  <a:srgbClr val="002060"/>
                </a:solidFill>
                <a:latin typeface="ITC Kabel" panose="02000503000000000000" pitchFamily="50" charset="0"/>
              </a:rPr>
              <a:t>Fuente: Cámara de Comercio de Barranquilla con base en DANE</a:t>
            </a:r>
            <a:endParaRPr lang="es-CO" sz="1200">
              <a:solidFill>
                <a:srgbClr val="002060"/>
              </a:solidFill>
              <a:latin typeface="ITC Kabel" panose="02000503000000000000" pitchFamily="50" charset="0"/>
            </a:endParaRPr>
          </a:p>
        </p:txBody>
      </p:sp>
    </p:spTree>
    <p:extLst>
      <p:ext uri="{BB962C8B-B14F-4D97-AF65-F5344CB8AC3E}">
        <p14:creationId xmlns:p14="http://schemas.microsoft.com/office/powerpoint/2010/main" val="1895590745"/>
      </p:ext>
    </p:extLst>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aphicFrame>
        <p:nvGraphicFramePr>
          <p:cNvPr id="8" name="1 Gráfico">
            <a:extLst>
              <a:ext uri="{FF2B5EF4-FFF2-40B4-BE49-F238E27FC236}">
                <a16:creationId xmlns:a16="http://schemas.microsoft.com/office/drawing/2014/main" id="{50FAC698-2C5F-9A8C-4EEF-2236695B0E53}"/>
              </a:ext>
            </a:extLst>
          </p:cNvPr>
          <p:cNvGraphicFramePr>
            <a:graphicFrameLocks/>
          </p:cNvGraphicFramePr>
          <p:nvPr>
            <p:extLst>
              <p:ext uri="{D42A27DB-BD31-4B8C-83A1-F6EECF244321}">
                <p14:modId xmlns:p14="http://schemas.microsoft.com/office/powerpoint/2010/main" val="1715448710"/>
              </p:ext>
            </p:extLst>
          </p:nvPr>
        </p:nvGraphicFramePr>
        <p:xfrm>
          <a:off x="3762198" y="1315838"/>
          <a:ext cx="8767419" cy="5046928"/>
        </p:xfrm>
        <a:graphic>
          <a:graphicData uri="http://schemas.openxmlformats.org/drawingml/2006/chart">
            <c:chart xmlns:c="http://schemas.openxmlformats.org/drawingml/2006/chart" xmlns:r="http://schemas.openxmlformats.org/officeDocument/2006/relationships" r:id="rId3"/>
          </a:graphicData>
        </a:graphic>
      </p:graphicFrame>
      <p:sp>
        <p:nvSpPr>
          <p:cNvPr id="2" name="Rectángulo 1">
            <a:extLst>
              <a:ext uri="{FF2B5EF4-FFF2-40B4-BE49-F238E27FC236}">
                <a16:creationId xmlns:a16="http://schemas.microsoft.com/office/drawing/2014/main" id="{B686A3E2-F2BD-8B1B-015A-9DDBA5DD02AB}"/>
              </a:ext>
            </a:extLst>
          </p:cNvPr>
          <p:cNvSpPr/>
          <p:nvPr/>
        </p:nvSpPr>
        <p:spPr>
          <a:xfrm>
            <a:off x="-14990" y="-1"/>
            <a:ext cx="3492708" cy="6858002"/>
          </a:xfrm>
          <a:prstGeom prst="rect">
            <a:avLst/>
          </a:prstGeom>
          <a:gradFill>
            <a:gsLst>
              <a:gs pos="51000">
                <a:srgbClr val="004D98"/>
              </a:gs>
              <a:gs pos="84000">
                <a:srgbClr val="004D98"/>
              </a:gs>
              <a:gs pos="16000">
                <a:srgbClr val="0C94D1"/>
              </a:gs>
            </a:gsLst>
            <a:lin ang="5400000" scaled="1"/>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4" name="Rectángulo 3">
            <a:extLst>
              <a:ext uri="{FF2B5EF4-FFF2-40B4-BE49-F238E27FC236}">
                <a16:creationId xmlns:a16="http://schemas.microsoft.com/office/drawing/2014/main" id="{BCA437FB-3A03-8306-87EF-EA8594B3A9DC}"/>
              </a:ext>
            </a:extLst>
          </p:cNvPr>
          <p:cNvSpPr/>
          <p:nvPr/>
        </p:nvSpPr>
        <p:spPr>
          <a:xfrm>
            <a:off x="3477717" y="106045"/>
            <a:ext cx="8722943" cy="106185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3600" b="1">
                <a:solidFill>
                  <a:srgbClr val="275889"/>
                </a:solidFill>
                <a:latin typeface="ITC Kabel" panose="02000503000000000000" pitchFamily="50" charset="0"/>
              </a:rPr>
              <a:t>Venta de automotores nuevos</a:t>
            </a:r>
          </a:p>
        </p:txBody>
      </p:sp>
      <p:pic>
        <p:nvPicPr>
          <p:cNvPr id="18" name="Imagen 17" descr="Logotipo, nombre de la empresa&#10;&#10;Descripción generada automáticamente">
            <a:extLst>
              <a:ext uri="{FF2B5EF4-FFF2-40B4-BE49-F238E27FC236}">
                <a16:creationId xmlns:a16="http://schemas.microsoft.com/office/drawing/2014/main" id="{E3B4E5EC-FD9E-8AD2-3D38-504DC617FF5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02417" y="-525392"/>
            <a:ext cx="2531620" cy="2531620"/>
          </a:xfrm>
          <a:prstGeom prst="rect">
            <a:avLst/>
          </a:prstGeom>
        </p:spPr>
      </p:pic>
      <p:sp>
        <p:nvSpPr>
          <p:cNvPr id="3" name="CuadroTexto 2">
            <a:extLst>
              <a:ext uri="{FF2B5EF4-FFF2-40B4-BE49-F238E27FC236}">
                <a16:creationId xmlns:a16="http://schemas.microsoft.com/office/drawing/2014/main" id="{CC538D5D-C574-69CE-81DD-743F5BA6AC34}"/>
              </a:ext>
            </a:extLst>
          </p:cNvPr>
          <p:cNvSpPr txBox="1"/>
          <p:nvPr/>
        </p:nvSpPr>
        <p:spPr>
          <a:xfrm>
            <a:off x="17937" y="2753961"/>
            <a:ext cx="3426854" cy="2031325"/>
          </a:xfrm>
          <a:prstGeom prst="rect">
            <a:avLst/>
          </a:prstGeom>
          <a:noFill/>
          <a:ln>
            <a:noFill/>
          </a:ln>
        </p:spPr>
        <p:txBody>
          <a:bodyPr wrap="square" rtlCol="0">
            <a:spAutoFit/>
          </a:bodyPr>
          <a:lstStyle/>
          <a:p>
            <a:pPr algn="just"/>
            <a:r>
              <a:rPr lang="es-ES">
                <a:solidFill>
                  <a:schemeClr val="bg1"/>
                </a:solidFill>
                <a:latin typeface="ITC Kabel" panose="02000503000000000000" pitchFamily="50" charset="0"/>
              </a:rPr>
              <a:t>Pese a estar mostrando un importante repunte, las ventas de automotores nuevos en Atlántico se han reducido en el último año, debido a la menor compra de vehículos de transporte público y de carga.</a:t>
            </a:r>
            <a:endParaRPr lang="es-CO" b="1">
              <a:solidFill>
                <a:schemeClr val="bg1"/>
              </a:solidFill>
              <a:latin typeface="ITC Kabel" panose="02000503000000000000" pitchFamily="50" charset="0"/>
            </a:endParaRPr>
          </a:p>
        </p:txBody>
      </p:sp>
      <p:grpSp>
        <p:nvGrpSpPr>
          <p:cNvPr id="23" name="Grupo 22">
            <a:extLst>
              <a:ext uri="{FF2B5EF4-FFF2-40B4-BE49-F238E27FC236}">
                <a16:creationId xmlns:a16="http://schemas.microsoft.com/office/drawing/2014/main" id="{9EF16021-0A95-5817-5023-C70189D5BA6D}"/>
              </a:ext>
            </a:extLst>
          </p:cNvPr>
          <p:cNvGrpSpPr/>
          <p:nvPr/>
        </p:nvGrpSpPr>
        <p:grpSpPr>
          <a:xfrm>
            <a:off x="11173459" y="5461711"/>
            <a:ext cx="1372278" cy="1659643"/>
            <a:chOff x="11004993" y="4968941"/>
            <a:chExt cx="1587341" cy="2335672"/>
          </a:xfrm>
        </p:grpSpPr>
        <p:sp>
          <p:nvSpPr>
            <p:cNvPr id="25" name="Hexágono 24">
              <a:extLst>
                <a:ext uri="{FF2B5EF4-FFF2-40B4-BE49-F238E27FC236}">
                  <a16:creationId xmlns:a16="http://schemas.microsoft.com/office/drawing/2014/main" id="{5E4AEBB3-060F-B288-1D41-06A1DA2373D5}"/>
                </a:ext>
              </a:extLst>
            </p:cNvPr>
            <p:cNvSpPr/>
            <p:nvPr/>
          </p:nvSpPr>
          <p:spPr>
            <a:xfrm rot="16200000">
              <a:off x="11357131" y="5748295"/>
              <a:ext cx="878400" cy="764041"/>
            </a:xfrm>
            <a:prstGeom prst="hexagon">
              <a:avLst/>
            </a:prstGeom>
            <a:solidFill>
              <a:srgbClr val="8ED973"/>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6" name="Hexágono 25">
              <a:extLst>
                <a:ext uri="{FF2B5EF4-FFF2-40B4-BE49-F238E27FC236}">
                  <a16:creationId xmlns:a16="http://schemas.microsoft.com/office/drawing/2014/main" id="{CC90C13E-7B5F-9E73-4882-4E1C3E082867}"/>
                </a:ext>
              </a:extLst>
            </p:cNvPr>
            <p:cNvSpPr/>
            <p:nvPr/>
          </p:nvSpPr>
          <p:spPr>
            <a:xfrm rot="16200000">
              <a:off x="10947814" y="6462331"/>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7" name="Hexágono 26">
              <a:extLst>
                <a:ext uri="{FF2B5EF4-FFF2-40B4-BE49-F238E27FC236}">
                  <a16:creationId xmlns:a16="http://schemas.microsoft.com/office/drawing/2014/main" id="{1E323EDD-E7B9-C176-6BD8-18FB6DBD17BC}"/>
                </a:ext>
              </a:extLst>
            </p:cNvPr>
            <p:cNvSpPr/>
            <p:nvPr/>
          </p:nvSpPr>
          <p:spPr>
            <a:xfrm rot="16200000">
              <a:off x="11752800" y="6483392"/>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8" name="Hexágono 27">
              <a:extLst>
                <a:ext uri="{FF2B5EF4-FFF2-40B4-BE49-F238E27FC236}">
                  <a16:creationId xmlns:a16="http://schemas.microsoft.com/office/drawing/2014/main" id="{4D332257-855F-7AD4-645D-045FA731AEB9}"/>
                </a:ext>
              </a:extLst>
            </p:cNvPr>
            <p:cNvSpPr/>
            <p:nvPr/>
          </p:nvSpPr>
          <p:spPr>
            <a:xfrm rot="16200000">
              <a:off x="11771114" y="5026120"/>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grpSp>
      <p:sp>
        <p:nvSpPr>
          <p:cNvPr id="5" name="2 CuadroTexto">
            <a:extLst>
              <a:ext uri="{FF2B5EF4-FFF2-40B4-BE49-F238E27FC236}">
                <a16:creationId xmlns:a16="http://schemas.microsoft.com/office/drawing/2014/main" id="{C94CAA20-CD08-D2E1-1D08-927F09FF3230}"/>
              </a:ext>
            </a:extLst>
          </p:cNvPr>
          <p:cNvSpPr txBox="1"/>
          <p:nvPr/>
        </p:nvSpPr>
        <p:spPr>
          <a:xfrm>
            <a:off x="3464901" y="865638"/>
            <a:ext cx="8722943" cy="646331"/>
          </a:xfrm>
          <a:prstGeom prst="rect">
            <a:avLst/>
          </a:prstGeom>
          <a:noFill/>
        </p:spPr>
        <p:txBody>
          <a:bodyPr wrap="square" rtlCol="0">
            <a:spAutoFit/>
          </a:bodyPr>
          <a:lstStyle/>
          <a:p>
            <a:pPr algn="ctr"/>
            <a:r>
              <a:rPr lang="es-ES">
                <a:solidFill>
                  <a:srgbClr val="275889"/>
                </a:solidFill>
                <a:latin typeface="ITC Kabel" panose="02000503000000000000" pitchFamily="50" charset="0"/>
              </a:rPr>
              <a:t>Variación % anual de las ventas minoristas reales de automotores nuevos</a:t>
            </a:r>
          </a:p>
          <a:p>
            <a:pPr algn="ctr"/>
            <a:r>
              <a:rPr lang="es-ES">
                <a:solidFill>
                  <a:srgbClr val="275889"/>
                </a:solidFill>
                <a:latin typeface="ITC Kabel" panose="02000503000000000000" pitchFamily="50" charset="0"/>
              </a:rPr>
              <a:t>(vehículos particulares, de transporte público y de carga)</a:t>
            </a:r>
          </a:p>
        </p:txBody>
      </p:sp>
      <p:graphicFrame>
        <p:nvGraphicFramePr>
          <p:cNvPr id="12" name="Tabla 11">
            <a:extLst>
              <a:ext uri="{FF2B5EF4-FFF2-40B4-BE49-F238E27FC236}">
                <a16:creationId xmlns:a16="http://schemas.microsoft.com/office/drawing/2014/main" id="{F93775D8-83F2-6D20-B5F5-5E9414CA9997}"/>
              </a:ext>
            </a:extLst>
          </p:cNvPr>
          <p:cNvGraphicFramePr>
            <a:graphicFrameLocks noGrp="1"/>
          </p:cNvGraphicFramePr>
          <p:nvPr>
            <p:extLst>
              <p:ext uri="{D42A27DB-BD31-4B8C-83A1-F6EECF244321}">
                <p14:modId xmlns:p14="http://schemas.microsoft.com/office/powerpoint/2010/main" val="944905797"/>
              </p:ext>
            </p:extLst>
          </p:nvPr>
        </p:nvGraphicFramePr>
        <p:xfrm>
          <a:off x="7624112" y="1731093"/>
          <a:ext cx="4209872" cy="1341548"/>
        </p:xfrm>
        <a:graphic>
          <a:graphicData uri="http://schemas.openxmlformats.org/drawingml/2006/table">
            <a:tbl>
              <a:tblPr firstRow="1" bandRow="1">
                <a:tableStyleId>{5C22544A-7EE6-4342-B048-85BDC9FD1C3A}</a:tableStyleId>
              </a:tblPr>
              <a:tblGrid>
                <a:gridCol w="1828800">
                  <a:extLst>
                    <a:ext uri="{9D8B030D-6E8A-4147-A177-3AD203B41FA5}">
                      <a16:colId xmlns:a16="http://schemas.microsoft.com/office/drawing/2014/main" val="461416117"/>
                    </a:ext>
                  </a:extLst>
                </a:gridCol>
                <a:gridCol w="1219200">
                  <a:extLst>
                    <a:ext uri="{9D8B030D-6E8A-4147-A177-3AD203B41FA5}">
                      <a16:colId xmlns:a16="http://schemas.microsoft.com/office/drawing/2014/main" val="3173924315"/>
                    </a:ext>
                  </a:extLst>
                </a:gridCol>
                <a:gridCol w="1161872">
                  <a:extLst>
                    <a:ext uri="{9D8B030D-6E8A-4147-A177-3AD203B41FA5}">
                      <a16:colId xmlns:a16="http://schemas.microsoft.com/office/drawing/2014/main" val="1619085503"/>
                    </a:ext>
                  </a:extLst>
                </a:gridCol>
              </a:tblGrid>
              <a:tr h="584556">
                <a:tc>
                  <a:txBody>
                    <a:bodyPr/>
                    <a:lstStyle/>
                    <a:p>
                      <a:r>
                        <a:rPr lang="es-ES" sz="1200">
                          <a:latin typeface="ITC Kabel" panose="02000503000000000000" pitchFamily="50" charset="0"/>
                        </a:rPr>
                        <a:t>Crecimiento promedio ventas minoristas de automotores nuevos</a:t>
                      </a:r>
                      <a:endParaRPr lang="es-CO" sz="1200">
                        <a:latin typeface="ITC Kabel" panose="02000503000000000000" pitchFamily="50" charset="0"/>
                      </a:endParaRPr>
                    </a:p>
                  </a:txBody>
                  <a:tcPr/>
                </a:tc>
                <a:tc>
                  <a:txBody>
                    <a:bodyPr/>
                    <a:lstStyle/>
                    <a:p>
                      <a:pPr algn="ctr"/>
                      <a:r>
                        <a:rPr lang="es-ES" sz="1200">
                          <a:latin typeface="ITC Kabel" panose="02000503000000000000" pitchFamily="50" charset="0"/>
                        </a:rPr>
                        <a:t>2023 vs. 2024</a:t>
                      </a:r>
                      <a:endParaRPr lang="es-CO" sz="1200">
                        <a:latin typeface="ITC Kabel" panose="02000503000000000000" pitchFamily="50" charset="0"/>
                      </a:endParaRPr>
                    </a:p>
                  </a:txBody>
                  <a:tcPr anchor="ctr"/>
                </a:tc>
                <a:tc>
                  <a:txBody>
                    <a:bodyPr/>
                    <a:lstStyle/>
                    <a:p>
                      <a:pPr algn="ctr"/>
                      <a:r>
                        <a:rPr lang="es-ES" sz="1200">
                          <a:latin typeface="ITC Kabel" panose="02000503000000000000" pitchFamily="50" charset="0"/>
                        </a:rPr>
                        <a:t>2019 vs. 2024</a:t>
                      </a:r>
                      <a:endParaRPr lang="es-CO" sz="1200">
                        <a:latin typeface="ITC Kabel" panose="02000503000000000000" pitchFamily="50" charset="0"/>
                      </a:endParaRPr>
                    </a:p>
                  </a:txBody>
                  <a:tcPr anchor="ctr"/>
                </a:tc>
                <a:extLst>
                  <a:ext uri="{0D108BD9-81ED-4DB2-BD59-A6C34878D82A}">
                    <a16:rowId xmlns:a16="http://schemas.microsoft.com/office/drawing/2014/main" val="3801064048"/>
                  </a:ext>
                </a:extLst>
              </a:tr>
              <a:tr h="350734">
                <a:tc>
                  <a:txBody>
                    <a:bodyPr/>
                    <a:lstStyle/>
                    <a:p>
                      <a:r>
                        <a:rPr lang="es-ES" sz="1200" b="1">
                          <a:latin typeface="ITC Kabel" panose="02000503000000000000" pitchFamily="50" charset="0"/>
                        </a:rPr>
                        <a:t>Atlántico</a:t>
                      </a:r>
                      <a:endParaRPr lang="es-CO" sz="1200" b="1">
                        <a:latin typeface="ITC Kabel" panose="02000503000000000000" pitchFamily="50" charset="0"/>
                      </a:endParaRPr>
                    </a:p>
                  </a:txBody>
                  <a:tcPr/>
                </a:tc>
                <a:tc>
                  <a:txBody>
                    <a:bodyPr/>
                    <a:lstStyle/>
                    <a:p>
                      <a:pPr algn="ctr"/>
                      <a:r>
                        <a:rPr lang="es-ES" sz="1200">
                          <a:latin typeface="ITC Kabel" panose="02000503000000000000" pitchFamily="50" charset="0"/>
                        </a:rPr>
                        <a:t>-6,8%</a:t>
                      </a:r>
                      <a:endParaRPr lang="es-CO" sz="1200">
                        <a:latin typeface="ITC Kabel" panose="02000503000000000000" pitchFamily="50" charset="0"/>
                      </a:endParaRPr>
                    </a:p>
                  </a:txBody>
                  <a:tcPr/>
                </a:tc>
                <a:tc>
                  <a:txBody>
                    <a:bodyPr/>
                    <a:lstStyle/>
                    <a:p>
                      <a:pPr algn="ctr"/>
                      <a:r>
                        <a:rPr lang="es-ES" sz="1200">
                          <a:latin typeface="ITC Kabel" panose="02000503000000000000" pitchFamily="50" charset="0"/>
                        </a:rPr>
                        <a:t>-1,8%</a:t>
                      </a:r>
                      <a:endParaRPr lang="es-CO" sz="1200">
                        <a:latin typeface="ITC Kabel" panose="02000503000000000000" pitchFamily="50" charset="0"/>
                      </a:endParaRPr>
                    </a:p>
                  </a:txBody>
                  <a:tcPr/>
                </a:tc>
                <a:extLst>
                  <a:ext uri="{0D108BD9-81ED-4DB2-BD59-A6C34878D82A}">
                    <a16:rowId xmlns:a16="http://schemas.microsoft.com/office/drawing/2014/main" val="2907839115"/>
                  </a:ext>
                </a:extLst>
              </a:tr>
              <a:tr h="350734">
                <a:tc>
                  <a:txBody>
                    <a:bodyPr/>
                    <a:lstStyle/>
                    <a:p>
                      <a:r>
                        <a:rPr lang="es-ES" sz="1200" b="1">
                          <a:latin typeface="ITC Kabel" panose="02000503000000000000" pitchFamily="50" charset="0"/>
                        </a:rPr>
                        <a:t>Colombia</a:t>
                      </a:r>
                      <a:endParaRPr lang="es-CO" sz="1200" b="1">
                        <a:latin typeface="ITC Kabel" panose="02000503000000000000" pitchFamily="50" charset="0"/>
                      </a:endParaRPr>
                    </a:p>
                  </a:txBody>
                  <a:tcPr/>
                </a:tc>
                <a:tc>
                  <a:txBody>
                    <a:bodyPr/>
                    <a:lstStyle/>
                    <a:p>
                      <a:pPr algn="ctr"/>
                      <a:r>
                        <a:rPr lang="es-ES" sz="1200">
                          <a:latin typeface="ITC Kabel" panose="02000503000000000000" pitchFamily="50" charset="0"/>
                        </a:rPr>
                        <a:t>-1,5%</a:t>
                      </a:r>
                      <a:endParaRPr lang="es-CO" sz="1200">
                        <a:latin typeface="ITC Kabel" panose="02000503000000000000" pitchFamily="50" charset="0"/>
                      </a:endParaRPr>
                    </a:p>
                  </a:txBody>
                  <a:tcPr/>
                </a:tc>
                <a:tc>
                  <a:txBody>
                    <a:bodyPr/>
                    <a:lstStyle/>
                    <a:p>
                      <a:pPr algn="ctr"/>
                      <a:r>
                        <a:rPr lang="es-ES" sz="1200">
                          <a:latin typeface="ITC Kabel" panose="02000503000000000000" pitchFamily="50" charset="0"/>
                        </a:rPr>
                        <a:t>1,6%</a:t>
                      </a:r>
                      <a:endParaRPr lang="es-CO" sz="1200">
                        <a:latin typeface="ITC Kabel" panose="02000503000000000000" pitchFamily="50" charset="0"/>
                      </a:endParaRPr>
                    </a:p>
                  </a:txBody>
                  <a:tcPr/>
                </a:tc>
                <a:extLst>
                  <a:ext uri="{0D108BD9-81ED-4DB2-BD59-A6C34878D82A}">
                    <a16:rowId xmlns:a16="http://schemas.microsoft.com/office/drawing/2014/main" val="2501834341"/>
                  </a:ext>
                </a:extLst>
              </a:tr>
            </a:tbl>
          </a:graphicData>
        </a:graphic>
      </p:graphicFrame>
      <p:sp>
        <p:nvSpPr>
          <p:cNvPr id="10" name="Rectángulo 9">
            <a:extLst>
              <a:ext uri="{FF2B5EF4-FFF2-40B4-BE49-F238E27FC236}">
                <a16:creationId xmlns:a16="http://schemas.microsoft.com/office/drawing/2014/main" id="{771D4285-C849-07F7-2E8F-5D9D1F23A4A1}"/>
              </a:ext>
            </a:extLst>
          </p:cNvPr>
          <p:cNvSpPr/>
          <p:nvPr/>
        </p:nvSpPr>
        <p:spPr>
          <a:xfrm>
            <a:off x="3950635" y="6256102"/>
            <a:ext cx="4484892" cy="48218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s-ES" sz="1200">
                <a:solidFill>
                  <a:srgbClr val="002060"/>
                </a:solidFill>
                <a:latin typeface="ITC Kabel" panose="02000503000000000000" pitchFamily="50" charset="0"/>
              </a:rPr>
              <a:t>*Cifras acumuladas julio de 2024</a:t>
            </a:r>
          </a:p>
          <a:p>
            <a:r>
              <a:rPr lang="es-ES" sz="1200">
                <a:solidFill>
                  <a:srgbClr val="002060"/>
                </a:solidFill>
                <a:latin typeface="ITC Kabel" panose="02000503000000000000" pitchFamily="50" charset="0"/>
              </a:rPr>
              <a:t>Fuente: Cámara de Comercio de Barranquilla con base en DANE</a:t>
            </a:r>
            <a:endParaRPr lang="es-CO" sz="1200">
              <a:solidFill>
                <a:srgbClr val="002060"/>
              </a:solidFill>
              <a:latin typeface="ITC Kabel" panose="02000503000000000000" pitchFamily="50" charset="0"/>
            </a:endParaRPr>
          </a:p>
        </p:txBody>
      </p:sp>
    </p:spTree>
    <p:extLst>
      <p:ext uri="{BB962C8B-B14F-4D97-AF65-F5344CB8AC3E}">
        <p14:creationId xmlns:p14="http://schemas.microsoft.com/office/powerpoint/2010/main" val="480414756"/>
      </p:ext>
    </p:extLst>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B686A3E2-F2BD-8B1B-015A-9DDBA5DD02AB}"/>
              </a:ext>
            </a:extLst>
          </p:cNvPr>
          <p:cNvSpPr/>
          <p:nvPr/>
        </p:nvSpPr>
        <p:spPr>
          <a:xfrm>
            <a:off x="-14990" y="-1"/>
            <a:ext cx="3492708" cy="6858002"/>
          </a:xfrm>
          <a:prstGeom prst="rect">
            <a:avLst/>
          </a:prstGeom>
          <a:gradFill>
            <a:gsLst>
              <a:gs pos="51000">
                <a:srgbClr val="004D98"/>
              </a:gs>
              <a:gs pos="84000">
                <a:srgbClr val="004D98"/>
              </a:gs>
              <a:gs pos="16000">
                <a:srgbClr val="0C94D1"/>
              </a:gs>
            </a:gsLst>
            <a:lin ang="5400000" scaled="1"/>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4" name="Rectángulo 3">
            <a:extLst>
              <a:ext uri="{FF2B5EF4-FFF2-40B4-BE49-F238E27FC236}">
                <a16:creationId xmlns:a16="http://schemas.microsoft.com/office/drawing/2014/main" id="{BCA437FB-3A03-8306-87EF-EA8594B3A9DC}"/>
              </a:ext>
            </a:extLst>
          </p:cNvPr>
          <p:cNvSpPr/>
          <p:nvPr/>
        </p:nvSpPr>
        <p:spPr>
          <a:xfrm>
            <a:off x="3444791" y="145806"/>
            <a:ext cx="8743053" cy="106185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3600" b="1">
                <a:solidFill>
                  <a:srgbClr val="275889"/>
                </a:solidFill>
                <a:latin typeface="ITC Kabel" panose="02000503000000000000" pitchFamily="50" charset="0"/>
              </a:rPr>
              <a:t>Venta de vehículos particulares nuevos</a:t>
            </a:r>
          </a:p>
        </p:txBody>
      </p:sp>
      <p:pic>
        <p:nvPicPr>
          <p:cNvPr id="18" name="Imagen 17" descr="Logotipo, nombre de la empresa&#10;&#10;Descripción generada automáticamente">
            <a:extLst>
              <a:ext uri="{FF2B5EF4-FFF2-40B4-BE49-F238E27FC236}">
                <a16:creationId xmlns:a16="http://schemas.microsoft.com/office/drawing/2014/main" id="{E3B4E5EC-FD9E-8AD2-3D38-504DC617FF5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2417" y="-525392"/>
            <a:ext cx="2531620" cy="2531620"/>
          </a:xfrm>
          <a:prstGeom prst="rect">
            <a:avLst/>
          </a:prstGeom>
        </p:spPr>
      </p:pic>
      <p:sp>
        <p:nvSpPr>
          <p:cNvPr id="3" name="CuadroTexto 2">
            <a:extLst>
              <a:ext uri="{FF2B5EF4-FFF2-40B4-BE49-F238E27FC236}">
                <a16:creationId xmlns:a16="http://schemas.microsoft.com/office/drawing/2014/main" id="{CC538D5D-C574-69CE-81DD-743F5BA6AC34}"/>
              </a:ext>
            </a:extLst>
          </p:cNvPr>
          <p:cNvSpPr txBox="1"/>
          <p:nvPr/>
        </p:nvSpPr>
        <p:spPr>
          <a:xfrm>
            <a:off x="17937" y="2731206"/>
            <a:ext cx="3426854" cy="2308324"/>
          </a:xfrm>
          <a:prstGeom prst="rect">
            <a:avLst/>
          </a:prstGeom>
          <a:noFill/>
          <a:ln>
            <a:noFill/>
          </a:ln>
        </p:spPr>
        <p:txBody>
          <a:bodyPr wrap="square" rtlCol="0">
            <a:spAutoFit/>
          </a:bodyPr>
          <a:lstStyle/>
          <a:p>
            <a:pPr algn="just"/>
            <a:r>
              <a:rPr lang="es-ES" b="1">
                <a:solidFill>
                  <a:schemeClr val="bg1"/>
                </a:solidFill>
                <a:latin typeface="ITC Kabel" panose="02000503000000000000" pitchFamily="50" charset="0"/>
              </a:rPr>
              <a:t>La venta de vehículos particulares nuevos en Barranquilla viene repuntando tras la fuerte caída en 2023</a:t>
            </a:r>
            <a:r>
              <a:rPr lang="es-ES">
                <a:solidFill>
                  <a:schemeClr val="bg1"/>
                </a:solidFill>
                <a:latin typeface="ITC Kabel" panose="02000503000000000000" pitchFamily="50" charset="0"/>
              </a:rPr>
              <a:t>. Se espera que las ventas de vehículos particulares en la ciudad alcancen las 6.000 unidades al cierre de 2024.</a:t>
            </a:r>
            <a:endParaRPr lang="es-CO" b="1">
              <a:solidFill>
                <a:schemeClr val="bg1"/>
              </a:solidFill>
              <a:latin typeface="ITC Kabel" panose="02000503000000000000" pitchFamily="50" charset="0"/>
            </a:endParaRPr>
          </a:p>
        </p:txBody>
      </p:sp>
      <p:grpSp>
        <p:nvGrpSpPr>
          <p:cNvPr id="23" name="Grupo 22">
            <a:extLst>
              <a:ext uri="{FF2B5EF4-FFF2-40B4-BE49-F238E27FC236}">
                <a16:creationId xmlns:a16="http://schemas.microsoft.com/office/drawing/2014/main" id="{9EF16021-0A95-5817-5023-C70189D5BA6D}"/>
              </a:ext>
            </a:extLst>
          </p:cNvPr>
          <p:cNvGrpSpPr/>
          <p:nvPr/>
        </p:nvGrpSpPr>
        <p:grpSpPr>
          <a:xfrm>
            <a:off x="11173459" y="5461711"/>
            <a:ext cx="1372278" cy="1659643"/>
            <a:chOff x="11004993" y="4968941"/>
            <a:chExt cx="1587341" cy="2335672"/>
          </a:xfrm>
        </p:grpSpPr>
        <p:sp>
          <p:nvSpPr>
            <p:cNvPr id="25" name="Hexágono 24">
              <a:extLst>
                <a:ext uri="{FF2B5EF4-FFF2-40B4-BE49-F238E27FC236}">
                  <a16:creationId xmlns:a16="http://schemas.microsoft.com/office/drawing/2014/main" id="{5E4AEBB3-060F-B288-1D41-06A1DA2373D5}"/>
                </a:ext>
              </a:extLst>
            </p:cNvPr>
            <p:cNvSpPr/>
            <p:nvPr/>
          </p:nvSpPr>
          <p:spPr>
            <a:xfrm rot="16200000">
              <a:off x="11357131" y="5748295"/>
              <a:ext cx="878400" cy="764041"/>
            </a:xfrm>
            <a:prstGeom prst="hexagon">
              <a:avLst/>
            </a:prstGeom>
            <a:solidFill>
              <a:srgbClr val="8ED973"/>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6" name="Hexágono 25">
              <a:extLst>
                <a:ext uri="{FF2B5EF4-FFF2-40B4-BE49-F238E27FC236}">
                  <a16:creationId xmlns:a16="http://schemas.microsoft.com/office/drawing/2014/main" id="{CC90C13E-7B5F-9E73-4882-4E1C3E082867}"/>
                </a:ext>
              </a:extLst>
            </p:cNvPr>
            <p:cNvSpPr/>
            <p:nvPr/>
          </p:nvSpPr>
          <p:spPr>
            <a:xfrm rot="16200000">
              <a:off x="10947814" y="6462331"/>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7" name="Hexágono 26">
              <a:extLst>
                <a:ext uri="{FF2B5EF4-FFF2-40B4-BE49-F238E27FC236}">
                  <a16:creationId xmlns:a16="http://schemas.microsoft.com/office/drawing/2014/main" id="{1E323EDD-E7B9-C176-6BD8-18FB6DBD17BC}"/>
                </a:ext>
              </a:extLst>
            </p:cNvPr>
            <p:cNvSpPr/>
            <p:nvPr/>
          </p:nvSpPr>
          <p:spPr>
            <a:xfrm rot="16200000">
              <a:off x="11752800" y="6483392"/>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8" name="Hexágono 27">
              <a:extLst>
                <a:ext uri="{FF2B5EF4-FFF2-40B4-BE49-F238E27FC236}">
                  <a16:creationId xmlns:a16="http://schemas.microsoft.com/office/drawing/2014/main" id="{4D332257-855F-7AD4-645D-045FA731AEB9}"/>
                </a:ext>
              </a:extLst>
            </p:cNvPr>
            <p:cNvSpPr/>
            <p:nvPr/>
          </p:nvSpPr>
          <p:spPr>
            <a:xfrm rot="16200000">
              <a:off x="11771114" y="5026120"/>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grpSp>
      <p:grpSp>
        <p:nvGrpSpPr>
          <p:cNvPr id="13" name="Grupo 12">
            <a:extLst>
              <a:ext uri="{FF2B5EF4-FFF2-40B4-BE49-F238E27FC236}">
                <a16:creationId xmlns:a16="http://schemas.microsoft.com/office/drawing/2014/main" id="{D073CB37-841E-E8A7-114A-78DEA2D6FB88}"/>
              </a:ext>
            </a:extLst>
          </p:cNvPr>
          <p:cNvGrpSpPr/>
          <p:nvPr/>
        </p:nvGrpSpPr>
        <p:grpSpPr>
          <a:xfrm>
            <a:off x="3569321" y="1637992"/>
            <a:ext cx="8181533" cy="4641180"/>
            <a:chOff x="3569321" y="1637992"/>
            <a:chExt cx="8181533" cy="4641180"/>
          </a:xfrm>
        </p:grpSpPr>
        <p:graphicFrame>
          <p:nvGraphicFramePr>
            <p:cNvPr id="7" name="Gráfico 6">
              <a:extLst>
                <a:ext uri="{FF2B5EF4-FFF2-40B4-BE49-F238E27FC236}">
                  <a16:creationId xmlns:a16="http://schemas.microsoft.com/office/drawing/2014/main" id="{53F7C81B-03F6-5AAE-CA44-20988D68E937}"/>
                </a:ext>
              </a:extLst>
            </p:cNvPr>
            <p:cNvGraphicFramePr>
              <a:graphicFrameLocks/>
            </p:cNvGraphicFramePr>
            <p:nvPr>
              <p:extLst>
                <p:ext uri="{D42A27DB-BD31-4B8C-83A1-F6EECF244321}">
                  <p14:modId xmlns:p14="http://schemas.microsoft.com/office/powerpoint/2010/main" val="3859916619"/>
                </p:ext>
              </p:extLst>
            </p:nvPr>
          </p:nvGraphicFramePr>
          <p:xfrm>
            <a:off x="3602248" y="1645761"/>
            <a:ext cx="8118579" cy="4633411"/>
          </p:xfrm>
          <a:graphic>
            <a:graphicData uri="http://schemas.openxmlformats.org/drawingml/2006/chart">
              <c:chart xmlns:c="http://schemas.openxmlformats.org/drawingml/2006/chart" xmlns:r="http://schemas.openxmlformats.org/officeDocument/2006/relationships" r:id="rId4"/>
            </a:graphicData>
          </a:graphic>
        </p:graphicFrame>
        <p:sp>
          <p:nvSpPr>
            <p:cNvPr id="8" name="Rectángulo 7">
              <a:extLst>
                <a:ext uri="{FF2B5EF4-FFF2-40B4-BE49-F238E27FC236}">
                  <a16:creationId xmlns:a16="http://schemas.microsoft.com/office/drawing/2014/main" id="{8D7BE135-F3A6-FB19-549C-30C641E51218}"/>
                </a:ext>
              </a:extLst>
            </p:cNvPr>
            <p:cNvSpPr/>
            <p:nvPr/>
          </p:nvSpPr>
          <p:spPr>
            <a:xfrm>
              <a:off x="11090329" y="4240040"/>
              <a:ext cx="660525" cy="1531763"/>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10" name="Rectángulo 9">
              <a:extLst>
                <a:ext uri="{FF2B5EF4-FFF2-40B4-BE49-F238E27FC236}">
                  <a16:creationId xmlns:a16="http://schemas.microsoft.com/office/drawing/2014/main" id="{C624AFCC-13FB-2441-818E-0243E3B0F65C}"/>
                </a:ext>
              </a:extLst>
            </p:cNvPr>
            <p:cNvSpPr/>
            <p:nvPr/>
          </p:nvSpPr>
          <p:spPr>
            <a:xfrm>
              <a:off x="3569321" y="1637992"/>
              <a:ext cx="879811" cy="194216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a:p>
          </p:txBody>
        </p:sp>
      </p:grpSp>
      <p:sp>
        <p:nvSpPr>
          <p:cNvPr id="11" name="Rectángulo 10">
            <a:extLst>
              <a:ext uri="{FF2B5EF4-FFF2-40B4-BE49-F238E27FC236}">
                <a16:creationId xmlns:a16="http://schemas.microsoft.com/office/drawing/2014/main" id="{12A7F01F-42BB-8BFE-C732-134FE316D94C}"/>
              </a:ext>
            </a:extLst>
          </p:cNvPr>
          <p:cNvSpPr/>
          <p:nvPr/>
        </p:nvSpPr>
        <p:spPr>
          <a:xfrm>
            <a:off x="3919457" y="6286941"/>
            <a:ext cx="5737161" cy="48218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s-ES" sz="1200">
                <a:solidFill>
                  <a:srgbClr val="002060"/>
                </a:solidFill>
                <a:latin typeface="ITC Kabel" panose="02000503000000000000" pitchFamily="50" charset="0"/>
              </a:rPr>
              <a:t>*Cifras acumuladas a julio de 2024</a:t>
            </a:r>
          </a:p>
          <a:p>
            <a:r>
              <a:rPr lang="es-ES" sz="1200">
                <a:solidFill>
                  <a:srgbClr val="002060"/>
                </a:solidFill>
                <a:latin typeface="ITC Kabel" panose="02000503000000000000" pitchFamily="50" charset="0"/>
              </a:rPr>
              <a:t>Fuente: Cámara de Comercio de Barranquilla con base en ANDEMOS, ANDI &amp; FENALCO</a:t>
            </a:r>
            <a:endParaRPr lang="es-CO" sz="1200">
              <a:solidFill>
                <a:srgbClr val="002060"/>
              </a:solidFill>
              <a:latin typeface="ITC Kabel" panose="02000503000000000000" pitchFamily="50" charset="0"/>
            </a:endParaRPr>
          </a:p>
        </p:txBody>
      </p:sp>
      <p:sp>
        <p:nvSpPr>
          <p:cNvPr id="5" name="2 CuadroTexto">
            <a:extLst>
              <a:ext uri="{FF2B5EF4-FFF2-40B4-BE49-F238E27FC236}">
                <a16:creationId xmlns:a16="http://schemas.microsoft.com/office/drawing/2014/main" id="{C94CAA20-CD08-D2E1-1D08-927F09FF3230}"/>
              </a:ext>
            </a:extLst>
          </p:cNvPr>
          <p:cNvSpPr txBox="1"/>
          <p:nvPr/>
        </p:nvSpPr>
        <p:spPr>
          <a:xfrm>
            <a:off x="3569321" y="940740"/>
            <a:ext cx="8181478" cy="646331"/>
          </a:xfrm>
          <a:prstGeom prst="rect">
            <a:avLst/>
          </a:prstGeom>
          <a:noFill/>
        </p:spPr>
        <p:txBody>
          <a:bodyPr wrap="square" rtlCol="0">
            <a:spAutoFit/>
          </a:bodyPr>
          <a:lstStyle/>
          <a:p>
            <a:pPr algn="ctr"/>
            <a:r>
              <a:rPr lang="es-ES">
                <a:solidFill>
                  <a:srgbClr val="275889"/>
                </a:solidFill>
                <a:latin typeface="ITC Kabel" panose="02000503000000000000" pitchFamily="50" charset="0"/>
              </a:rPr>
              <a:t>Número de unidades y Variación % anual de vehículos particulares matriculados en Barranquilla AM</a:t>
            </a:r>
          </a:p>
        </p:txBody>
      </p:sp>
      <p:cxnSp>
        <p:nvCxnSpPr>
          <p:cNvPr id="15" name="Conector recto 14">
            <a:extLst>
              <a:ext uri="{FF2B5EF4-FFF2-40B4-BE49-F238E27FC236}">
                <a16:creationId xmlns:a16="http://schemas.microsoft.com/office/drawing/2014/main" id="{EC379C2D-BA04-8EDD-2FF7-2D61F75EF062}"/>
              </a:ext>
            </a:extLst>
          </p:cNvPr>
          <p:cNvCxnSpPr/>
          <p:nvPr/>
        </p:nvCxnSpPr>
        <p:spPr>
          <a:xfrm flipH="1">
            <a:off x="4631484" y="2924510"/>
            <a:ext cx="6445771" cy="0"/>
          </a:xfrm>
          <a:prstGeom prst="line">
            <a:avLst/>
          </a:prstGeom>
          <a:ln>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684631761"/>
      </p:ext>
    </p:extLst>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B686A3E2-F2BD-8B1B-015A-9DDBA5DD02AB}"/>
              </a:ext>
            </a:extLst>
          </p:cNvPr>
          <p:cNvSpPr/>
          <p:nvPr/>
        </p:nvSpPr>
        <p:spPr>
          <a:xfrm>
            <a:off x="-14990" y="-1"/>
            <a:ext cx="3492708" cy="6858002"/>
          </a:xfrm>
          <a:prstGeom prst="rect">
            <a:avLst/>
          </a:prstGeom>
          <a:gradFill>
            <a:gsLst>
              <a:gs pos="51000">
                <a:srgbClr val="004D98"/>
              </a:gs>
              <a:gs pos="84000">
                <a:srgbClr val="004D98"/>
              </a:gs>
              <a:gs pos="16000">
                <a:srgbClr val="0C94D1"/>
              </a:gs>
            </a:gsLst>
            <a:lin ang="5400000" scaled="1"/>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4" name="Rectángulo 3">
            <a:extLst>
              <a:ext uri="{FF2B5EF4-FFF2-40B4-BE49-F238E27FC236}">
                <a16:creationId xmlns:a16="http://schemas.microsoft.com/office/drawing/2014/main" id="{BCA437FB-3A03-8306-87EF-EA8594B3A9DC}"/>
              </a:ext>
            </a:extLst>
          </p:cNvPr>
          <p:cNvSpPr/>
          <p:nvPr/>
        </p:nvSpPr>
        <p:spPr>
          <a:xfrm>
            <a:off x="3477717" y="106045"/>
            <a:ext cx="8804403" cy="106185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3600" b="1">
                <a:solidFill>
                  <a:srgbClr val="275889"/>
                </a:solidFill>
                <a:latin typeface="ITC Kabel" panose="02000503000000000000" pitchFamily="50" charset="0"/>
              </a:rPr>
              <a:t>Inventario de vivienda nueva en Atlántico</a:t>
            </a:r>
          </a:p>
        </p:txBody>
      </p:sp>
      <p:pic>
        <p:nvPicPr>
          <p:cNvPr id="18" name="Imagen 17" descr="Logotipo, nombre de la empresa&#10;&#10;Descripción generada automáticamente">
            <a:extLst>
              <a:ext uri="{FF2B5EF4-FFF2-40B4-BE49-F238E27FC236}">
                <a16:creationId xmlns:a16="http://schemas.microsoft.com/office/drawing/2014/main" id="{E3B4E5EC-FD9E-8AD2-3D38-504DC617FF5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2417" y="-525392"/>
            <a:ext cx="2531620" cy="2531620"/>
          </a:xfrm>
          <a:prstGeom prst="rect">
            <a:avLst/>
          </a:prstGeom>
        </p:spPr>
      </p:pic>
      <p:sp>
        <p:nvSpPr>
          <p:cNvPr id="9" name="Rectángulo 8">
            <a:extLst>
              <a:ext uri="{FF2B5EF4-FFF2-40B4-BE49-F238E27FC236}">
                <a16:creationId xmlns:a16="http://schemas.microsoft.com/office/drawing/2014/main" id="{3AA55800-F91B-B4B4-2966-6CAC34C667DA}"/>
              </a:ext>
            </a:extLst>
          </p:cNvPr>
          <p:cNvSpPr/>
          <p:nvPr/>
        </p:nvSpPr>
        <p:spPr>
          <a:xfrm>
            <a:off x="3631111" y="6256102"/>
            <a:ext cx="4484892" cy="48218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s-ES" sz="1200">
                <a:solidFill>
                  <a:srgbClr val="002060"/>
                </a:solidFill>
                <a:latin typeface="ITC Kabel" panose="02000503000000000000" pitchFamily="50" charset="0"/>
              </a:rPr>
              <a:t>*Cifras a julio de 2024</a:t>
            </a:r>
          </a:p>
          <a:p>
            <a:pPr algn="ctr"/>
            <a:r>
              <a:rPr lang="es-ES" sz="1200">
                <a:solidFill>
                  <a:srgbClr val="002060"/>
                </a:solidFill>
                <a:latin typeface="ITC Kabel" panose="02000503000000000000" pitchFamily="50" charset="0"/>
              </a:rPr>
              <a:t>Fuente: Cámara de Comercio de Barranquilla con base en Camacol</a:t>
            </a:r>
            <a:endParaRPr lang="es-CO" sz="1200">
              <a:solidFill>
                <a:srgbClr val="002060"/>
              </a:solidFill>
              <a:latin typeface="ITC Kabel" panose="02000503000000000000" pitchFamily="50" charset="0"/>
            </a:endParaRPr>
          </a:p>
        </p:txBody>
      </p:sp>
      <p:sp>
        <p:nvSpPr>
          <p:cNvPr id="3" name="CuadroTexto 2">
            <a:extLst>
              <a:ext uri="{FF2B5EF4-FFF2-40B4-BE49-F238E27FC236}">
                <a16:creationId xmlns:a16="http://schemas.microsoft.com/office/drawing/2014/main" id="{CC538D5D-C574-69CE-81DD-743F5BA6AC34}"/>
              </a:ext>
            </a:extLst>
          </p:cNvPr>
          <p:cNvSpPr txBox="1"/>
          <p:nvPr/>
        </p:nvSpPr>
        <p:spPr>
          <a:xfrm>
            <a:off x="17937" y="2731206"/>
            <a:ext cx="3426854" cy="1754326"/>
          </a:xfrm>
          <a:prstGeom prst="rect">
            <a:avLst/>
          </a:prstGeom>
          <a:noFill/>
          <a:ln>
            <a:noFill/>
          </a:ln>
        </p:spPr>
        <p:txBody>
          <a:bodyPr wrap="square" rtlCol="0">
            <a:spAutoFit/>
          </a:bodyPr>
          <a:lstStyle/>
          <a:p>
            <a:pPr algn="just"/>
            <a:r>
              <a:rPr lang="es-ES">
                <a:solidFill>
                  <a:schemeClr val="bg1"/>
                </a:solidFill>
                <a:latin typeface="ITC Kabel" panose="02000503000000000000" pitchFamily="50" charset="0"/>
              </a:rPr>
              <a:t>La vivienda nueva disponible (construcción) en Atlántico se ha reducido, en línea con las menores ventas de esta. Pese a esto, acumula crecimientos del 31% en los últimos cinco años.</a:t>
            </a:r>
            <a:endParaRPr lang="es-CO" b="1">
              <a:solidFill>
                <a:schemeClr val="bg1"/>
              </a:solidFill>
              <a:latin typeface="ITC Kabel" panose="02000503000000000000" pitchFamily="50" charset="0"/>
            </a:endParaRPr>
          </a:p>
        </p:txBody>
      </p:sp>
      <p:grpSp>
        <p:nvGrpSpPr>
          <p:cNvPr id="23" name="Grupo 22">
            <a:extLst>
              <a:ext uri="{FF2B5EF4-FFF2-40B4-BE49-F238E27FC236}">
                <a16:creationId xmlns:a16="http://schemas.microsoft.com/office/drawing/2014/main" id="{9EF16021-0A95-5817-5023-C70189D5BA6D}"/>
              </a:ext>
            </a:extLst>
          </p:cNvPr>
          <p:cNvGrpSpPr/>
          <p:nvPr/>
        </p:nvGrpSpPr>
        <p:grpSpPr>
          <a:xfrm>
            <a:off x="11173459" y="5461711"/>
            <a:ext cx="1372278" cy="1659643"/>
            <a:chOff x="11004993" y="4968941"/>
            <a:chExt cx="1587341" cy="2335672"/>
          </a:xfrm>
        </p:grpSpPr>
        <p:sp>
          <p:nvSpPr>
            <p:cNvPr id="25" name="Hexágono 24">
              <a:extLst>
                <a:ext uri="{FF2B5EF4-FFF2-40B4-BE49-F238E27FC236}">
                  <a16:creationId xmlns:a16="http://schemas.microsoft.com/office/drawing/2014/main" id="{5E4AEBB3-060F-B288-1D41-06A1DA2373D5}"/>
                </a:ext>
              </a:extLst>
            </p:cNvPr>
            <p:cNvSpPr/>
            <p:nvPr/>
          </p:nvSpPr>
          <p:spPr>
            <a:xfrm rot="16200000">
              <a:off x="11357131" y="5748295"/>
              <a:ext cx="878400" cy="764041"/>
            </a:xfrm>
            <a:prstGeom prst="hexagon">
              <a:avLst/>
            </a:prstGeom>
            <a:solidFill>
              <a:srgbClr val="8ED973"/>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6" name="Hexágono 25">
              <a:extLst>
                <a:ext uri="{FF2B5EF4-FFF2-40B4-BE49-F238E27FC236}">
                  <a16:creationId xmlns:a16="http://schemas.microsoft.com/office/drawing/2014/main" id="{CC90C13E-7B5F-9E73-4882-4E1C3E082867}"/>
                </a:ext>
              </a:extLst>
            </p:cNvPr>
            <p:cNvSpPr/>
            <p:nvPr/>
          </p:nvSpPr>
          <p:spPr>
            <a:xfrm rot="16200000">
              <a:off x="10947814" y="6462331"/>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7" name="Hexágono 26">
              <a:extLst>
                <a:ext uri="{FF2B5EF4-FFF2-40B4-BE49-F238E27FC236}">
                  <a16:creationId xmlns:a16="http://schemas.microsoft.com/office/drawing/2014/main" id="{1E323EDD-E7B9-C176-6BD8-18FB6DBD17BC}"/>
                </a:ext>
              </a:extLst>
            </p:cNvPr>
            <p:cNvSpPr/>
            <p:nvPr/>
          </p:nvSpPr>
          <p:spPr>
            <a:xfrm rot="16200000">
              <a:off x="11752800" y="6483392"/>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8" name="Hexágono 27">
              <a:extLst>
                <a:ext uri="{FF2B5EF4-FFF2-40B4-BE49-F238E27FC236}">
                  <a16:creationId xmlns:a16="http://schemas.microsoft.com/office/drawing/2014/main" id="{4D332257-855F-7AD4-645D-045FA731AEB9}"/>
                </a:ext>
              </a:extLst>
            </p:cNvPr>
            <p:cNvSpPr/>
            <p:nvPr/>
          </p:nvSpPr>
          <p:spPr>
            <a:xfrm rot="16200000">
              <a:off x="11771114" y="5026120"/>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grpSp>
      <p:sp>
        <p:nvSpPr>
          <p:cNvPr id="5" name="2 CuadroTexto">
            <a:extLst>
              <a:ext uri="{FF2B5EF4-FFF2-40B4-BE49-F238E27FC236}">
                <a16:creationId xmlns:a16="http://schemas.microsoft.com/office/drawing/2014/main" id="{C94CAA20-CD08-D2E1-1D08-927F09FF3230}"/>
              </a:ext>
            </a:extLst>
          </p:cNvPr>
          <p:cNvSpPr txBox="1"/>
          <p:nvPr/>
        </p:nvSpPr>
        <p:spPr>
          <a:xfrm>
            <a:off x="3464901" y="881946"/>
            <a:ext cx="8722943" cy="369332"/>
          </a:xfrm>
          <a:prstGeom prst="rect">
            <a:avLst/>
          </a:prstGeom>
          <a:noFill/>
        </p:spPr>
        <p:txBody>
          <a:bodyPr wrap="square" rtlCol="0">
            <a:spAutoFit/>
          </a:bodyPr>
          <a:lstStyle/>
          <a:p>
            <a:pPr algn="ctr"/>
            <a:r>
              <a:rPr lang="es-ES">
                <a:solidFill>
                  <a:srgbClr val="275889"/>
                </a:solidFill>
                <a:latin typeface="ITC Kabel" panose="02000503000000000000" pitchFamily="50" charset="0"/>
              </a:rPr>
              <a:t>Número de unidades de vivienda nueva disponible</a:t>
            </a:r>
          </a:p>
        </p:txBody>
      </p:sp>
      <p:graphicFrame>
        <p:nvGraphicFramePr>
          <p:cNvPr id="11" name="Gráfico 10">
            <a:extLst>
              <a:ext uri="{FF2B5EF4-FFF2-40B4-BE49-F238E27FC236}">
                <a16:creationId xmlns:a16="http://schemas.microsoft.com/office/drawing/2014/main" id="{49C37876-ECEE-54EB-8522-01FC24295E9D}"/>
              </a:ext>
            </a:extLst>
          </p:cNvPr>
          <p:cNvGraphicFramePr>
            <a:graphicFrameLocks/>
          </p:cNvGraphicFramePr>
          <p:nvPr>
            <p:extLst>
              <p:ext uri="{D42A27DB-BD31-4B8C-83A1-F6EECF244321}">
                <p14:modId xmlns:p14="http://schemas.microsoft.com/office/powerpoint/2010/main" val="4018845508"/>
              </p:ext>
            </p:extLst>
          </p:nvPr>
        </p:nvGraphicFramePr>
        <p:xfrm>
          <a:off x="3762198" y="1693809"/>
          <a:ext cx="8519923" cy="4712312"/>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8" name="Tabla 7">
            <a:extLst>
              <a:ext uri="{FF2B5EF4-FFF2-40B4-BE49-F238E27FC236}">
                <a16:creationId xmlns:a16="http://schemas.microsoft.com/office/drawing/2014/main" id="{7166B1FC-6D15-F55C-C15D-B9905F26C36F}"/>
              </a:ext>
            </a:extLst>
          </p:cNvPr>
          <p:cNvGraphicFramePr>
            <a:graphicFrameLocks noGrp="1"/>
          </p:cNvGraphicFramePr>
          <p:nvPr>
            <p:extLst>
              <p:ext uri="{D42A27DB-BD31-4B8C-83A1-F6EECF244321}">
                <p14:modId xmlns:p14="http://schemas.microsoft.com/office/powerpoint/2010/main" val="2122077878"/>
              </p:ext>
            </p:extLst>
          </p:nvPr>
        </p:nvGraphicFramePr>
        <p:xfrm>
          <a:off x="8471210" y="1415774"/>
          <a:ext cx="3536442" cy="1295502"/>
        </p:xfrm>
        <a:graphic>
          <a:graphicData uri="http://schemas.openxmlformats.org/drawingml/2006/table">
            <a:tbl>
              <a:tblPr firstRow="1" bandRow="1">
                <a:tableStyleId>{5C22544A-7EE6-4342-B048-85BDC9FD1C3A}</a:tableStyleId>
              </a:tblPr>
              <a:tblGrid>
                <a:gridCol w="1450098">
                  <a:extLst>
                    <a:ext uri="{9D8B030D-6E8A-4147-A177-3AD203B41FA5}">
                      <a16:colId xmlns:a16="http://schemas.microsoft.com/office/drawing/2014/main" val="461416117"/>
                    </a:ext>
                  </a:extLst>
                </a:gridCol>
                <a:gridCol w="1114899">
                  <a:extLst>
                    <a:ext uri="{9D8B030D-6E8A-4147-A177-3AD203B41FA5}">
                      <a16:colId xmlns:a16="http://schemas.microsoft.com/office/drawing/2014/main" val="3173924315"/>
                    </a:ext>
                  </a:extLst>
                </a:gridCol>
                <a:gridCol w="971445">
                  <a:extLst>
                    <a:ext uri="{9D8B030D-6E8A-4147-A177-3AD203B41FA5}">
                      <a16:colId xmlns:a16="http://schemas.microsoft.com/office/drawing/2014/main" val="1619085503"/>
                    </a:ext>
                  </a:extLst>
                </a:gridCol>
              </a:tblGrid>
              <a:tr h="339642">
                <a:tc>
                  <a:txBody>
                    <a:bodyPr/>
                    <a:lstStyle/>
                    <a:p>
                      <a:r>
                        <a:rPr lang="es-ES" sz="1200">
                          <a:latin typeface="ITC Kabel" panose="02000503000000000000" pitchFamily="50" charset="0"/>
                        </a:rPr>
                        <a:t>Crecimiento de la </a:t>
                      </a:r>
                    </a:p>
                    <a:p>
                      <a:r>
                        <a:rPr lang="es-ES" sz="1200">
                          <a:latin typeface="ITC Kabel" panose="02000503000000000000" pitchFamily="50" charset="0"/>
                        </a:rPr>
                        <a:t>oferta de vivienda</a:t>
                      </a:r>
                      <a:endParaRPr lang="es-CO" sz="1200">
                        <a:latin typeface="ITC Kabel" panose="02000503000000000000" pitchFamily="50" charset="0"/>
                      </a:endParaRPr>
                    </a:p>
                  </a:txBody>
                  <a:tcPr/>
                </a:tc>
                <a:tc>
                  <a:txBody>
                    <a:bodyPr/>
                    <a:lstStyle/>
                    <a:p>
                      <a:pPr algn="ctr"/>
                      <a:r>
                        <a:rPr lang="es-ES" sz="1200">
                          <a:latin typeface="ITC Kabel" panose="02000503000000000000" pitchFamily="50" charset="0"/>
                        </a:rPr>
                        <a:t>Jul 2023 vs. Jul 2024</a:t>
                      </a:r>
                      <a:endParaRPr lang="es-CO" sz="1200">
                        <a:latin typeface="ITC Kabel" panose="02000503000000000000" pitchFamily="50" charset="0"/>
                      </a:endParaRPr>
                    </a:p>
                  </a:txBody>
                  <a:tcPr anchor="ctr"/>
                </a:tc>
                <a:tc>
                  <a:txBody>
                    <a:bodyPr/>
                    <a:lstStyle/>
                    <a:p>
                      <a:pPr algn="ctr"/>
                      <a:r>
                        <a:rPr lang="es-ES" sz="1200">
                          <a:latin typeface="ITC Kabel" panose="02000503000000000000" pitchFamily="50" charset="0"/>
                        </a:rPr>
                        <a:t>Jul 2019 vs. Jul 2024</a:t>
                      </a:r>
                      <a:endParaRPr lang="es-CO" sz="1200">
                        <a:latin typeface="ITC Kabel" panose="02000503000000000000" pitchFamily="50" charset="0"/>
                      </a:endParaRPr>
                    </a:p>
                  </a:txBody>
                  <a:tcPr anchor="ctr"/>
                </a:tc>
                <a:extLst>
                  <a:ext uri="{0D108BD9-81ED-4DB2-BD59-A6C34878D82A}">
                    <a16:rowId xmlns:a16="http://schemas.microsoft.com/office/drawing/2014/main" val="3801064048"/>
                  </a:ext>
                </a:extLst>
              </a:tr>
              <a:tr h="279434">
                <a:tc>
                  <a:txBody>
                    <a:bodyPr/>
                    <a:lstStyle/>
                    <a:p>
                      <a:r>
                        <a:rPr lang="es-ES" sz="1200" b="1">
                          <a:latin typeface="ITC Kabel" panose="02000503000000000000" pitchFamily="50" charset="0"/>
                        </a:rPr>
                        <a:t>Vivienda VIS</a:t>
                      </a:r>
                      <a:endParaRPr lang="es-CO" sz="1200" b="1">
                        <a:latin typeface="ITC Kabel" panose="02000503000000000000" pitchFamily="50" charset="0"/>
                      </a:endParaRPr>
                    </a:p>
                  </a:txBody>
                  <a:tcPr/>
                </a:tc>
                <a:tc>
                  <a:txBody>
                    <a:bodyPr/>
                    <a:lstStyle/>
                    <a:p>
                      <a:pPr algn="ctr"/>
                      <a:r>
                        <a:rPr lang="es-ES" sz="1200">
                          <a:latin typeface="ITC Kabel" panose="02000503000000000000" pitchFamily="50" charset="0"/>
                        </a:rPr>
                        <a:t>-8,8%</a:t>
                      </a:r>
                      <a:endParaRPr lang="es-CO" sz="1200">
                        <a:latin typeface="ITC Kabel" panose="02000503000000000000" pitchFamily="50" charset="0"/>
                      </a:endParaRPr>
                    </a:p>
                  </a:txBody>
                  <a:tcPr/>
                </a:tc>
                <a:tc>
                  <a:txBody>
                    <a:bodyPr/>
                    <a:lstStyle/>
                    <a:p>
                      <a:pPr algn="ctr"/>
                      <a:r>
                        <a:rPr lang="es-ES" sz="1200">
                          <a:latin typeface="ITC Kabel" panose="02000503000000000000" pitchFamily="50" charset="0"/>
                        </a:rPr>
                        <a:t>110,0%</a:t>
                      </a:r>
                      <a:endParaRPr lang="es-CO" sz="1200">
                        <a:latin typeface="ITC Kabel" panose="02000503000000000000" pitchFamily="50" charset="0"/>
                      </a:endParaRPr>
                    </a:p>
                  </a:txBody>
                  <a:tcPr/>
                </a:tc>
                <a:extLst>
                  <a:ext uri="{0D108BD9-81ED-4DB2-BD59-A6C34878D82A}">
                    <a16:rowId xmlns:a16="http://schemas.microsoft.com/office/drawing/2014/main" val="2907839115"/>
                  </a:ext>
                </a:extLst>
              </a:tr>
              <a:tr h="279434">
                <a:tc>
                  <a:txBody>
                    <a:bodyPr/>
                    <a:lstStyle/>
                    <a:p>
                      <a:r>
                        <a:rPr lang="es-ES" sz="1200" b="1">
                          <a:latin typeface="ITC Kabel" panose="02000503000000000000" pitchFamily="50" charset="0"/>
                        </a:rPr>
                        <a:t>Vivienda No VIS</a:t>
                      </a:r>
                    </a:p>
                  </a:txBody>
                  <a:tcPr/>
                </a:tc>
                <a:tc>
                  <a:txBody>
                    <a:bodyPr/>
                    <a:lstStyle/>
                    <a:p>
                      <a:pPr algn="ctr"/>
                      <a:r>
                        <a:rPr lang="es-ES" sz="1200">
                          <a:latin typeface="ITC Kabel" panose="02000503000000000000" pitchFamily="50" charset="0"/>
                        </a:rPr>
                        <a:t>-5,7%</a:t>
                      </a:r>
                      <a:endParaRPr lang="es-CO" sz="1200">
                        <a:latin typeface="ITC Kabel" panose="02000503000000000000" pitchFamily="50" charset="0"/>
                      </a:endParaRPr>
                    </a:p>
                  </a:txBody>
                  <a:tcPr/>
                </a:tc>
                <a:tc>
                  <a:txBody>
                    <a:bodyPr/>
                    <a:lstStyle/>
                    <a:p>
                      <a:pPr algn="ctr"/>
                      <a:r>
                        <a:rPr lang="es-ES" sz="1200">
                          <a:latin typeface="ITC Kabel" panose="02000503000000000000" pitchFamily="50" charset="0"/>
                        </a:rPr>
                        <a:t>-43,1%</a:t>
                      </a:r>
                      <a:endParaRPr lang="es-CO" sz="1200">
                        <a:latin typeface="ITC Kabel" panose="02000503000000000000" pitchFamily="50" charset="0"/>
                      </a:endParaRPr>
                    </a:p>
                  </a:txBody>
                  <a:tcPr/>
                </a:tc>
                <a:extLst>
                  <a:ext uri="{0D108BD9-81ED-4DB2-BD59-A6C34878D82A}">
                    <a16:rowId xmlns:a16="http://schemas.microsoft.com/office/drawing/2014/main" val="2501834341"/>
                  </a:ext>
                </a:extLst>
              </a:tr>
              <a:tr h="279434">
                <a:tc>
                  <a:txBody>
                    <a:bodyPr/>
                    <a:lstStyle/>
                    <a:p>
                      <a:r>
                        <a:rPr lang="es-ES" sz="1200" b="1">
                          <a:latin typeface="ITC Kabel" panose="02000503000000000000" pitchFamily="50" charset="0"/>
                        </a:rPr>
                        <a:t>Total Vivienda</a:t>
                      </a:r>
                    </a:p>
                  </a:txBody>
                  <a:tcPr/>
                </a:tc>
                <a:tc>
                  <a:txBody>
                    <a:bodyPr/>
                    <a:lstStyle/>
                    <a:p>
                      <a:pPr algn="ctr"/>
                      <a:r>
                        <a:rPr lang="es-ES" sz="1200">
                          <a:latin typeface="ITC Kabel" panose="02000503000000000000" pitchFamily="50" charset="0"/>
                        </a:rPr>
                        <a:t>-8,1%</a:t>
                      </a:r>
                      <a:endParaRPr lang="es-CO" sz="1200">
                        <a:latin typeface="ITC Kabel" panose="02000503000000000000" pitchFamily="50" charset="0"/>
                      </a:endParaRPr>
                    </a:p>
                  </a:txBody>
                  <a:tcPr/>
                </a:tc>
                <a:tc>
                  <a:txBody>
                    <a:bodyPr/>
                    <a:lstStyle/>
                    <a:p>
                      <a:pPr algn="ctr"/>
                      <a:r>
                        <a:rPr lang="es-ES" sz="1200">
                          <a:latin typeface="ITC Kabel" panose="02000503000000000000" pitchFamily="50" charset="0"/>
                        </a:rPr>
                        <a:t>31,2%</a:t>
                      </a:r>
                      <a:endParaRPr lang="es-CO" sz="1200">
                        <a:latin typeface="ITC Kabel" panose="02000503000000000000" pitchFamily="50" charset="0"/>
                      </a:endParaRPr>
                    </a:p>
                  </a:txBody>
                  <a:tcPr/>
                </a:tc>
                <a:extLst>
                  <a:ext uri="{0D108BD9-81ED-4DB2-BD59-A6C34878D82A}">
                    <a16:rowId xmlns:a16="http://schemas.microsoft.com/office/drawing/2014/main" val="206131320"/>
                  </a:ext>
                </a:extLst>
              </a:tr>
            </a:tbl>
          </a:graphicData>
        </a:graphic>
      </p:graphicFrame>
      <p:sp>
        <p:nvSpPr>
          <p:cNvPr id="7" name="CuadroTexto 1">
            <a:extLst>
              <a:ext uri="{FF2B5EF4-FFF2-40B4-BE49-F238E27FC236}">
                <a16:creationId xmlns:a16="http://schemas.microsoft.com/office/drawing/2014/main" id="{E5DB75A7-0714-A187-4D6D-7C81117F4180}"/>
              </a:ext>
            </a:extLst>
          </p:cNvPr>
          <p:cNvSpPr txBox="1"/>
          <p:nvPr/>
        </p:nvSpPr>
        <p:spPr>
          <a:xfrm>
            <a:off x="4866930" y="3716857"/>
            <a:ext cx="738356" cy="337782"/>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s-ES" sz="1400">
                <a:solidFill>
                  <a:srgbClr val="156082"/>
                </a:solidFill>
                <a:latin typeface="ITC Kabel" panose="02000503000000000000" pitchFamily="50" charset="0"/>
              </a:rPr>
              <a:t>10.423</a:t>
            </a:r>
            <a:endParaRPr lang="es-CO" sz="1400">
              <a:solidFill>
                <a:srgbClr val="156082"/>
              </a:solidFill>
              <a:latin typeface="ITC Kabel" panose="02000503000000000000" pitchFamily="50" charset="0"/>
            </a:endParaRPr>
          </a:p>
        </p:txBody>
      </p:sp>
      <p:sp>
        <p:nvSpPr>
          <p:cNvPr id="10" name="CuadroTexto 1">
            <a:extLst>
              <a:ext uri="{FF2B5EF4-FFF2-40B4-BE49-F238E27FC236}">
                <a16:creationId xmlns:a16="http://schemas.microsoft.com/office/drawing/2014/main" id="{114DA950-4AB3-3831-AE3D-1E056B3D63DD}"/>
              </a:ext>
            </a:extLst>
          </p:cNvPr>
          <p:cNvSpPr txBox="1"/>
          <p:nvPr/>
        </p:nvSpPr>
        <p:spPr>
          <a:xfrm>
            <a:off x="5909427" y="3381017"/>
            <a:ext cx="738356" cy="337782"/>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s-ES" sz="1400">
                <a:solidFill>
                  <a:srgbClr val="156082"/>
                </a:solidFill>
                <a:latin typeface="ITC Kabel" panose="02000503000000000000" pitchFamily="50" charset="0"/>
              </a:rPr>
              <a:t>12.592</a:t>
            </a:r>
            <a:endParaRPr lang="es-CO" sz="1400">
              <a:solidFill>
                <a:srgbClr val="156082"/>
              </a:solidFill>
              <a:latin typeface="ITC Kabel" panose="02000503000000000000" pitchFamily="50" charset="0"/>
            </a:endParaRPr>
          </a:p>
        </p:txBody>
      </p:sp>
      <p:sp>
        <p:nvSpPr>
          <p:cNvPr id="12" name="CuadroTexto 1">
            <a:extLst>
              <a:ext uri="{FF2B5EF4-FFF2-40B4-BE49-F238E27FC236}">
                <a16:creationId xmlns:a16="http://schemas.microsoft.com/office/drawing/2014/main" id="{8501EA4B-77D6-D02B-DDC0-E8B0EFC60665}"/>
              </a:ext>
            </a:extLst>
          </p:cNvPr>
          <p:cNvSpPr txBox="1"/>
          <p:nvPr/>
        </p:nvSpPr>
        <p:spPr>
          <a:xfrm>
            <a:off x="7117587" y="3298161"/>
            <a:ext cx="738356" cy="337782"/>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s-ES" sz="1400">
                <a:solidFill>
                  <a:srgbClr val="156082"/>
                </a:solidFill>
                <a:latin typeface="ITC Kabel" panose="02000503000000000000" pitchFamily="50" charset="0"/>
              </a:rPr>
              <a:t>13.208</a:t>
            </a:r>
            <a:endParaRPr lang="es-CO" sz="1400">
              <a:solidFill>
                <a:srgbClr val="156082"/>
              </a:solidFill>
              <a:latin typeface="ITC Kabel" panose="02000503000000000000" pitchFamily="50" charset="0"/>
            </a:endParaRPr>
          </a:p>
        </p:txBody>
      </p:sp>
      <p:sp>
        <p:nvSpPr>
          <p:cNvPr id="13" name="CuadroTexto 1">
            <a:extLst>
              <a:ext uri="{FF2B5EF4-FFF2-40B4-BE49-F238E27FC236}">
                <a16:creationId xmlns:a16="http://schemas.microsoft.com/office/drawing/2014/main" id="{DC2900EA-0B61-9E16-4708-FE584025D2F0}"/>
              </a:ext>
            </a:extLst>
          </p:cNvPr>
          <p:cNvSpPr txBox="1"/>
          <p:nvPr/>
        </p:nvSpPr>
        <p:spPr>
          <a:xfrm>
            <a:off x="8212213" y="2916967"/>
            <a:ext cx="738356" cy="337782"/>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s-ES" sz="1400">
                <a:solidFill>
                  <a:srgbClr val="156082"/>
                </a:solidFill>
                <a:latin typeface="ITC Kabel" panose="02000503000000000000" pitchFamily="50" charset="0"/>
              </a:rPr>
              <a:t>16.002</a:t>
            </a:r>
            <a:endParaRPr lang="es-CO" sz="1400">
              <a:solidFill>
                <a:srgbClr val="156082"/>
              </a:solidFill>
              <a:latin typeface="ITC Kabel" panose="02000503000000000000" pitchFamily="50" charset="0"/>
            </a:endParaRPr>
          </a:p>
        </p:txBody>
      </p:sp>
      <p:sp>
        <p:nvSpPr>
          <p:cNvPr id="14" name="CuadroTexto 1">
            <a:extLst>
              <a:ext uri="{FF2B5EF4-FFF2-40B4-BE49-F238E27FC236}">
                <a16:creationId xmlns:a16="http://schemas.microsoft.com/office/drawing/2014/main" id="{43706601-898C-196C-9ED8-BD4B2EDBF0C7}"/>
              </a:ext>
            </a:extLst>
          </p:cNvPr>
          <p:cNvSpPr txBox="1"/>
          <p:nvPr/>
        </p:nvSpPr>
        <p:spPr>
          <a:xfrm>
            <a:off x="9330676" y="3163635"/>
            <a:ext cx="738356" cy="337782"/>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s-ES" sz="1400">
                <a:solidFill>
                  <a:srgbClr val="156082"/>
                </a:solidFill>
                <a:latin typeface="ITC Kabel" panose="02000503000000000000" pitchFamily="50" charset="0"/>
              </a:rPr>
              <a:t>14.381</a:t>
            </a:r>
            <a:endParaRPr lang="es-CO" sz="1400">
              <a:solidFill>
                <a:srgbClr val="156082"/>
              </a:solidFill>
              <a:latin typeface="ITC Kabel" panose="02000503000000000000" pitchFamily="50" charset="0"/>
            </a:endParaRPr>
          </a:p>
        </p:txBody>
      </p:sp>
      <p:sp>
        <p:nvSpPr>
          <p:cNvPr id="15" name="CuadroTexto 1">
            <a:extLst>
              <a:ext uri="{FF2B5EF4-FFF2-40B4-BE49-F238E27FC236}">
                <a16:creationId xmlns:a16="http://schemas.microsoft.com/office/drawing/2014/main" id="{5C07005C-4190-C37D-5773-A848F1B1E5B0}"/>
              </a:ext>
            </a:extLst>
          </p:cNvPr>
          <p:cNvSpPr txBox="1"/>
          <p:nvPr/>
        </p:nvSpPr>
        <p:spPr>
          <a:xfrm>
            <a:off x="10381222" y="3312016"/>
            <a:ext cx="738356" cy="337782"/>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s-ES" sz="1400">
                <a:solidFill>
                  <a:srgbClr val="156082"/>
                </a:solidFill>
                <a:latin typeface="ITC Kabel" panose="02000503000000000000" pitchFamily="50" charset="0"/>
              </a:rPr>
              <a:t>13.365</a:t>
            </a:r>
            <a:endParaRPr lang="es-CO" sz="1400">
              <a:solidFill>
                <a:srgbClr val="156082"/>
              </a:solidFill>
              <a:latin typeface="ITC Kabel" panose="02000503000000000000" pitchFamily="50" charset="0"/>
            </a:endParaRPr>
          </a:p>
        </p:txBody>
      </p:sp>
    </p:spTree>
    <p:extLst>
      <p:ext uri="{BB962C8B-B14F-4D97-AF65-F5344CB8AC3E}">
        <p14:creationId xmlns:p14="http://schemas.microsoft.com/office/powerpoint/2010/main" val="3126223164"/>
      </p:ext>
    </p:extLst>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aphicFrame>
        <p:nvGraphicFramePr>
          <p:cNvPr id="12" name="Gráfico 11">
            <a:extLst>
              <a:ext uri="{FF2B5EF4-FFF2-40B4-BE49-F238E27FC236}">
                <a16:creationId xmlns:a16="http://schemas.microsoft.com/office/drawing/2014/main" id="{74ADA5E9-9224-E29A-E29F-642A4C5D809D}"/>
              </a:ext>
            </a:extLst>
          </p:cNvPr>
          <p:cNvGraphicFramePr>
            <a:graphicFrameLocks/>
          </p:cNvGraphicFramePr>
          <p:nvPr>
            <p:extLst>
              <p:ext uri="{D42A27DB-BD31-4B8C-83A1-F6EECF244321}">
                <p14:modId xmlns:p14="http://schemas.microsoft.com/office/powerpoint/2010/main" val="365332883"/>
              </p:ext>
            </p:extLst>
          </p:nvPr>
        </p:nvGraphicFramePr>
        <p:xfrm>
          <a:off x="3589627" y="2006228"/>
          <a:ext cx="8418025" cy="4409375"/>
        </p:xfrm>
        <a:graphic>
          <a:graphicData uri="http://schemas.openxmlformats.org/drawingml/2006/chart">
            <c:chart xmlns:c="http://schemas.openxmlformats.org/drawingml/2006/chart" xmlns:r="http://schemas.openxmlformats.org/officeDocument/2006/relationships" r:id="rId3"/>
          </a:graphicData>
        </a:graphic>
      </p:graphicFrame>
      <p:sp>
        <p:nvSpPr>
          <p:cNvPr id="2" name="Rectángulo 1">
            <a:extLst>
              <a:ext uri="{FF2B5EF4-FFF2-40B4-BE49-F238E27FC236}">
                <a16:creationId xmlns:a16="http://schemas.microsoft.com/office/drawing/2014/main" id="{B686A3E2-F2BD-8B1B-015A-9DDBA5DD02AB}"/>
              </a:ext>
            </a:extLst>
          </p:cNvPr>
          <p:cNvSpPr/>
          <p:nvPr/>
        </p:nvSpPr>
        <p:spPr>
          <a:xfrm>
            <a:off x="-14990" y="-1"/>
            <a:ext cx="3492708" cy="6858002"/>
          </a:xfrm>
          <a:prstGeom prst="rect">
            <a:avLst/>
          </a:prstGeom>
          <a:gradFill>
            <a:gsLst>
              <a:gs pos="51000">
                <a:srgbClr val="004D98"/>
              </a:gs>
              <a:gs pos="84000">
                <a:srgbClr val="004D98"/>
              </a:gs>
              <a:gs pos="16000">
                <a:srgbClr val="0C94D1"/>
              </a:gs>
            </a:gsLst>
            <a:lin ang="5400000" scaled="1"/>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4" name="Rectángulo 3">
            <a:extLst>
              <a:ext uri="{FF2B5EF4-FFF2-40B4-BE49-F238E27FC236}">
                <a16:creationId xmlns:a16="http://schemas.microsoft.com/office/drawing/2014/main" id="{BCA437FB-3A03-8306-87EF-EA8594B3A9DC}"/>
              </a:ext>
            </a:extLst>
          </p:cNvPr>
          <p:cNvSpPr/>
          <p:nvPr/>
        </p:nvSpPr>
        <p:spPr>
          <a:xfrm>
            <a:off x="3840850" y="12504"/>
            <a:ext cx="8040896" cy="106185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3600" b="1">
                <a:solidFill>
                  <a:srgbClr val="275889"/>
                </a:solidFill>
                <a:latin typeface="ITC Kabel" panose="02000503000000000000" pitchFamily="50" charset="0"/>
              </a:rPr>
              <a:t>Venta de vivienda nueva en Atlántico</a:t>
            </a:r>
          </a:p>
        </p:txBody>
      </p:sp>
      <p:pic>
        <p:nvPicPr>
          <p:cNvPr id="18" name="Imagen 17" descr="Logotipo, nombre de la empresa&#10;&#10;Descripción generada automáticamente">
            <a:extLst>
              <a:ext uri="{FF2B5EF4-FFF2-40B4-BE49-F238E27FC236}">
                <a16:creationId xmlns:a16="http://schemas.microsoft.com/office/drawing/2014/main" id="{E3B4E5EC-FD9E-8AD2-3D38-504DC617FF5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02417" y="-525392"/>
            <a:ext cx="2531620" cy="2531620"/>
          </a:xfrm>
          <a:prstGeom prst="rect">
            <a:avLst/>
          </a:prstGeom>
        </p:spPr>
      </p:pic>
      <p:sp>
        <p:nvSpPr>
          <p:cNvPr id="9" name="Rectángulo 8">
            <a:extLst>
              <a:ext uri="{FF2B5EF4-FFF2-40B4-BE49-F238E27FC236}">
                <a16:creationId xmlns:a16="http://schemas.microsoft.com/office/drawing/2014/main" id="{3AA55800-F91B-B4B4-2966-6CAC34C667DA}"/>
              </a:ext>
            </a:extLst>
          </p:cNvPr>
          <p:cNvSpPr/>
          <p:nvPr/>
        </p:nvSpPr>
        <p:spPr>
          <a:xfrm>
            <a:off x="3704315" y="6269771"/>
            <a:ext cx="4484892" cy="48218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s-ES" sz="1200">
                <a:solidFill>
                  <a:srgbClr val="002060"/>
                </a:solidFill>
                <a:latin typeface="ITC Kabel" panose="02000503000000000000" pitchFamily="50" charset="0"/>
              </a:rPr>
              <a:t>*Cifras acumuladas a julio de 2024</a:t>
            </a:r>
          </a:p>
          <a:p>
            <a:r>
              <a:rPr lang="es-ES" sz="1200">
                <a:solidFill>
                  <a:srgbClr val="002060"/>
                </a:solidFill>
                <a:latin typeface="ITC Kabel" panose="02000503000000000000" pitchFamily="50" charset="0"/>
              </a:rPr>
              <a:t>Fuente: Cámara de Comercio de Barranquilla con base en Camacol</a:t>
            </a:r>
            <a:endParaRPr lang="es-CO" sz="1200">
              <a:solidFill>
                <a:srgbClr val="002060"/>
              </a:solidFill>
              <a:latin typeface="ITC Kabel" panose="02000503000000000000" pitchFamily="50" charset="0"/>
            </a:endParaRPr>
          </a:p>
        </p:txBody>
      </p:sp>
      <p:sp>
        <p:nvSpPr>
          <p:cNvPr id="3" name="CuadroTexto 2">
            <a:extLst>
              <a:ext uri="{FF2B5EF4-FFF2-40B4-BE49-F238E27FC236}">
                <a16:creationId xmlns:a16="http://schemas.microsoft.com/office/drawing/2014/main" id="{CC538D5D-C574-69CE-81DD-743F5BA6AC34}"/>
              </a:ext>
            </a:extLst>
          </p:cNvPr>
          <p:cNvSpPr txBox="1"/>
          <p:nvPr/>
        </p:nvSpPr>
        <p:spPr>
          <a:xfrm>
            <a:off x="136770" y="2962351"/>
            <a:ext cx="3189187" cy="2031325"/>
          </a:xfrm>
          <a:prstGeom prst="rect">
            <a:avLst/>
          </a:prstGeom>
          <a:noFill/>
          <a:ln>
            <a:noFill/>
          </a:ln>
        </p:spPr>
        <p:txBody>
          <a:bodyPr wrap="square" rtlCol="0">
            <a:spAutoFit/>
          </a:bodyPr>
          <a:lstStyle/>
          <a:p>
            <a:pPr algn="just"/>
            <a:r>
              <a:rPr lang="es-ES">
                <a:solidFill>
                  <a:schemeClr val="bg1"/>
                </a:solidFill>
                <a:latin typeface="ITC Kabel" panose="02000503000000000000" pitchFamily="50" charset="0"/>
              </a:rPr>
              <a:t>Las ventas de vivienda vienen repuntando en 2024, luego de la fuerte caída observada el año anterior. Pese a esto, el número de viviendas vendidas se mantiene 21% por debajo de la cifra de 2019.</a:t>
            </a:r>
            <a:endParaRPr lang="es-CO">
              <a:solidFill>
                <a:schemeClr val="bg1"/>
              </a:solidFill>
              <a:latin typeface="ITC Kabel" panose="02000503000000000000" pitchFamily="50" charset="0"/>
            </a:endParaRPr>
          </a:p>
        </p:txBody>
      </p:sp>
      <p:grpSp>
        <p:nvGrpSpPr>
          <p:cNvPr id="23" name="Grupo 22">
            <a:extLst>
              <a:ext uri="{FF2B5EF4-FFF2-40B4-BE49-F238E27FC236}">
                <a16:creationId xmlns:a16="http://schemas.microsoft.com/office/drawing/2014/main" id="{9EF16021-0A95-5817-5023-C70189D5BA6D}"/>
              </a:ext>
            </a:extLst>
          </p:cNvPr>
          <p:cNvGrpSpPr/>
          <p:nvPr/>
        </p:nvGrpSpPr>
        <p:grpSpPr>
          <a:xfrm>
            <a:off x="11173459" y="5461711"/>
            <a:ext cx="1372278" cy="1659643"/>
            <a:chOff x="11004993" y="4968941"/>
            <a:chExt cx="1587341" cy="2335672"/>
          </a:xfrm>
        </p:grpSpPr>
        <p:sp>
          <p:nvSpPr>
            <p:cNvPr id="25" name="Hexágono 24">
              <a:extLst>
                <a:ext uri="{FF2B5EF4-FFF2-40B4-BE49-F238E27FC236}">
                  <a16:creationId xmlns:a16="http://schemas.microsoft.com/office/drawing/2014/main" id="{5E4AEBB3-060F-B288-1D41-06A1DA2373D5}"/>
                </a:ext>
              </a:extLst>
            </p:cNvPr>
            <p:cNvSpPr/>
            <p:nvPr/>
          </p:nvSpPr>
          <p:spPr>
            <a:xfrm rot="16200000">
              <a:off x="11357131" y="5748295"/>
              <a:ext cx="878400" cy="764041"/>
            </a:xfrm>
            <a:prstGeom prst="hexagon">
              <a:avLst/>
            </a:prstGeom>
            <a:solidFill>
              <a:srgbClr val="8ED973"/>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6" name="Hexágono 25">
              <a:extLst>
                <a:ext uri="{FF2B5EF4-FFF2-40B4-BE49-F238E27FC236}">
                  <a16:creationId xmlns:a16="http://schemas.microsoft.com/office/drawing/2014/main" id="{CC90C13E-7B5F-9E73-4882-4E1C3E082867}"/>
                </a:ext>
              </a:extLst>
            </p:cNvPr>
            <p:cNvSpPr/>
            <p:nvPr/>
          </p:nvSpPr>
          <p:spPr>
            <a:xfrm rot="16200000">
              <a:off x="10947814" y="6462331"/>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7" name="Hexágono 26">
              <a:extLst>
                <a:ext uri="{FF2B5EF4-FFF2-40B4-BE49-F238E27FC236}">
                  <a16:creationId xmlns:a16="http://schemas.microsoft.com/office/drawing/2014/main" id="{1E323EDD-E7B9-C176-6BD8-18FB6DBD17BC}"/>
                </a:ext>
              </a:extLst>
            </p:cNvPr>
            <p:cNvSpPr/>
            <p:nvPr/>
          </p:nvSpPr>
          <p:spPr>
            <a:xfrm rot="16200000">
              <a:off x="11752800" y="6483392"/>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8" name="Hexágono 27">
              <a:extLst>
                <a:ext uri="{FF2B5EF4-FFF2-40B4-BE49-F238E27FC236}">
                  <a16:creationId xmlns:a16="http://schemas.microsoft.com/office/drawing/2014/main" id="{4D332257-855F-7AD4-645D-045FA731AEB9}"/>
                </a:ext>
              </a:extLst>
            </p:cNvPr>
            <p:cNvSpPr/>
            <p:nvPr/>
          </p:nvSpPr>
          <p:spPr>
            <a:xfrm rot="16200000">
              <a:off x="11771114" y="5026120"/>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grpSp>
      <p:sp>
        <p:nvSpPr>
          <p:cNvPr id="5" name="2 CuadroTexto">
            <a:extLst>
              <a:ext uri="{FF2B5EF4-FFF2-40B4-BE49-F238E27FC236}">
                <a16:creationId xmlns:a16="http://schemas.microsoft.com/office/drawing/2014/main" id="{C94CAA20-CD08-D2E1-1D08-927F09FF3230}"/>
              </a:ext>
            </a:extLst>
          </p:cNvPr>
          <p:cNvSpPr txBox="1"/>
          <p:nvPr/>
        </p:nvSpPr>
        <p:spPr>
          <a:xfrm>
            <a:off x="3386607" y="748268"/>
            <a:ext cx="8722943" cy="369332"/>
          </a:xfrm>
          <a:prstGeom prst="rect">
            <a:avLst/>
          </a:prstGeom>
          <a:noFill/>
        </p:spPr>
        <p:txBody>
          <a:bodyPr wrap="square" rtlCol="0">
            <a:spAutoFit/>
          </a:bodyPr>
          <a:lstStyle/>
          <a:p>
            <a:pPr algn="ctr"/>
            <a:r>
              <a:rPr lang="es-ES">
                <a:solidFill>
                  <a:srgbClr val="275889"/>
                </a:solidFill>
                <a:latin typeface="ITC Kabel" panose="02000503000000000000" pitchFamily="50" charset="0"/>
              </a:rPr>
              <a:t>Número de unidades vendidas</a:t>
            </a:r>
          </a:p>
        </p:txBody>
      </p:sp>
      <p:graphicFrame>
        <p:nvGraphicFramePr>
          <p:cNvPr id="13" name="Tabla 12">
            <a:extLst>
              <a:ext uri="{FF2B5EF4-FFF2-40B4-BE49-F238E27FC236}">
                <a16:creationId xmlns:a16="http://schemas.microsoft.com/office/drawing/2014/main" id="{1B7FFAD3-91BE-D8F5-1873-429BF80EE209}"/>
              </a:ext>
            </a:extLst>
          </p:cNvPr>
          <p:cNvGraphicFramePr>
            <a:graphicFrameLocks noGrp="1"/>
          </p:cNvGraphicFramePr>
          <p:nvPr>
            <p:extLst>
              <p:ext uri="{D42A27DB-BD31-4B8C-83A1-F6EECF244321}">
                <p14:modId xmlns:p14="http://schemas.microsoft.com/office/powerpoint/2010/main" val="3793596350"/>
              </p:ext>
            </p:extLst>
          </p:nvPr>
        </p:nvGraphicFramePr>
        <p:xfrm>
          <a:off x="6933628" y="1228276"/>
          <a:ext cx="5074024" cy="1341284"/>
        </p:xfrm>
        <a:graphic>
          <a:graphicData uri="http://schemas.openxmlformats.org/drawingml/2006/table">
            <a:tbl>
              <a:tblPr firstRow="1" bandRow="1">
                <a:tableStyleId>{5C22544A-7EE6-4342-B048-85BDC9FD1C3A}</a:tableStyleId>
              </a:tblPr>
              <a:tblGrid>
                <a:gridCol w="2639862">
                  <a:extLst>
                    <a:ext uri="{9D8B030D-6E8A-4147-A177-3AD203B41FA5}">
                      <a16:colId xmlns:a16="http://schemas.microsoft.com/office/drawing/2014/main" val="461416117"/>
                    </a:ext>
                  </a:extLst>
                </a:gridCol>
                <a:gridCol w="1233054">
                  <a:extLst>
                    <a:ext uri="{9D8B030D-6E8A-4147-A177-3AD203B41FA5}">
                      <a16:colId xmlns:a16="http://schemas.microsoft.com/office/drawing/2014/main" val="3173924315"/>
                    </a:ext>
                  </a:extLst>
                </a:gridCol>
                <a:gridCol w="1201108">
                  <a:extLst>
                    <a:ext uri="{9D8B030D-6E8A-4147-A177-3AD203B41FA5}">
                      <a16:colId xmlns:a16="http://schemas.microsoft.com/office/drawing/2014/main" val="1619085503"/>
                    </a:ext>
                  </a:extLst>
                </a:gridCol>
              </a:tblGrid>
              <a:tr h="502982">
                <a:tc>
                  <a:txBody>
                    <a:bodyPr/>
                    <a:lstStyle/>
                    <a:p>
                      <a:r>
                        <a:rPr lang="es-ES" sz="1200">
                          <a:latin typeface="ITC Kabel" panose="02000503000000000000" pitchFamily="50" charset="0"/>
                        </a:rPr>
                        <a:t>Crecimiento de la venta de vivienda (año corrido a julio)</a:t>
                      </a:r>
                      <a:endParaRPr lang="es-CO" sz="1200">
                        <a:latin typeface="ITC Kabel" panose="02000503000000000000" pitchFamily="50" charset="0"/>
                      </a:endParaRPr>
                    </a:p>
                  </a:txBody>
                  <a:tcPr anchor="ctr"/>
                </a:tc>
                <a:tc>
                  <a:txBody>
                    <a:bodyPr/>
                    <a:lstStyle/>
                    <a:p>
                      <a:pPr algn="ctr"/>
                      <a:r>
                        <a:rPr lang="es-ES" sz="1200">
                          <a:latin typeface="ITC Kabel" panose="02000503000000000000" pitchFamily="50" charset="0"/>
                        </a:rPr>
                        <a:t>2023 vs. 2024</a:t>
                      </a:r>
                      <a:endParaRPr lang="es-CO" sz="1200">
                        <a:latin typeface="ITC Kabel" panose="02000503000000000000" pitchFamily="50" charset="0"/>
                      </a:endParaRPr>
                    </a:p>
                  </a:txBody>
                  <a:tcPr anchor="ctr"/>
                </a:tc>
                <a:tc>
                  <a:txBody>
                    <a:bodyPr/>
                    <a:lstStyle/>
                    <a:p>
                      <a:pPr algn="ctr"/>
                      <a:r>
                        <a:rPr lang="es-ES" sz="1200">
                          <a:latin typeface="ITC Kabel" panose="02000503000000000000" pitchFamily="50" charset="0"/>
                        </a:rPr>
                        <a:t>2019 vs. 2024</a:t>
                      </a:r>
                      <a:endParaRPr lang="es-CO" sz="1200">
                        <a:latin typeface="ITC Kabel" panose="02000503000000000000" pitchFamily="50" charset="0"/>
                      </a:endParaRPr>
                    </a:p>
                  </a:txBody>
                  <a:tcPr anchor="ctr"/>
                </a:tc>
                <a:extLst>
                  <a:ext uri="{0D108BD9-81ED-4DB2-BD59-A6C34878D82A}">
                    <a16:rowId xmlns:a16="http://schemas.microsoft.com/office/drawing/2014/main" val="3801064048"/>
                  </a:ext>
                </a:extLst>
              </a:tr>
              <a:tr h="279434">
                <a:tc>
                  <a:txBody>
                    <a:bodyPr/>
                    <a:lstStyle/>
                    <a:p>
                      <a:r>
                        <a:rPr lang="es-ES" sz="1200" b="1">
                          <a:latin typeface="ITC Kabel" panose="02000503000000000000" pitchFamily="50" charset="0"/>
                        </a:rPr>
                        <a:t>Vivienda VIS</a:t>
                      </a:r>
                      <a:endParaRPr lang="es-CO" sz="1200" b="1">
                        <a:latin typeface="ITC Kabel" panose="02000503000000000000" pitchFamily="50" charset="0"/>
                      </a:endParaRPr>
                    </a:p>
                  </a:txBody>
                  <a:tcPr/>
                </a:tc>
                <a:tc>
                  <a:txBody>
                    <a:bodyPr/>
                    <a:lstStyle/>
                    <a:p>
                      <a:pPr algn="ctr"/>
                      <a:r>
                        <a:rPr lang="es-ES" sz="1200">
                          <a:latin typeface="ITC Kabel" panose="02000503000000000000" pitchFamily="50" charset="0"/>
                        </a:rPr>
                        <a:t>25,2%</a:t>
                      </a:r>
                      <a:endParaRPr lang="es-CO" sz="1200">
                        <a:latin typeface="ITC Kabel" panose="02000503000000000000" pitchFamily="50" charset="0"/>
                      </a:endParaRPr>
                    </a:p>
                  </a:txBody>
                  <a:tcPr/>
                </a:tc>
                <a:tc>
                  <a:txBody>
                    <a:bodyPr/>
                    <a:lstStyle/>
                    <a:p>
                      <a:pPr algn="ctr"/>
                      <a:r>
                        <a:rPr lang="es-ES" sz="1200">
                          <a:latin typeface="ITC Kabel" panose="02000503000000000000" pitchFamily="50" charset="0"/>
                        </a:rPr>
                        <a:t>-16,9%</a:t>
                      </a:r>
                      <a:endParaRPr lang="es-CO" sz="1200">
                        <a:latin typeface="ITC Kabel" panose="02000503000000000000" pitchFamily="50" charset="0"/>
                      </a:endParaRPr>
                    </a:p>
                  </a:txBody>
                  <a:tcPr/>
                </a:tc>
                <a:extLst>
                  <a:ext uri="{0D108BD9-81ED-4DB2-BD59-A6C34878D82A}">
                    <a16:rowId xmlns:a16="http://schemas.microsoft.com/office/drawing/2014/main" val="2907839115"/>
                  </a:ext>
                </a:extLst>
              </a:tr>
              <a:tr h="279434">
                <a:tc>
                  <a:txBody>
                    <a:bodyPr/>
                    <a:lstStyle/>
                    <a:p>
                      <a:r>
                        <a:rPr lang="es-ES" sz="1200" b="1">
                          <a:latin typeface="ITC Kabel" panose="02000503000000000000" pitchFamily="50" charset="0"/>
                        </a:rPr>
                        <a:t>Vivienda No VIS</a:t>
                      </a:r>
                    </a:p>
                  </a:txBody>
                  <a:tcPr/>
                </a:tc>
                <a:tc>
                  <a:txBody>
                    <a:bodyPr/>
                    <a:lstStyle/>
                    <a:p>
                      <a:pPr algn="ctr"/>
                      <a:r>
                        <a:rPr lang="es-ES" sz="1200">
                          <a:latin typeface="ITC Kabel" panose="02000503000000000000" pitchFamily="50" charset="0"/>
                        </a:rPr>
                        <a:t>7,1%</a:t>
                      </a:r>
                      <a:endParaRPr lang="es-CO" sz="1200">
                        <a:latin typeface="ITC Kabel" panose="02000503000000000000" pitchFamily="50" charset="0"/>
                      </a:endParaRPr>
                    </a:p>
                  </a:txBody>
                  <a:tcPr/>
                </a:tc>
                <a:tc>
                  <a:txBody>
                    <a:bodyPr/>
                    <a:lstStyle/>
                    <a:p>
                      <a:pPr algn="ctr"/>
                      <a:r>
                        <a:rPr lang="es-ES" sz="1200">
                          <a:latin typeface="ITC Kabel" panose="02000503000000000000" pitchFamily="50" charset="0"/>
                        </a:rPr>
                        <a:t>-35,3%</a:t>
                      </a:r>
                      <a:endParaRPr lang="es-CO" sz="1200">
                        <a:latin typeface="ITC Kabel" panose="02000503000000000000" pitchFamily="50" charset="0"/>
                      </a:endParaRPr>
                    </a:p>
                  </a:txBody>
                  <a:tcPr/>
                </a:tc>
                <a:extLst>
                  <a:ext uri="{0D108BD9-81ED-4DB2-BD59-A6C34878D82A}">
                    <a16:rowId xmlns:a16="http://schemas.microsoft.com/office/drawing/2014/main" val="2501834341"/>
                  </a:ext>
                </a:extLst>
              </a:tr>
              <a:tr h="279434">
                <a:tc>
                  <a:txBody>
                    <a:bodyPr/>
                    <a:lstStyle/>
                    <a:p>
                      <a:r>
                        <a:rPr lang="es-ES" sz="1200" b="1">
                          <a:latin typeface="ITC Kabel" panose="02000503000000000000" pitchFamily="50" charset="0"/>
                        </a:rPr>
                        <a:t>Total Vivienda</a:t>
                      </a:r>
                    </a:p>
                  </a:txBody>
                  <a:tcPr/>
                </a:tc>
                <a:tc>
                  <a:txBody>
                    <a:bodyPr/>
                    <a:lstStyle/>
                    <a:p>
                      <a:pPr algn="ctr"/>
                      <a:r>
                        <a:rPr lang="es-ES" sz="1200">
                          <a:latin typeface="ITC Kabel" panose="02000503000000000000" pitchFamily="50" charset="0"/>
                        </a:rPr>
                        <a:t>21,0%</a:t>
                      </a:r>
                      <a:endParaRPr lang="es-CO" sz="1200">
                        <a:latin typeface="ITC Kabel" panose="02000503000000000000" pitchFamily="50" charset="0"/>
                      </a:endParaRPr>
                    </a:p>
                  </a:txBody>
                  <a:tcPr/>
                </a:tc>
                <a:tc>
                  <a:txBody>
                    <a:bodyPr/>
                    <a:lstStyle/>
                    <a:p>
                      <a:pPr algn="ctr"/>
                      <a:r>
                        <a:rPr lang="es-ES" sz="1200">
                          <a:latin typeface="ITC Kabel" panose="02000503000000000000" pitchFamily="50" charset="0"/>
                        </a:rPr>
                        <a:t>-21,5%</a:t>
                      </a:r>
                      <a:endParaRPr lang="es-CO" sz="1200">
                        <a:latin typeface="ITC Kabel" panose="02000503000000000000" pitchFamily="50" charset="0"/>
                      </a:endParaRPr>
                    </a:p>
                  </a:txBody>
                  <a:tcPr/>
                </a:tc>
                <a:extLst>
                  <a:ext uri="{0D108BD9-81ED-4DB2-BD59-A6C34878D82A}">
                    <a16:rowId xmlns:a16="http://schemas.microsoft.com/office/drawing/2014/main" val="3676329156"/>
                  </a:ext>
                </a:extLst>
              </a:tr>
            </a:tbl>
          </a:graphicData>
        </a:graphic>
      </p:graphicFrame>
      <p:sp>
        <p:nvSpPr>
          <p:cNvPr id="7" name="CuadroTexto 1">
            <a:extLst>
              <a:ext uri="{FF2B5EF4-FFF2-40B4-BE49-F238E27FC236}">
                <a16:creationId xmlns:a16="http://schemas.microsoft.com/office/drawing/2014/main" id="{F941B5C8-4031-03F7-7409-CDDC10F7748B}"/>
              </a:ext>
            </a:extLst>
          </p:cNvPr>
          <p:cNvSpPr txBox="1"/>
          <p:nvPr/>
        </p:nvSpPr>
        <p:spPr>
          <a:xfrm>
            <a:off x="6933628" y="2793460"/>
            <a:ext cx="709682" cy="337782"/>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s-ES" sz="1400">
                <a:solidFill>
                  <a:srgbClr val="156082"/>
                </a:solidFill>
                <a:latin typeface="ITC Kabel" panose="02000503000000000000" pitchFamily="50" charset="0"/>
              </a:rPr>
              <a:t>24.930</a:t>
            </a:r>
            <a:endParaRPr lang="es-CO" sz="1400">
              <a:solidFill>
                <a:srgbClr val="156082"/>
              </a:solidFill>
              <a:latin typeface="ITC Kabel" panose="02000503000000000000" pitchFamily="50" charset="0"/>
            </a:endParaRPr>
          </a:p>
        </p:txBody>
      </p:sp>
      <p:sp>
        <p:nvSpPr>
          <p:cNvPr id="8" name="CuadroTexto 1">
            <a:extLst>
              <a:ext uri="{FF2B5EF4-FFF2-40B4-BE49-F238E27FC236}">
                <a16:creationId xmlns:a16="http://schemas.microsoft.com/office/drawing/2014/main" id="{13BE94AF-0968-8552-B88D-60D5645B1456}"/>
              </a:ext>
            </a:extLst>
          </p:cNvPr>
          <p:cNvSpPr txBox="1"/>
          <p:nvPr/>
        </p:nvSpPr>
        <p:spPr>
          <a:xfrm>
            <a:off x="8043750" y="2793460"/>
            <a:ext cx="709682" cy="337782"/>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s-ES" sz="1400">
                <a:solidFill>
                  <a:srgbClr val="156082"/>
                </a:solidFill>
                <a:latin typeface="ITC Kabel" panose="02000503000000000000" pitchFamily="50" charset="0"/>
              </a:rPr>
              <a:t>24.990</a:t>
            </a:r>
            <a:endParaRPr lang="es-CO" sz="1400">
              <a:solidFill>
                <a:srgbClr val="156082"/>
              </a:solidFill>
              <a:latin typeface="ITC Kabel" panose="02000503000000000000" pitchFamily="50" charset="0"/>
            </a:endParaRPr>
          </a:p>
        </p:txBody>
      </p:sp>
    </p:spTree>
    <p:extLst>
      <p:ext uri="{BB962C8B-B14F-4D97-AF65-F5344CB8AC3E}">
        <p14:creationId xmlns:p14="http://schemas.microsoft.com/office/powerpoint/2010/main" val="2634474188"/>
      </p:ext>
    </p:extLst>
  </p:cSld>
  <p:clrMapOvr>
    <a:masterClrMapping/>
  </p:clrMapOvr>
  <p:transition/>
</p:sld>
</file>

<file path=ppt/slides/slide4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B686A3E2-F2BD-8B1B-015A-9DDBA5DD02AB}"/>
              </a:ext>
            </a:extLst>
          </p:cNvPr>
          <p:cNvSpPr/>
          <p:nvPr/>
        </p:nvSpPr>
        <p:spPr>
          <a:xfrm>
            <a:off x="-14990" y="-1"/>
            <a:ext cx="3492708" cy="6858002"/>
          </a:xfrm>
          <a:prstGeom prst="rect">
            <a:avLst/>
          </a:prstGeom>
          <a:gradFill>
            <a:gsLst>
              <a:gs pos="51000">
                <a:srgbClr val="004D98"/>
              </a:gs>
              <a:gs pos="84000">
                <a:srgbClr val="004D98"/>
              </a:gs>
              <a:gs pos="16000">
                <a:srgbClr val="0C94D1"/>
              </a:gs>
            </a:gsLst>
            <a:lin ang="5400000" scaled="1"/>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4" name="Rectángulo 3">
            <a:extLst>
              <a:ext uri="{FF2B5EF4-FFF2-40B4-BE49-F238E27FC236}">
                <a16:creationId xmlns:a16="http://schemas.microsoft.com/office/drawing/2014/main" id="{BCA437FB-3A03-8306-87EF-EA8594B3A9DC}"/>
              </a:ext>
            </a:extLst>
          </p:cNvPr>
          <p:cNvSpPr/>
          <p:nvPr/>
        </p:nvSpPr>
        <p:spPr>
          <a:xfrm>
            <a:off x="3477718" y="106045"/>
            <a:ext cx="8710126" cy="106185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3600" b="1">
                <a:solidFill>
                  <a:srgbClr val="275889"/>
                </a:solidFill>
                <a:latin typeface="ITC Kabel" panose="02000503000000000000" pitchFamily="50" charset="0"/>
              </a:rPr>
              <a:t>Rotación de vivienda en Atlántico </a:t>
            </a:r>
          </a:p>
        </p:txBody>
      </p:sp>
      <p:pic>
        <p:nvPicPr>
          <p:cNvPr id="18" name="Imagen 17" descr="Logotipo, nombre de la empresa&#10;&#10;Descripción generada automáticamente">
            <a:extLst>
              <a:ext uri="{FF2B5EF4-FFF2-40B4-BE49-F238E27FC236}">
                <a16:creationId xmlns:a16="http://schemas.microsoft.com/office/drawing/2014/main" id="{E3B4E5EC-FD9E-8AD2-3D38-504DC617FF5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2417" y="-525392"/>
            <a:ext cx="2531620" cy="2531620"/>
          </a:xfrm>
          <a:prstGeom prst="rect">
            <a:avLst/>
          </a:prstGeom>
        </p:spPr>
      </p:pic>
      <p:sp>
        <p:nvSpPr>
          <p:cNvPr id="9" name="Rectángulo 8">
            <a:extLst>
              <a:ext uri="{FF2B5EF4-FFF2-40B4-BE49-F238E27FC236}">
                <a16:creationId xmlns:a16="http://schemas.microsoft.com/office/drawing/2014/main" id="{3AA55800-F91B-B4B4-2966-6CAC34C667DA}"/>
              </a:ext>
            </a:extLst>
          </p:cNvPr>
          <p:cNvSpPr/>
          <p:nvPr/>
        </p:nvSpPr>
        <p:spPr>
          <a:xfrm>
            <a:off x="3579623" y="6327090"/>
            <a:ext cx="5273431" cy="48218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s-ES" sz="1200">
                <a:solidFill>
                  <a:srgbClr val="002060"/>
                </a:solidFill>
                <a:latin typeface="ITC Kabel" panose="02000503000000000000" pitchFamily="50" charset="0"/>
              </a:rPr>
              <a:t>   *Indicador ajustado con cifras acumuladas en doce meses a julio 2024</a:t>
            </a:r>
          </a:p>
          <a:p>
            <a:r>
              <a:rPr lang="es-ES" sz="1200">
                <a:solidFill>
                  <a:srgbClr val="002060"/>
                </a:solidFill>
                <a:latin typeface="ITC Kabel" panose="02000503000000000000" pitchFamily="50" charset="0"/>
              </a:rPr>
              <a:t>Fuente: Cámara de Comercio de Barranquilla con base en Camacol</a:t>
            </a:r>
            <a:endParaRPr lang="es-CO" sz="1200">
              <a:solidFill>
                <a:srgbClr val="002060"/>
              </a:solidFill>
              <a:latin typeface="ITC Kabel" panose="02000503000000000000" pitchFamily="50" charset="0"/>
            </a:endParaRPr>
          </a:p>
        </p:txBody>
      </p:sp>
      <p:sp>
        <p:nvSpPr>
          <p:cNvPr id="3" name="CuadroTexto 2">
            <a:extLst>
              <a:ext uri="{FF2B5EF4-FFF2-40B4-BE49-F238E27FC236}">
                <a16:creationId xmlns:a16="http://schemas.microsoft.com/office/drawing/2014/main" id="{CC538D5D-C574-69CE-81DD-743F5BA6AC34}"/>
              </a:ext>
            </a:extLst>
          </p:cNvPr>
          <p:cNvSpPr txBox="1"/>
          <p:nvPr/>
        </p:nvSpPr>
        <p:spPr>
          <a:xfrm>
            <a:off x="91641" y="2758914"/>
            <a:ext cx="3279445" cy="1754326"/>
          </a:xfrm>
          <a:prstGeom prst="rect">
            <a:avLst/>
          </a:prstGeom>
          <a:noFill/>
          <a:ln>
            <a:noFill/>
          </a:ln>
        </p:spPr>
        <p:txBody>
          <a:bodyPr wrap="square" rtlCol="0">
            <a:spAutoFit/>
          </a:bodyPr>
          <a:lstStyle/>
          <a:p>
            <a:pPr algn="just"/>
            <a:r>
              <a:rPr lang="es-ES" b="1">
                <a:solidFill>
                  <a:schemeClr val="bg1"/>
                </a:solidFill>
                <a:latin typeface="ITC Kabel" panose="02000503000000000000" pitchFamily="50" charset="0"/>
              </a:rPr>
              <a:t>Más de 1 año y 2 meses se requerirían para vaciar el inventario de vivienda nueva actual en el Atlántico. </a:t>
            </a:r>
            <a:r>
              <a:rPr lang="es-ES">
                <a:solidFill>
                  <a:schemeClr val="bg1"/>
                </a:solidFill>
                <a:latin typeface="ITC Kabel" panose="02000503000000000000" pitchFamily="50" charset="0"/>
              </a:rPr>
              <a:t>Este indicador se ha duplicado desde 2019.</a:t>
            </a:r>
            <a:endParaRPr lang="es-CO">
              <a:solidFill>
                <a:schemeClr val="bg1"/>
              </a:solidFill>
              <a:latin typeface="ITC Kabel" panose="02000503000000000000" pitchFamily="50" charset="0"/>
            </a:endParaRPr>
          </a:p>
        </p:txBody>
      </p:sp>
      <p:grpSp>
        <p:nvGrpSpPr>
          <p:cNvPr id="23" name="Grupo 22">
            <a:extLst>
              <a:ext uri="{FF2B5EF4-FFF2-40B4-BE49-F238E27FC236}">
                <a16:creationId xmlns:a16="http://schemas.microsoft.com/office/drawing/2014/main" id="{9EF16021-0A95-5817-5023-C70189D5BA6D}"/>
              </a:ext>
            </a:extLst>
          </p:cNvPr>
          <p:cNvGrpSpPr/>
          <p:nvPr/>
        </p:nvGrpSpPr>
        <p:grpSpPr>
          <a:xfrm>
            <a:off x="11173459" y="5461711"/>
            <a:ext cx="1372278" cy="1659643"/>
            <a:chOff x="11004993" y="4968941"/>
            <a:chExt cx="1587341" cy="2335672"/>
          </a:xfrm>
        </p:grpSpPr>
        <p:sp>
          <p:nvSpPr>
            <p:cNvPr id="25" name="Hexágono 24">
              <a:extLst>
                <a:ext uri="{FF2B5EF4-FFF2-40B4-BE49-F238E27FC236}">
                  <a16:creationId xmlns:a16="http://schemas.microsoft.com/office/drawing/2014/main" id="{5E4AEBB3-060F-B288-1D41-06A1DA2373D5}"/>
                </a:ext>
              </a:extLst>
            </p:cNvPr>
            <p:cNvSpPr/>
            <p:nvPr/>
          </p:nvSpPr>
          <p:spPr>
            <a:xfrm rot="16200000">
              <a:off x="11357131" y="5748295"/>
              <a:ext cx="878400" cy="764041"/>
            </a:xfrm>
            <a:prstGeom prst="hexagon">
              <a:avLst/>
            </a:prstGeom>
            <a:solidFill>
              <a:srgbClr val="8ED973"/>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6" name="Hexágono 25">
              <a:extLst>
                <a:ext uri="{FF2B5EF4-FFF2-40B4-BE49-F238E27FC236}">
                  <a16:creationId xmlns:a16="http://schemas.microsoft.com/office/drawing/2014/main" id="{CC90C13E-7B5F-9E73-4882-4E1C3E082867}"/>
                </a:ext>
              </a:extLst>
            </p:cNvPr>
            <p:cNvSpPr/>
            <p:nvPr/>
          </p:nvSpPr>
          <p:spPr>
            <a:xfrm rot="16200000">
              <a:off x="10947814" y="6462331"/>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7" name="Hexágono 26">
              <a:extLst>
                <a:ext uri="{FF2B5EF4-FFF2-40B4-BE49-F238E27FC236}">
                  <a16:creationId xmlns:a16="http://schemas.microsoft.com/office/drawing/2014/main" id="{1E323EDD-E7B9-C176-6BD8-18FB6DBD17BC}"/>
                </a:ext>
              </a:extLst>
            </p:cNvPr>
            <p:cNvSpPr/>
            <p:nvPr/>
          </p:nvSpPr>
          <p:spPr>
            <a:xfrm rot="16200000">
              <a:off x="11752800" y="6483392"/>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8" name="Hexágono 27">
              <a:extLst>
                <a:ext uri="{FF2B5EF4-FFF2-40B4-BE49-F238E27FC236}">
                  <a16:creationId xmlns:a16="http://schemas.microsoft.com/office/drawing/2014/main" id="{4D332257-855F-7AD4-645D-045FA731AEB9}"/>
                </a:ext>
              </a:extLst>
            </p:cNvPr>
            <p:cNvSpPr/>
            <p:nvPr/>
          </p:nvSpPr>
          <p:spPr>
            <a:xfrm rot="16200000">
              <a:off x="11771114" y="5026120"/>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grpSp>
      <p:sp>
        <p:nvSpPr>
          <p:cNvPr id="5" name="2 CuadroTexto">
            <a:extLst>
              <a:ext uri="{FF2B5EF4-FFF2-40B4-BE49-F238E27FC236}">
                <a16:creationId xmlns:a16="http://schemas.microsoft.com/office/drawing/2014/main" id="{C94CAA20-CD08-D2E1-1D08-927F09FF3230}"/>
              </a:ext>
            </a:extLst>
          </p:cNvPr>
          <p:cNvSpPr txBox="1"/>
          <p:nvPr/>
        </p:nvSpPr>
        <p:spPr>
          <a:xfrm>
            <a:off x="3464901" y="881946"/>
            <a:ext cx="8722943" cy="646331"/>
          </a:xfrm>
          <a:prstGeom prst="rect">
            <a:avLst/>
          </a:prstGeom>
          <a:noFill/>
        </p:spPr>
        <p:txBody>
          <a:bodyPr wrap="square" rtlCol="0">
            <a:spAutoFit/>
          </a:bodyPr>
          <a:lstStyle/>
          <a:p>
            <a:pPr algn="ctr"/>
            <a:r>
              <a:rPr lang="es-ES">
                <a:solidFill>
                  <a:srgbClr val="275889"/>
                </a:solidFill>
                <a:latin typeface="ITC Kabel" panose="02000503000000000000" pitchFamily="50" charset="0"/>
              </a:rPr>
              <a:t>Índice de Rotación de Vivienda Nueva</a:t>
            </a:r>
          </a:p>
          <a:p>
            <a:pPr algn="ctr"/>
            <a:r>
              <a:rPr lang="es-ES">
                <a:solidFill>
                  <a:srgbClr val="275889"/>
                </a:solidFill>
                <a:latin typeface="ITC Kabel" panose="02000503000000000000" pitchFamily="50" charset="0"/>
              </a:rPr>
              <a:t>(Años necesarios para vaciar la oferta)</a:t>
            </a:r>
          </a:p>
        </p:txBody>
      </p:sp>
      <p:graphicFrame>
        <p:nvGraphicFramePr>
          <p:cNvPr id="7" name="Gráfico 6">
            <a:extLst>
              <a:ext uri="{FF2B5EF4-FFF2-40B4-BE49-F238E27FC236}">
                <a16:creationId xmlns:a16="http://schemas.microsoft.com/office/drawing/2014/main" id="{A662C0F1-FA7E-6209-0B82-18F262F6E214}"/>
              </a:ext>
            </a:extLst>
          </p:cNvPr>
          <p:cNvGraphicFramePr>
            <a:graphicFrameLocks/>
          </p:cNvGraphicFramePr>
          <p:nvPr>
            <p:extLst>
              <p:ext uri="{D42A27DB-BD31-4B8C-83A1-F6EECF244321}">
                <p14:modId xmlns:p14="http://schemas.microsoft.com/office/powerpoint/2010/main" val="2834477712"/>
              </p:ext>
            </p:extLst>
          </p:nvPr>
        </p:nvGraphicFramePr>
        <p:xfrm>
          <a:off x="3762198" y="1327644"/>
          <a:ext cx="8186317" cy="4916064"/>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983974151"/>
      </p:ext>
    </p:extLst>
  </p:cSld>
  <p:clrMapOvr>
    <a:masterClrMapping/>
  </p:clrMapOvr>
  <p:transition/>
</p:sld>
</file>

<file path=ppt/slides/slide4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B686A3E2-F2BD-8B1B-015A-9DDBA5DD02AB}"/>
              </a:ext>
            </a:extLst>
          </p:cNvPr>
          <p:cNvSpPr/>
          <p:nvPr/>
        </p:nvSpPr>
        <p:spPr>
          <a:xfrm>
            <a:off x="-14990" y="-1"/>
            <a:ext cx="3492708" cy="6858002"/>
          </a:xfrm>
          <a:prstGeom prst="rect">
            <a:avLst/>
          </a:prstGeom>
          <a:gradFill>
            <a:gsLst>
              <a:gs pos="51000">
                <a:srgbClr val="004D98"/>
              </a:gs>
              <a:gs pos="84000">
                <a:srgbClr val="004D98"/>
              </a:gs>
              <a:gs pos="16000">
                <a:srgbClr val="0C94D1"/>
              </a:gs>
            </a:gsLst>
            <a:lin ang="5400000" scaled="1"/>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4" name="Rectángulo 3">
            <a:extLst>
              <a:ext uri="{FF2B5EF4-FFF2-40B4-BE49-F238E27FC236}">
                <a16:creationId xmlns:a16="http://schemas.microsoft.com/office/drawing/2014/main" id="{BCA437FB-3A03-8306-87EF-EA8594B3A9DC}"/>
              </a:ext>
            </a:extLst>
          </p:cNvPr>
          <p:cNvSpPr/>
          <p:nvPr/>
        </p:nvSpPr>
        <p:spPr>
          <a:xfrm>
            <a:off x="4044068" y="335087"/>
            <a:ext cx="8040896" cy="106185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3600" b="1">
                <a:solidFill>
                  <a:srgbClr val="275889"/>
                </a:solidFill>
                <a:latin typeface="ITC Kabel" panose="02000503000000000000" pitchFamily="50" charset="0"/>
              </a:rPr>
              <a:t>Cartera crediticia en Atlántico</a:t>
            </a:r>
          </a:p>
        </p:txBody>
      </p:sp>
      <p:pic>
        <p:nvPicPr>
          <p:cNvPr id="18" name="Imagen 17" descr="Logotipo, nombre de la empresa&#10;&#10;Descripción generada automáticamente">
            <a:extLst>
              <a:ext uri="{FF2B5EF4-FFF2-40B4-BE49-F238E27FC236}">
                <a16:creationId xmlns:a16="http://schemas.microsoft.com/office/drawing/2014/main" id="{E3B4E5EC-FD9E-8AD2-3D38-504DC617FF5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2417" y="-525392"/>
            <a:ext cx="2531620" cy="2531620"/>
          </a:xfrm>
          <a:prstGeom prst="rect">
            <a:avLst/>
          </a:prstGeom>
        </p:spPr>
      </p:pic>
      <p:sp>
        <p:nvSpPr>
          <p:cNvPr id="9" name="Rectángulo 8">
            <a:extLst>
              <a:ext uri="{FF2B5EF4-FFF2-40B4-BE49-F238E27FC236}">
                <a16:creationId xmlns:a16="http://schemas.microsoft.com/office/drawing/2014/main" id="{3AA55800-F91B-B4B4-2966-6CAC34C667DA}"/>
              </a:ext>
            </a:extLst>
          </p:cNvPr>
          <p:cNvSpPr/>
          <p:nvPr/>
        </p:nvSpPr>
        <p:spPr>
          <a:xfrm>
            <a:off x="3579624" y="6370538"/>
            <a:ext cx="5134660" cy="48218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s-ES" sz="1200">
                <a:solidFill>
                  <a:srgbClr val="002060"/>
                </a:solidFill>
                <a:latin typeface="ITC Kabel" panose="02000503000000000000" pitchFamily="50" charset="0"/>
              </a:rPr>
              <a:t>   Fuente: Cámara de Comercio de Barranquilla con base en Superfinanciera</a:t>
            </a:r>
            <a:endParaRPr lang="es-CO" sz="1200">
              <a:solidFill>
                <a:srgbClr val="002060"/>
              </a:solidFill>
              <a:latin typeface="ITC Kabel" panose="02000503000000000000" pitchFamily="50" charset="0"/>
            </a:endParaRPr>
          </a:p>
        </p:txBody>
      </p:sp>
      <p:sp>
        <p:nvSpPr>
          <p:cNvPr id="3" name="CuadroTexto 2">
            <a:extLst>
              <a:ext uri="{FF2B5EF4-FFF2-40B4-BE49-F238E27FC236}">
                <a16:creationId xmlns:a16="http://schemas.microsoft.com/office/drawing/2014/main" id="{CC538D5D-C574-69CE-81DD-743F5BA6AC34}"/>
              </a:ext>
            </a:extLst>
          </p:cNvPr>
          <p:cNvSpPr txBox="1"/>
          <p:nvPr/>
        </p:nvSpPr>
        <p:spPr>
          <a:xfrm>
            <a:off x="17937" y="2731206"/>
            <a:ext cx="3426854" cy="1754326"/>
          </a:xfrm>
          <a:prstGeom prst="rect">
            <a:avLst/>
          </a:prstGeom>
          <a:noFill/>
          <a:ln>
            <a:noFill/>
          </a:ln>
        </p:spPr>
        <p:txBody>
          <a:bodyPr wrap="square" rtlCol="0">
            <a:spAutoFit/>
          </a:bodyPr>
          <a:lstStyle/>
          <a:p>
            <a:pPr algn="just"/>
            <a:r>
              <a:rPr lang="es-ES">
                <a:solidFill>
                  <a:schemeClr val="bg1"/>
                </a:solidFill>
                <a:latin typeface="ITC Kabel" panose="02000503000000000000" pitchFamily="50" charset="0"/>
              </a:rPr>
              <a:t>La cartera crediticia en Atlántico repuntó en el último trimestre, luego de tres trimestres seguidos contrayéndose, lo cual sugiere leves mejoras en las condiciones económicas.</a:t>
            </a:r>
            <a:endParaRPr lang="es-CO">
              <a:solidFill>
                <a:schemeClr val="bg1"/>
              </a:solidFill>
              <a:latin typeface="ITC Kabel" panose="02000503000000000000" pitchFamily="50" charset="0"/>
            </a:endParaRPr>
          </a:p>
        </p:txBody>
      </p:sp>
      <p:grpSp>
        <p:nvGrpSpPr>
          <p:cNvPr id="23" name="Grupo 22">
            <a:extLst>
              <a:ext uri="{FF2B5EF4-FFF2-40B4-BE49-F238E27FC236}">
                <a16:creationId xmlns:a16="http://schemas.microsoft.com/office/drawing/2014/main" id="{9EF16021-0A95-5817-5023-C70189D5BA6D}"/>
              </a:ext>
            </a:extLst>
          </p:cNvPr>
          <p:cNvGrpSpPr/>
          <p:nvPr/>
        </p:nvGrpSpPr>
        <p:grpSpPr>
          <a:xfrm>
            <a:off x="11173459" y="5461711"/>
            <a:ext cx="1372278" cy="1659643"/>
            <a:chOff x="11004993" y="4968941"/>
            <a:chExt cx="1587341" cy="2335672"/>
          </a:xfrm>
        </p:grpSpPr>
        <p:sp>
          <p:nvSpPr>
            <p:cNvPr id="25" name="Hexágono 24">
              <a:extLst>
                <a:ext uri="{FF2B5EF4-FFF2-40B4-BE49-F238E27FC236}">
                  <a16:creationId xmlns:a16="http://schemas.microsoft.com/office/drawing/2014/main" id="{5E4AEBB3-060F-B288-1D41-06A1DA2373D5}"/>
                </a:ext>
              </a:extLst>
            </p:cNvPr>
            <p:cNvSpPr/>
            <p:nvPr/>
          </p:nvSpPr>
          <p:spPr>
            <a:xfrm rot="16200000">
              <a:off x="11357131" y="5748295"/>
              <a:ext cx="878400" cy="764041"/>
            </a:xfrm>
            <a:prstGeom prst="hexagon">
              <a:avLst/>
            </a:prstGeom>
            <a:solidFill>
              <a:srgbClr val="8ED973"/>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6" name="Hexágono 25">
              <a:extLst>
                <a:ext uri="{FF2B5EF4-FFF2-40B4-BE49-F238E27FC236}">
                  <a16:creationId xmlns:a16="http://schemas.microsoft.com/office/drawing/2014/main" id="{CC90C13E-7B5F-9E73-4882-4E1C3E082867}"/>
                </a:ext>
              </a:extLst>
            </p:cNvPr>
            <p:cNvSpPr/>
            <p:nvPr/>
          </p:nvSpPr>
          <p:spPr>
            <a:xfrm rot="16200000">
              <a:off x="10947814" y="6462331"/>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7" name="Hexágono 26">
              <a:extLst>
                <a:ext uri="{FF2B5EF4-FFF2-40B4-BE49-F238E27FC236}">
                  <a16:creationId xmlns:a16="http://schemas.microsoft.com/office/drawing/2014/main" id="{1E323EDD-E7B9-C176-6BD8-18FB6DBD17BC}"/>
                </a:ext>
              </a:extLst>
            </p:cNvPr>
            <p:cNvSpPr/>
            <p:nvPr/>
          </p:nvSpPr>
          <p:spPr>
            <a:xfrm rot="16200000">
              <a:off x="11752800" y="6483392"/>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8" name="Hexágono 27">
              <a:extLst>
                <a:ext uri="{FF2B5EF4-FFF2-40B4-BE49-F238E27FC236}">
                  <a16:creationId xmlns:a16="http://schemas.microsoft.com/office/drawing/2014/main" id="{4D332257-855F-7AD4-645D-045FA731AEB9}"/>
                </a:ext>
              </a:extLst>
            </p:cNvPr>
            <p:cNvSpPr/>
            <p:nvPr/>
          </p:nvSpPr>
          <p:spPr>
            <a:xfrm rot="16200000">
              <a:off x="11771114" y="5026120"/>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grpSp>
      <p:sp>
        <p:nvSpPr>
          <p:cNvPr id="8" name="2 CuadroTexto">
            <a:extLst>
              <a:ext uri="{FF2B5EF4-FFF2-40B4-BE49-F238E27FC236}">
                <a16:creationId xmlns:a16="http://schemas.microsoft.com/office/drawing/2014/main" id="{D97E486C-C032-1B58-8985-AB660F07AB73}"/>
              </a:ext>
            </a:extLst>
          </p:cNvPr>
          <p:cNvSpPr txBox="1"/>
          <p:nvPr/>
        </p:nvSpPr>
        <p:spPr>
          <a:xfrm>
            <a:off x="3579625" y="1092990"/>
            <a:ext cx="8608220" cy="369332"/>
          </a:xfrm>
          <a:prstGeom prst="rect">
            <a:avLst/>
          </a:prstGeom>
          <a:noFill/>
        </p:spPr>
        <p:txBody>
          <a:bodyPr wrap="square" rtlCol="0">
            <a:spAutoFit/>
          </a:bodyPr>
          <a:lstStyle/>
          <a:p>
            <a:pPr algn="ctr"/>
            <a:r>
              <a:rPr lang="es-ES">
                <a:solidFill>
                  <a:srgbClr val="275889"/>
                </a:solidFill>
                <a:latin typeface="ITC Kabel" panose="02000503000000000000" pitchFamily="50" charset="0"/>
              </a:rPr>
              <a:t>Variación % real anual de la cartera neta</a:t>
            </a:r>
          </a:p>
        </p:txBody>
      </p:sp>
      <p:graphicFrame>
        <p:nvGraphicFramePr>
          <p:cNvPr id="10" name="Gráfico 9">
            <a:extLst>
              <a:ext uri="{FF2B5EF4-FFF2-40B4-BE49-F238E27FC236}">
                <a16:creationId xmlns:a16="http://schemas.microsoft.com/office/drawing/2014/main" id="{350B0AB8-3276-308E-DFAB-9433125D01F4}"/>
              </a:ext>
            </a:extLst>
          </p:cNvPr>
          <p:cNvGraphicFramePr>
            <a:graphicFrameLocks/>
          </p:cNvGraphicFramePr>
          <p:nvPr>
            <p:extLst>
              <p:ext uri="{D42A27DB-BD31-4B8C-83A1-F6EECF244321}">
                <p14:modId xmlns:p14="http://schemas.microsoft.com/office/powerpoint/2010/main" val="163538712"/>
              </p:ext>
            </p:extLst>
          </p:nvPr>
        </p:nvGraphicFramePr>
        <p:xfrm>
          <a:off x="3567478" y="1568521"/>
          <a:ext cx="7799168" cy="4929948"/>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1" name="Tabla 10">
            <a:extLst>
              <a:ext uri="{FF2B5EF4-FFF2-40B4-BE49-F238E27FC236}">
                <a16:creationId xmlns:a16="http://schemas.microsoft.com/office/drawing/2014/main" id="{7D8189D9-BD13-9FF3-5B5D-95014464AACA}"/>
              </a:ext>
            </a:extLst>
          </p:cNvPr>
          <p:cNvGraphicFramePr>
            <a:graphicFrameLocks noGrp="1"/>
          </p:cNvGraphicFramePr>
          <p:nvPr>
            <p:extLst>
              <p:ext uri="{D42A27DB-BD31-4B8C-83A1-F6EECF244321}">
                <p14:modId xmlns:p14="http://schemas.microsoft.com/office/powerpoint/2010/main" val="3989978597"/>
              </p:ext>
            </p:extLst>
          </p:nvPr>
        </p:nvGraphicFramePr>
        <p:xfrm>
          <a:off x="7924800" y="1617665"/>
          <a:ext cx="4059994" cy="1005840"/>
        </p:xfrm>
        <a:graphic>
          <a:graphicData uri="http://schemas.openxmlformats.org/drawingml/2006/table">
            <a:tbl>
              <a:tblPr firstRow="1" bandRow="1">
                <a:tableStyleId>{5C22544A-7EE6-4342-B048-85BDC9FD1C3A}</a:tableStyleId>
              </a:tblPr>
              <a:tblGrid>
                <a:gridCol w="2112293">
                  <a:extLst>
                    <a:ext uri="{9D8B030D-6E8A-4147-A177-3AD203B41FA5}">
                      <a16:colId xmlns:a16="http://schemas.microsoft.com/office/drawing/2014/main" val="461416117"/>
                    </a:ext>
                  </a:extLst>
                </a:gridCol>
                <a:gridCol w="986631">
                  <a:extLst>
                    <a:ext uri="{9D8B030D-6E8A-4147-A177-3AD203B41FA5}">
                      <a16:colId xmlns:a16="http://schemas.microsoft.com/office/drawing/2014/main" val="3173924315"/>
                    </a:ext>
                  </a:extLst>
                </a:gridCol>
                <a:gridCol w="961070">
                  <a:extLst>
                    <a:ext uri="{9D8B030D-6E8A-4147-A177-3AD203B41FA5}">
                      <a16:colId xmlns:a16="http://schemas.microsoft.com/office/drawing/2014/main" val="1619085503"/>
                    </a:ext>
                  </a:extLst>
                </a:gridCol>
              </a:tblGrid>
              <a:tr h="338016">
                <a:tc>
                  <a:txBody>
                    <a:bodyPr/>
                    <a:lstStyle/>
                    <a:p>
                      <a:r>
                        <a:rPr lang="es-ES" sz="1200">
                          <a:latin typeface="ITC Kabel" panose="02000503000000000000" pitchFamily="50" charset="0"/>
                        </a:rPr>
                        <a:t>Crecimiento de cartera neta (segundo trimestre)</a:t>
                      </a:r>
                      <a:endParaRPr lang="es-CO" sz="1200">
                        <a:latin typeface="ITC Kabel" panose="02000503000000000000" pitchFamily="50" charset="0"/>
                      </a:endParaRPr>
                    </a:p>
                  </a:txBody>
                  <a:tcPr anchor="ctr"/>
                </a:tc>
                <a:tc>
                  <a:txBody>
                    <a:bodyPr/>
                    <a:lstStyle/>
                    <a:p>
                      <a:pPr algn="ctr"/>
                      <a:r>
                        <a:rPr lang="es-ES" sz="1200">
                          <a:latin typeface="ITC Kabel" panose="02000503000000000000" pitchFamily="50" charset="0"/>
                        </a:rPr>
                        <a:t>2023 vs. 2024</a:t>
                      </a:r>
                      <a:endParaRPr lang="es-CO" sz="1200">
                        <a:latin typeface="ITC Kabel" panose="02000503000000000000" pitchFamily="50" charset="0"/>
                      </a:endParaRPr>
                    </a:p>
                  </a:txBody>
                  <a:tcPr anchor="ctr"/>
                </a:tc>
                <a:tc>
                  <a:txBody>
                    <a:bodyPr/>
                    <a:lstStyle/>
                    <a:p>
                      <a:pPr algn="ctr"/>
                      <a:r>
                        <a:rPr lang="es-ES" sz="1200">
                          <a:latin typeface="ITC Kabel" panose="02000503000000000000" pitchFamily="50" charset="0"/>
                        </a:rPr>
                        <a:t>2019 vs. 2024</a:t>
                      </a:r>
                      <a:endParaRPr lang="es-CO" sz="1200">
                        <a:latin typeface="ITC Kabel" panose="02000503000000000000" pitchFamily="50" charset="0"/>
                      </a:endParaRPr>
                    </a:p>
                  </a:txBody>
                  <a:tcPr anchor="ctr"/>
                </a:tc>
                <a:extLst>
                  <a:ext uri="{0D108BD9-81ED-4DB2-BD59-A6C34878D82A}">
                    <a16:rowId xmlns:a16="http://schemas.microsoft.com/office/drawing/2014/main" val="3801064048"/>
                  </a:ext>
                </a:extLst>
              </a:tr>
              <a:tr h="144864">
                <a:tc>
                  <a:txBody>
                    <a:bodyPr/>
                    <a:lstStyle/>
                    <a:p>
                      <a:r>
                        <a:rPr lang="es-ES" sz="1200" b="1">
                          <a:latin typeface="ITC Kabel" panose="02000503000000000000" pitchFamily="50" charset="0"/>
                        </a:rPr>
                        <a:t>Atlántico</a:t>
                      </a:r>
                      <a:endParaRPr lang="es-CO" sz="1200" b="1">
                        <a:latin typeface="ITC Kabel" panose="02000503000000000000" pitchFamily="50" charset="0"/>
                      </a:endParaRPr>
                    </a:p>
                  </a:txBody>
                  <a:tcPr/>
                </a:tc>
                <a:tc>
                  <a:txBody>
                    <a:bodyPr/>
                    <a:lstStyle/>
                    <a:p>
                      <a:pPr algn="ctr"/>
                      <a:r>
                        <a:rPr lang="es-ES" sz="1200">
                          <a:latin typeface="ITC Kabel" panose="02000503000000000000" pitchFamily="50" charset="0"/>
                        </a:rPr>
                        <a:t>1,7%</a:t>
                      </a:r>
                      <a:endParaRPr lang="es-CO" sz="1200">
                        <a:latin typeface="ITC Kabel" panose="02000503000000000000" pitchFamily="50" charset="0"/>
                      </a:endParaRPr>
                    </a:p>
                  </a:txBody>
                  <a:tcPr/>
                </a:tc>
                <a:tc>
                  <a:txBody>
                    <a:bodyPr/>
                    <a:lstStyle/>
                    <a:p>
                      <a:pPr algn="ctr"/>
                      <a:r>
                        <a:rPr lang="es-ES" sz="1200">
                          <a:latin typeface="ITC Kabel" panose="02000503000000000000" pitchFamily="50" charset="0"/>
                        </a:rPr>
                        <a:t>-0,4%</a:t>
                      </a:r>
                      <a:endParaRPr lang="es-CO" sz="1200">
                        <a:latin typeface="ITC Kabel" panose="02000503000000000000" pitchFamily="50" charset="0"/>
                      </a:endParaRPr>
                    </a:p>
                  </a:txBody>
                  <a:tcPr/>
                </a:tc>
                <a:extLst>
                  <a:ext uri="{0D108BD9-81ED-4DB2-BD59-A6C34878D82A}">
                    <a16:rowId xmlns:a16="http://schemas.microsoft.com/office/drawing/2014/main" val="2907839115"/>
                  </a:ext>
                </a:extLst>
              </a:tr>
              <a:tr h="144864">
                <a:tc>
                  <a:txBody>
                    <a:bodyPr/>
                    <a:lstStyle/>
                    <a:p>
                      <a:r>
                        <a:rPr lang="es-ES" sz="1200" b="1">
                          <a:latin typeface="ITC Kabel" panose="02000503000000000000" pitchFamily="50" charset="0"/>
                        </a:rPr>
                        <a:t>Colombia</a:t>
                      </a:r>
                    </a:p>
                  </a:txBody>
                  <a:tcPr/>
                </a:tc>
                <a:tc>
                  <a:txBody>
                    <a:bodyPr/>
                    <a:lstStyle/>
                    <a:p>
                      <a:pPr algn="ctr"/>
                      <a:r>
                        <a:rPr lang="es-ES" sz="1200">
                          <a:latin typeface="ITC Kabel" panose="02000503000000000000" pitchFamily="50" charset="0"/>
                        </a:rPr>
                        <a:t>-5,2%</a:t>
                      </a:r>
                      <a:endParaRPr lang="es-CO" sz="1200">
                        <a:latin typeface="ITC Kabel" panose="02000503000000000000" pitchFamily="50" charset="0"/>
                      </a:endParaRPr>
                    </a:p>
                  </a:txBody>
                  <a:tcPr/>
                </a:tc>
                <a:tc>
                  <a:txBody>
                    <a:bodyPr/>
                    <a:lstStyle/>
                    <a:p>
                      <a:pPr algn="ctr"/>
                      <a:r>
                        <a:rPr lang="es-ES" sz="1200">
                          <a:latin typeface="ITC Kabel" panose="02000503000000000000" pitchFamily="50" charset="0"/>
                        </a:rPr>
                        <a:t>3,2%</a:t>
                      </a:r>
                      <a:endParaRPr lang="es-CO" sz="1200">
                        <a:latin typeface="ITC Kabel" panose="02000503000000000000" pitchFamily="50" charset="0"/>
                      </a:endParaRPr>
                    </a:p>
                  </a:txBody>
                  <a:tcPr/>
                </a:tc>
                <a:extLst>
                  <a:ext uri="{0D108BD9-81ED-4DB2-BD59-A6C34878D82A}">
                    <a16:rowId xmlns:a16="http://schemas.microsoft.com/office/drawing/2014/main" val="2501834341"/>
                  </a:ext>
                </a:extLst>
              </a:tr>
            </a:tbl>
          </a:graphicData>
        </a:graphic>
      </p:graphicFrame>
    </p:spTree>
    <p:extLst>
      <p:ext uri="{BB962C8B-B14F-4D97-AF65-F5344CB8AC3E}">
        <p14:creationId xmlns:p14="http://schemas.microsoft.com/office/powerpoint/2010/main" val="497370529"/>
      </p:ext>
    </p:extLst>
  </p:cSld>
  <p:clrMapOvr>
    <a:masterClrMapping/>
  </p:clrMapOvr>
  <p:transition/>
</p:sld>
</file>

<file path=ppt/slides/slide4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E77CB48E-38DD-099E-790B-D51A9C1E87A7}"/>
              </a:ext>
            </a:extLst>
          </p:cNvPr>
          <p:cNvSpPr/>
          <p:nvPr/>
        </p:nvSpPr>
        <p:spPr>
          <a:xfrm>
            <a:off x="-14990" y="-1"/>
            <a:ext cx="3492708" cy="6858002"/>
          </a:xfrm>
          <a:prstGeom prst="rect">
            <a:avLst/>
          </a:prstGeom>
          <a:gradFill>
            <a:gsLst>
              <a:gs pos="51000">
                <a:srgbClr val="004D98"/>
              </a:gs>
              <a:gs pos="84000">
                <a:srgbClr val="004D98"/>
              </a:gs>
              <a:gs pos="16000">
                <a:srgbClr val="0C94D1"/>
              </a:gs>
            </a:gsLst>
            <a:lin ang="5400000" scaled="1"/>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pic>
        <p:nvPicPr>
          <p:cNvPr id="18" name="Imagen 17" descr="Logotipo, nombre de la empresa&#10;&#10;Descripción generada automáticamente">
            <a:extLst>
              <a:ext uri="{FF2B5EF4-FFF2-40B4-BE49-F238E27FC236}">
                <a16:creationId xmlns:a16="http://schemas.microsoft.com/office/drawing/2014/main" id="{E3B4E5EC-FD9E-8AD2-3D38-504DC617FF5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2417" y="-525392"/>
            <a:ext cx="2531620" cy="2531620"/>
          </a:xfrm>
          <a:prstGeom prst="rect">
            <a:avLst/>
          </a:prstGeom>
        </p:spPr>
      </p:pic>
      <p:sp>
        <p:nvSpPr>
          <p:cNvPr id="9" name="Rectángulo 8">
            <a:extLst>
              <a:ext uri="{FF2B5EF4-FFF2-40B4-BE49-F238E27FC236}">
                <a16:creationId xmlns:a16="http://schemas.microsoft.com/office/drawing/2014/main" id="{3AA55800-F91B-B4B4-2966-6CAC34C667DA}"/>
              </a:ext>
            </a:extLst>
          </p:cNvPr>
          <p:cNvSpPr/>
          <p:nvPr/>
        </p:nvSpPr>
        <p:spPr>
          <a:xfrm>
            <a:off x="3732326" y="6104881"/>
            <a:ext cx="5663325" cy="48218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s-ES" sz="1200">
                <a:solidFill>
                  <a:srgbClr val="002060"/>
                </a:solidFill>
                <a:latin typeface="ITC Kabel" panose="02000503000000000000" pitchFamily="50" charset="0"/>
              </a:rPr>
              <a:t>*Cifras acumuladas a julio de 2024</a:t>
            </a:r>
          </a:p>
          <a:p>
            <a:r>
              <a:rPr lang="es-ES" sz="1200">
                <a:solidFill>
                  <a:srgbClr val="002060"/>
                </a:solidFill>
                <a:latin typeface="ITC Kabel" panose="02000503000000000000" pitchFamily="50" charset="0"/>
              </a:rPr>
              <a:t>Fuente: Cámara de Comercio de Barranquilla con base en Alcaldía de Barranquilla</a:t>
            </a:r>
            <a:endParaRPr lang="es-CO" sz="1200">
              <a:solidFill>
                <a:srgbClr val="002060"/>
              </a:solidFill>
              <a:latin typeface="ITC Kabel" panose="02000503000000000000" pitchFamily="50" charset="0"/>
            </a:endParaRPr>
          </a:p>
        </p:txBody>
      </p:sp>
      <p:sp>
        <p:nvSpPr>
          <p:cNvPr id="5" name="CuadroTexto 4">
            <a:extLst>
              <a:ext uri="{FF2B5EF4-FFF2-40B4-BE49-F238E27FC236}">
                <a16:creationId xmlns:a16="http://schemas.microsoft.com/office/drawing/2014/main" id="{CF07DB9B-9BD3-662C-483B-390076BD4E55}"/>
              </a:ext>
            </a:extLst>
          </p:cNvPr>
          <p:cNvSpPr txBox="1"/>
          <p:nvPr/>
        </p:nvSpPr>
        <p:spPr>
          <a:xfrm>
            <a:off x="63932" y="3020290"/>
            <a:ext cx="3334863" cy="1477328"/>
          </a:xfrm>
          <a:prstGeom prst="rect">
            <a:avLst/>
          </a:prstGeom>
          <a:noFill/>
          <a:ln>
            <a:noFill/>
          </a:ln>
        </p:spPr>
        <p:txBody>
          <a:bodyPr wrap="square" rtlCol="0">
            <a:spAutoFit/>
          </a:bodyPr>
          <a:lstStyle/>
          <a:p>
            <a:pPr algn="just"/>
            <a:r>
              <a:rPr lang="es-ES" b="1">
                <a:solidFill>
                  <a:schemeClr val="bg1"/>
                </a:solidFill>
                <a:latin typeface="ITC Kabel" panose="02000503000000000000" pitchFamily="50" charset="0"/>
              </a:rPr>
              <a:t>Los ingresos por concepto de ICA crecen a tasas aceleradas en el último año, </a:t>
            </a:r>
            <a:r>
              <a:rPr lang="es-ES">
                <a:solidFill>
                  <a:schemeClr val="bg1"/>
                </a:solidFill>
                <a:latin typeface="ITC Kabel" panose="02000503000000000000" pitchFamily="50" charset="0"/>
              </a:rPr>
              <a:t>pese al bajo crecimiento de la economía local.</a:t>
            </a:r>
            <a:endParaRPr lang="es-CO">
              <a:solidFill>
                <a:schemeClr val="bg1"/>
              </a:solidFill>
              <a:latin typeface="ITC Kabel" panose="02000503000000000000" pitchFamily="50" charset="0"/>
            </a:endParaRPr>
          </a:p>
        </p:txBody>
      </p:sp>
      <p:sp>
        <p:nvSpPr>
          <p:cNvPr id="27" name="Rectángulo 26">
            <a:extLst>
              <a:ext uri="{FF2B5EF4-FFF2-40B4-BE49-F238E27FC236}">
                <a16:creationId xmlns:a16="http://schemas.microsoft.com/office/drawing/2014/main" id="{DC77F9F2-781F-2FB9-87C8-67C5D4B1614D}"/>
              </a:ext>
            </a:extLst>
          </p:cNvPr>
          <p:cNvSpPr/>
          <p:nvPr/>
        </p:nvSpPr>
        <p:spPr>
          <a:xfrm>
            <a:off x="3469056" y="-19533"/>
            <a:ext cx="8702845" cy="106185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3600" b="1">
                <a:solidFill>
                  <a:srgbClr val="275889"/>
                </a:solidFill>
                <a:latin typeface="ITC Kabel" panose="02000503000000000000" pitchFamily="50" charset="0"/>
              </a:rPr>
              <a:t>Ingresos tributarios locales</a:t>
            </a:r>
            <a:endParaRPr lang="es-CO" sz="3600" b="1">
              <a:solidFill>
                <a:srgbClr val="275889"/>
              </a:solidFill>
              <a:latin typeface="ITC Kabel" panose="02000503000000000000" pitchFamily="50" charset="0"/>
            </a:endParaRPr>
          </a:p>
        </p:txBody>
      </p:sp>
      <p:grpSp>
        <p:nvGrpSpPr>
          <p:cNvPr id="28" name="Grupo 27">
            <a:extLst>
              <a:ext uri="{FF2B5EF4-FFF2-40B4-BE49-F238E27FC236}">
                <a16:creationId xmlns:a16="http://schemas.microsoft.com/office/drawing/2014/main" id="{E4784E7F-5E8E-ED41-E63B-8BE6B832A4BF}"/>
              </a:ext>
            </a:extLst>
          </p:cNvPr>
          <p:cNvGrpSpPr/>
          <p:nvPr/>
        </p:nvGrpSpPr>
        <p:grpSpPr>
          <a:xfrm>
            <a:off x="11173459" y="5461710"/>
            <a:ext cx="1372278" cy="1659643"/>
            <a:chOff x="11157509" y="5568151"/>
            <a:chExt cx="1372278" cy="1659643"/>
          </a:xfrm>
        </p:grpSpPr>
        <p:grpSp>
          <p:nvGrpSpPr>
            <p:cNvPr id="29" name="Grupo 28">
              <a:extLst>
                <a:ext uri="{FF2B5EF4-FFF2-40B4-BE49-F238E27FC236}">
                  <a16:creationId xmlns:a16="http://schemas.microsoft.com/office/drawing/2014/main" id="{3C10F422-F8E9-8FC3-7F60-B8887902C448}"/>
                </a:ext>
              </a:extLst>
            </p:cNvPr>
            <p:cNvGrpSpPr/>
            <p:nvPr/>
          </p:nvGrpSpPr>
          <p:grpSpPr>
            <a:xfrm>
              <a:off x="11157509" y="5568151"/>
              <a:ext cx="1372278" cy="1659643"/>
              <a:chOff x="11004993" y="4968941"/>
              <a:chExt cx="1587341" cy="2335672"/>
            </a:xfrm>
          </p:grpSpPr>
          <p:sp>
            <p:nvSpPr>
              <p:cNvPr id="31" name="Hexágono 30">
                <a:extLst>
                  <a:ext uri="{FF2B5EF4-FFF2-40B4-BE49-F238E27FC236}">
                    <a16:creationId xmlns:a16="http://schemas.microsoft.com/office/drawing/2014/main" id="{D1DCC33F-4385-B85A-BA6E-F8813AE9EFA6}"/>
                  </a:ext>
                </a:extLst>
              </p:cNvPr>
              <p:cNvSpPr/>
              <p:nvPr/>
            </p:nvSpPr>
            <p:spPr>
              <a:xfrm rot="16200000">
                <a:off x="11357131" y="5748295"/>
                <a:ext cx="878400" cy="764041"/>
              </a:xfrm>
              <a:prstGeom prst="hexagon">
                <a:avLst/>
              </a:prstGeom>
              <a:solidFill>
                <a:srgbClr val="8ED973"/>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32" name="Hexágono 31">
                <a:extLst>
                  <a:ext uri="{FF2B5EF4-FFF2-40B4-BE49-F238E27FC236}">
                    <a16:creationId xmlns:a16="http://schemas.microsoft.com/office/drawing/2014/main" id="{808ADE4F-D4FE-771F-4D39-95741A4E17DF}"/>
                  </a:ext>
                </a:extLst>
              </p:cNvPr>
              <p:cNvSpPr/>
              <p:nvPr/>
            </p:nvSpPr>
            <p:spPr>
              <a:xfrm rot="16200000">
                <a:off x="10947814" y="6462331"/>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33" name="Hexágono 32">
                <a:extLst>
                  <a:ext uri="{FF2B5EF4-FFF2-40B4-BE49-F238E27FC236}">
                    <a16:creationId xmlns:a16="http://schemas.microsoft.com/office/drawing/2014/main" id="{517A1A25-F4DB-F38B-4ACA-FF9263A1C4DC}"/>
                  </a:ext>
                </a:extLst>
              </p:cNvPr>
              <p:cNvSpPr/>
              <p:nvPr/>
            </p:nvSpPr>
            <p:spPr>
              <a:xfrm rot="16200000">
                <a:off x="11752800" y="6483392"/>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34" name="Hexágono 33">
                <a:extLst>
                  <a:ext uri="{FF2B5EF4-FFF2-40B4-BE49-F238E27FC236}">
                    <a16:creationId xmlns:a16="http://schemas.microsoft.com/office/drawing/2014/main" id="{0273E0E7-17AA-7104-E4A6-7539D5D65455}"/>
                  </a:ext>
                </a:extLst>
              </p:cNvPr>
              <p:cNvSpPr/>
              <p:nvPr/>
            </p:nvSpPr>
            <p:spPr>
              <a:xfrm rot="16200000">
                <a:off x="11771114" y="5026120"/>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grpSp>
        <p:sp>
          <p:nvSpPr>
            <p:cNvPr id="30" name="CuadroTexto 29">
              <a:extLst>
                <a:ext uri="{FF2B5EF4-FFF2-40B4-BE49-F238E27FC236}">
                  <a16:creationId xmlns:a16="http://schemas.microsoft.com/office/drawing/2014/main" id="{E6C84FF6-2B13-64ED-4A45-C546CE6D0DA0}"/>
                </a:ext>
              </a:extLst>
            </p:cNvPr>
            <p:cNvSpPr txBox="1"/>
            <p:nvPr/>
          </p:nvSpPr>
          <p:spPr>
            <a:xfrm>
              <a:off x="11695611" y="6197920"/>
              <a:ext cx="296091" cy="400110"/>
            </a:xfrm>
            <a:prstGeom prst="rect">
              <a:avLst/>
            </a:prstGeom>
            <a:noFill/>
          </p:spPr>
          <p:txBody>
            <a:bodyPr wrap="square" rtlCol="0">
              <a:spAutoFit/>
            </a:bodyPr>
            <a:lstStyle/>
            <a:p>
              <a:endParaRPr lang="es-CO" sz="2000" b="1">
                <a:solidFill>
                  <a:srgbClr val="002060"/>
                </a:solidFill>
                <a:latin typeface="ITC Kabel" panose="02000503000000000000" pitchFamily="50" charset="0"/>
              </a:endParaRPr>
            </a:p>
          </p:txBody>
        </p:sp>
      </p:grpSp>
      <p:sp>
        <p:nvSpPr>
          <p:cNvPr id="35" name="2 CuadroTexto">
            <a:extLst>
              <a:ext uri="{FF2B5EF4-FFF2-40B4-BE49-F238E27FC236}">
                <a16:creationId xmlns:a16="http://schemas.microsoft.com/office/drawing/2014/main" id="{41453D34-F716-6253-4207-FFF57755E723}"/>
              </a:ext>
            </a:extLst>
          </p:cNvPr>
          <p:cNvSpPr txBox="1"/>
          <p:nvPr/>
        </p:nvSpPr>
        <p:spPr>
          <a:xfrm>
            <a:off x="3477718" y="740418"/>
            <a:ext cx="8722943" cy="369332"/>
          </a:xfrm>
          <a:prstGeom prst="rect">
            <a:avLst/>
          </a:prstGeom>
          <a:noFill/>
        </p:spPr>
        <p:txBody>
          <a:bodyPr wrap="square" rtlCol="0">
            <a:spAutoFit/>
          </a:bodyPr>
          <a:lstStyle/>
          <a:p>
            <a:pPr algn="ctr"/>
            <a:r>
              <a:rPr lang="es-ES">
                <a:solidFill>
                  <a:srgbClr val="275889"/>
                </a:solidFill>
                <a:latin typeface="ITC Kabel" panose="02000503000000000000" pitchFamily="50" charset="0"/>
              </a:rPr>
              <a:t>Recaudo de ICA en Barranquilla ($ miles de millones; variación % real)</a:t>
            </a:r>
            <a:endParaRPr lang="es-CO">
              <a:solidFill>
                <a:srgbClr val="275889"/>
              </a:solidFill>
              <a:latin typeface="ITC Kabel" panose="02000503000000000000" pitchFamily="50" charset="0"/>
            </a:endParaRPr>
          </a:p>
        </p:txBody>
      </p:sp>
      <p:grpSp>
        <p:nvGrpSpPr>
          <p:cNvPr id="10" name="Grupo 9">
            <a:extLst>
              <a:ext uri="{FF2B5EF4-FFF2-40B4-BE49-F238E27FC236}">
                <a16:creationId xmlns:a16="http://schemas.microsoft.com/office/drawing/2014/main" id="{B2F97B5F-759A-2E40-DC91-0D6533DEF2D6}"/>
              </a:ext>
            </a:extLst>
          </p:cNvPr>
          <p:cNvGrpSpPr/>
          <p:nvPr/>
        </p:nvGrpSpPr>
        <p:grpSpPr>
          <a:xfrm>
            <a:off x="3639504" y="1226368"/>
            <a:ext cx="8269264" cy="4891214"/>
            <a:chOff x="3639504" y="1226368"/>
            <a:chExt cx="8269264" cy="4891214"/>
          </a:xfrm>
        </p:grpSpPr>
        <p:graphicFrame>
          <p:nvGraphicFramePr>
            <p:cNvPr id="6" name="Gráfico 5">
              <a:extLst>
                <a:ext uri="{FF2B5EF4-FFF2-40B4-BE49-F238E27FC236}">
                  <a16:creationId xmlns:a16="http://schemas.microsoft.com/office/drawing/2014/main" id="{77ED06E4-7671-4F61-A2D5-9E128A77B95C}"/>
                </a:ext>
              </a:extLst>
            </p:cNvPr>
            <p:cNvGraphicFramePr>
              <a:graphicFrameLocks/>
            </p:cNvGraphicFramePr>
            <p:nvPr/>
          </p:nvGraphicFramePr>
          <p:xfrm>
            <a:off x="3716202" y="1226368"/>
            <a:ext cx="8090096" cy="4891214"/>
          </p:xfrm>
          <a:graphic>
            <a:graphicData uri="http://schemas.openxmlformats.org/drawingml/2006/chart">
              <c:chart xmlns:c="http://schemas.openxmlformats.org/drawingml/2006/chart" xmlns:r="http://schemas.openxmlformats.org/officeDocument/2006/relationships" r:id="rId3"/>
            </a:graphicData>
          </a:graphic>
        </p:graphicFrame>
        <p:sp>
          <p:nvSpPr>
            <p:cNvPr id="7" name="Rectángulo 6">
              <a:extLst>
                <a:ext uri="{FF2B5EF4-FFF2-40B4-BE49-F238E27FC236}">
                  <a16:creationId xmlns:a16="http://schemas.microsoft.com/office/drawing/2014/main" id="{D40AE128-DA7D-F563-818D-C52657685076}"/>
                </a:ext>
              </a:extLst>
            </p:cNvPr>
            <p:cNvSpPr/>
            <p:nvPr/>
          </p:nvSpPr>
          <p:spPr>
            <a:xfrm>
              <a:off x="11248243" y="4338293"/>
              <a:ext cx="660525" cy="928254"/>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8" name="Rectángulo 7">
              <a:extLst>
                <a:ext uri="{FF2B5EF4-FFF2-40B4-BE49-F238E27FC236}">
                  <a16:creationId xmlns:a16="http://schemas.microsoft.com/office/drawing/2014/main" id="{F9999CD7-3121-CFA4-0A89-59A031FD51B3}"/>
                </a:ext>
              </a:extLst>
            </p:cNvPr>
            <p:cNvSpPr/>
            <p:nvPr/>
          </p:nvSpPr>
          <p:spPr>
            <a:xfrm>
              <a:off x="3639504" y="1338141"/>
              <a:ext cx="660525" cy="1682149"/>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a:p>
          </p:txBody>
        </p:sp>
      </p:grpSp>
    </p:spTree>
    <p:extLst>
      <p:ext uri="{BB962C8B-B14F-4D97-AF65-F5344CB8AC3E}">
        <p14:creationId xmlns:p14="http://schemas.microsoft.com/office/powerpoint/2010/main" val="1165657957"/>
      </p:ext>
    </p:extLst>
  </p:cSld>
  <p:clrMapOvr>
    <a:masterClrMapping/>
  </p:clrMapOvr>
  <p:transition/>
</p:sld>
</file>

<file path=ppt/slides/slide4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E77CB48E-38DD-099E-790B-D51A9C1E87A7}"/>
              </a:ext>
            </a:extLst>
          </p:cNvPr>
          <p:cNvSpPr/>
          <p:nvPr/>
        </p:nvSpPr>
        <p:spPr>
          <a:xfrm>
            <a:off x="-23652" y="0"/>
            <a:ext cx="3492708" cy="6858002"/>
          </a:xfrm>
          <a:prstGeom prst="rect">
            <a:avLst/>
          </a:prstGeom>
          <a:gradFill>
            <a:gsLst>
              <a:gs pos="51000">
                <a:srgbClr val="004D98"/>
              </a:gs>
              <a:gs pos="84000">
                <a:srgbClr val="004D98"/>
              </a:gs>
              <a:gs pos="16000">
                <a:srgbClr val="0C94D1"/>
              </a:gs>
            </a:gsLst>
            <a:lin ang="5400000" scaled="1"/>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pic>
        <p:nvPicPr>
          <p:cNvPr id="18" name="Imagen 17" descr="Logotipo, nombre de la empresa&#10;&#10;Descripción generada automáticamente">
            <a:extLst>
              <a:ext uri="{FF2B5EF4-FFF2-40B4-BE49-F238E27FC236}">
                <a16:creationId xmlns:a16="http://schemas.microsoft.com/office/drawing/2014/main" id="{E3B4E5EC-FD9E-8AD2-3D38-504DC617FF5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2417" y="-525392"/>
            <a:ext cx="2531620" cy="2531620"/>
          </a:xfrm>
          <a:prstGeom prst="rect">
            <a:avLst/>
          </a:prstGeom>
        </p:spPr>
      </p:pic>
      <p:sp>
        <p:nvSpPr>
          <p:cNvPr id="9" name="Rectángulo 8">
            <a:extLst>
              <a:ext uri="{FF2B5EF4-FFF2-40B4-BE49-F238E27FC236}">
                <a16:creationId xmlns:a16="http://schemas.microsoft.com/office/drawing/2014/main" id="{3AA55800-F91B-B4B4-2966-6CAC34C667DA}"/>
              </a:ext>
            </a:extLst>
          </p:cNvPr>
          <p:cNvSpPr/>
          <p:nvPr/>
        </p:nvSpPr>
        <p:spPr>
          <a:xfrm>
            <a:off x="3661959" y="6116836"/>
            <a:ext cx="7476104" cy="48218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s-ES" sz="1200">
                <a:solidFill>
                  <a:srgbClr val="002060"/>
                </a:solidFill>
                <a:latin typeface="ITC Kabel" panose="02000503000000000000" pitchFamily="50" charset="0"/>
              </a:rPr>
              <a:t>*Cifras acumuladas junio de 2024</a:t>
            </a:r>
          </a:p>
          <a:p>
            <a:r>
              <a:rPr lang="es-ES" sz="1200">
                <a:solidFill>
                  <a:srgbClr val="002060"/>
                </a:solidFill>
                <a:latin typeface="ITC Kabel" panose="02000503000000000000" pitchFamily="50" charset="0"/>
              </a:rPr>
              <a:t>Fuente: Cámara de Comercio de Barranquilla con base en DNP - </a:t>
            </a:r>
            <a:r>
              <a:rPr lang="es-ES" sz="1200" err="1">
                <a:solidFill>
                  <a:srgbClr val="002060"/>
                </a:solidFill>
                <a:latin typeface="ITC Kabel" panose="02000503000000000000" pitchFamily="50" charset="0"/>
              </a:rPr>
              <a:t>Terridata</a:t>
            </a:r>
            <a:r>
              <a:rPr lang="es-ES" sz="1200">
                <a:solidFill>
                  <a:srgbClr val="002060"/>
                </a:solidFill>
                <a:latin typeface="ITC Kabel" panose="02000503000000000000" pitchFamily="50" charset="0"/>
              </a:rPr>
              <a:t> y Contaduría General de la Nación - CHIP</a:t>
            </a:r>
            <a:endParaRPr lang="es-CO" sz="1200">
              <a:solidFill>
                <a:srgbClr val="002060"/>
              </a:solidFill>
              <a:latin typeface="ITC Kabel" panose="02000503000000000000" pitchFamily="50" charset="0"/>
            </a:endParaRPr>
          </a:p>
        </p:txBody>
      </p:sp>
      <p:sp>
        <p:nvSpPr>
          <p:cNvPr id="5" name="CuadroTexto 4">
            <a:extLst>
              <a:ext uri="{FF2B5EF4-FFF2-40B4-BE49-F238E27FC236}">
                <a16:creationId xmlns:a16="http://schemas.microsoft.com/office/drawing/2014/main" id="{CF07DB9B-9BD3-662C-483B-390076BD4E55}"/>
              </a:ext>
            </a:extLst>
          </p:cNvPr>
          <p:cNvSpPr txBox="1"/>
          <p:nvPr/>
        </p:nvSpPr>
        <p:spPr>
          <a:xfrm>
            <a:off x="55270" y="2884714"/>
            <a:ext cx="3334863" cy="1200329"/>
          </a:xfrm>
          <a:prstGeom prst="rect">
            <a:avLst/>
          </a:prstGeom>
          <a:noFill/>
          <a:ln>
            <a:noFill/>
          </a:ln>
        </p:spPr>
        <p:txBody>
          <a:bodyPr wrap="square" rtlCol="0">
            <a:spAutoFit/>
          </a:bodyPr>
          <a:lstStyle/>
          <a:p>
            <a:pPr algn="just"/>
            <a:r>
              <a:rPr lang="es-ES">
                <a:solidFill>
                  <a:schemeClr val="bg1"/>
                </a:solidFill>
                <a:latin typeface="ITC Kabel" panose="02000503000000000000" pitchFamily="50" charset="0"/>
              </a:rPr>
              <a:t>En los últimos años, la ejecución presupuestal en inversión se ha reducido en términos reales en el Atlántico.</a:t>
            </a:r>
            <a:endParaRPr lang="es-CO">
              <a:solidFill>
                <a:schemeClr val="bg1"/>
              </a:solidFill>
              <a:latin typeface="ITC Kabel" panose="02000503000000000000" pitchFamily="50" charset="0"/>
            </a:endParaRPr>
          </a:p>
        </p:txBody>
      </p:sp>
      <p:sp>
        <p:nvSpPr>
          <p:cNvPr id="27" name="Rectángulo 26">
            <a:extLst>
              <a:ext uri="{FF2B5EF4-FFF2-40B4-BE49-F238E27FC236}">
                <a16:creationId xmlns:a16="http://schemas.microsoft.com/office/drawing/2014/main" id="{DC77F9F2-781F-2FB9-87C8-67C5D4B1614D}"/>
              </a:ext>
            </a:extLst>
          </p:cNvPr>
          <p:cNvSpPr/>
          <p:nvPr/>
        </p:nvSpPr>
        <p:spPr>
          <a:xfrm>
            <a:off x="3469056" y="-19533"/>
            <a:ext cx="8702845" cy="106185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3600" b="1">
                <a:solidFill>
                  <a:srgbClr val="275889"/>
                </a:solidFill>
                <a:latin typeface="ITC Kabel" panose="02000503000000000000" pitchFamily="50" charset="0"/>
              </a:rPr>
              <a:t>Gasto público</a:t>
            </a:r>
            <a:endParaRPr lang="es-CO" sz="3600" b="1">
              <a:solidFill>
                <a:srgbClr val="275889"/>
              </a:solidFill>
              <a:latin typeface="ITC Kabel" panose="02000503000000000000" pitchFamily="50" charset="0"/>
            </a:endParaRPr>
          </a:p>
        </p:txBody>
      </p:sp>
      <p:grpSp>
        <p:nvGrpSpPr>
          <p:cNvPr id="28" name="Grupo 27">
            <a:extLst>
              <a:ext uri="{FF2B5EF4-FFF2-40B4-BE49-F238E27FC236}">
                <a16:creationId xmlns:a16="http://schemas.microsoft.com/office/drawing/2014/main" id="{E4784E7F-5E8E-ED41-E63B-8BE6B832A4BF}"/>
              </a:ext>
            </a:extLst>
          </p:cNvPr>
          <p:cNvGrpSpPr/>
          <p:nvPr/>
        </p:nvGrpSpPr>
        <p:grpSpPr>
          <a:xfrm>
            <a:off x="11173459" y="5461709"/>
            <a:ext cx="1372278" cy="1659643"/>
            <a:chOff x="11157509" y="5568150"/>
            <a:chExt cx="1372278" cy="1659643"/>
          </a:xfrm>
        </p:grpSpPr>
        <p:grpSp>
          <p:nvGrpSpPr>
            <p:cNvPr id="29" name="Grupo 28">
              <a:extLst>
                <a:ext uri="{FF2B5EF4-FFF2-40B4-BE49-F238E27FC236}">
                  <a16:creationId xmlns:a16="http://schemas.microsoft.com/office/drawing/2014/main" id="{3C10F422-F8E9-8FC3-7F60-B8887902C448}"/>
                </a:ext>
              </a:extLst>
            </p:cNvPr>
            <p:cNvGrpSpPr/>
            <p:nvPr/>
          </p:nvGrpSpPr>
          <p:grpSpPr>
            <a:xfrm>
              <a:off x="11157509" y="5568150"/>
              <a:ext cx="1372278" cy="1659643"/>
              <a:chOff x="11004993" y="4968941"/>
              <a:chExt cx="1587341" cy="2335672"/>
            </a:xfrm>
          </p:grpSpPr>
          <p:sp>
            <p:nvSpPr>
              <p:cNvPr id="31" name="Hexágono 30">
                <a:extLst>
                  <a:ext uri="{FF2B5EF4-FFF2-40B4-BE49-F238E27FC236}">
                    <a16:creationId xmlns:a16="http://schemas.microsoft.com/office/drawing/2014/main" id="{D1DCC33F-4385-B85A-BA6E-F8813AE9EFA6}"/>
                  </a:ext>
                </a:extLst>
              </p:cNvPr>
              <p:cNvSpPr/>
              <p:nvPr/>
            </p:nvSpPr>
            <p:spPr>
              <a:xfrm rot="16200000">
                <a:off x="11357131" y="5748295"/>
                <a:ext cx="878400" cy="764041"/>
              </a:xfrm>
              <a:prstGeom prst="hexagon">
                <a:avLst/>
              </a:prstGeom>
              <a:solidFill>
                <a:srgbClr val="8ED973"/>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32" name="Hexágono 31">
                <a:extLst>
                  <a:ext uri="{FF2B5EF4-FFF2-40B4-BE49-F238E27FC236}">
                    <a16:creationId xmlns:a16="http://schemas.microsoft.com/office/drawing/2014/main" id="{808ADE4F-D4FE-771F-4D39-95741A4E17DF}"/>
                  </a:ext>
                </a:extLst>
              </p:cNvPr>
              <p:cNvSpPr/>
              <p:nvPr/>
            </p:nvSpPr>
            <p:spPr>
              <a:xfrm rot="16200000">
                <a:off x="10947814" y="6462331"/>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33" name="Hexágono 32">
                <a:extLst>
                  <a:ext uri="{FF2B5EF4-FFF2-40B4-BE49-F238E27FC236}">
                    <a16:creationId xmlns:a16="http://schemas.microsoft.com/office/drawing/2014/main" id="{517A1A25-F4DB-F38B-4ACA-FF9263A1C4DC}"/>
                  </a:ext>
                </a:extLst>
              </p:cNvPr>
              <p:cNvSpPr/>
              <p:nvPr/>
            </p:nvSpPr>
            <p:spPr>
              <a:xfrm rot="16200000">
                <a:off x="11752800" y="6483392"/>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34" name="Hexágono 33">
                <a:extLst>
                  <a:ext uri="{FF2B5EF4-FFF2-40B4-BE49-F238E27FC236}">
                    <a16:creationId xmlns:a16="http://schemas.microsoft.com/office/drawing/2014/main" id="{0273E0E7-17AA-7104-E4A6-7539D5D65455}"/>
                  </a:ext>
                </a:extLst>
              </p:cNvPr>
              <p:cNvSpPr/>
              <p:nvPr/>
            </p:nvSpPr>
            <p:spPr>
              <a:xfrm rot="16200000">
                <a:off x="11771114" y="5026120"/>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grpSp>
        <p:sp>
          <p:nvSpPr>
            <p:cNvPr id="30" name="CuadroTexto 29">
              <a:extLst>
                <a:ext uri="{FF2B5EF4-FFF2-40B4-BE49-F238E27FC236}">
                  <a16:creationId xmlns:a16="http://schemas.microsoft.com/office/drawing/2014/main" id="{E6C84FF6-2B13-64ED-4A45-C546CE6D0DA0}"/>
                </a:ext>
              </a:extLst>
            </p:cNvPr>
            <p:cNvSpPr txBox="1"/>
            <p:nvPr/>
          </p:nvSpPr>
          <p:spPr>
            <a:xfrm>
              <a:off x="11695611" y="6197920"/>
              <a:ext cx="296091" cy="400110"/>
            </a:xfrm>
            <a:prstGeom prst="rect">
              <a:avLst/>
            </a:prstGeom>
            <a:noFill/>
          </p:spPr>
          <p:txBody>
            <a:bodyPr wrap="square" rtlCol="0">
              <a:spAutoFit/>
            </a:bodyPr>
            <a:lstStyle/>
            <a:p>
              <a:endParaRPr lang="es-CO" sz="2000" b="1">
                <a:solidFill>
                  <a:srgbClr val="002060"/>
                </a:solidFill>
                <a:latin typeface="ITC Kabel" panose="02000503000000000000" pitchFamily="50" charset="0"/>
              </a:endParaRPr>
            </a:p>
          </p:txBody>
        </p:sp>
      </p:grpSp>
      <p:sp>
        <p:nvSpPr>
          <p:cNvPr id="35" name="2 CuadroTexto">
            <a:extLst>
              <a:ext uri="{FF2B5EF4-FFF2-40B4-BE49-F238E27FC236}">
                <a16:creationId xmlns:a16="http://schemas.microsoft.com/office/drawing/2014/main" id="{41453D34-F716-6253-4207-FFF57755E723}"/>
              </a:ext>
            </a:extLst>
          </p:cNvPr>
          <p:cNvSpPr txBox="1"/>
          <p:nvPr/>
        </p:nvSpPr>
        <p:spPr>
          <a:xfrm>
            <a:off x="3477718" y="740418"/>
            <a:ext cx="8694183" cy="646331"/>
          </a:xfrm>
          <a:prstGeom prst="rect">
            <a:avLst/>
          </a:prstGeom>
          <a:noFill/>
        </p:spPr>
        <p:txBody>
          <a:bodyPr wrap="square" rtlCol="0">
            <a:spAutoFit/>
          </a:bodyPr>
          <a:lstStyle/>
          <a:p>
            <a:pPr algn="ctr"/>
            <a:r>
              <a:rPr lang="es-ES">
                <a:solidFill>
                  <a:srgbClr val="275889"/>
                </a:solidFill>
                <a:latin typeface="ITC Kabel" panose="02000503000000000000" pitchFamily="50" charset="0"/>
              </a:rPr>
              <a:t>Ejecución de presupuesto de Inversión por toda vía en Atlántico y sus municipios</a:t>
            </a:r>
          </a:p>
          <a:p>
            <a:pPr algn="ctr"/>
            <a:r>
              <a:rPr lang="es-ES">
                <a:solidFill>
                  <a:srgbClr val="275889"/>
                </a:solidFill>
                <a:latin typeface="ITC Kabel" panose="02000503000000000000" pitchFamily="50" charset="0"/>
              </a:rPr>
              <a:t>(Variación % real anual)</a:t>
            </a:r>
            <a:endParaRPr lang="es-CO">
              <a:solidFill>
                <a:srgbClr val="275889"/>
              </a:solidFill>
              <a:latin typeface="ITC Kabel" panose="02000503000000000000" pitchFamily="50" charset="0"/>
            </a:endParaRPr>
          </a:p>
        </p:txBody>
      </p:sp>
      <p:graphicFrame>
        <p:nvGraphicFramePr>
          <p:cNvPr id="7" name="Gráfico 6">
            <a:extLst>
              <a:ext uri="{FF2B5EF4-FFF2-40B4-BE49-F238E27FC236}">
                <a16:creationId xmlns:a16="http://schemas.microsoft.com/office/drawing/2014/main" id="{DEEAEC81-3CF5-B984-DD04-9A260A5CA7B6}"/>
              </a:ext>
            </a:extLst>
          </p:cNvPr>
          <p:cNvGraphicFramePr>
            <a:graphicFrameLocks/>
          </p:cNvGraphicFramePr>
          <p:nvPr>
            <p:extLst>
              <p:ext uri="{D42A27DB-BD31-4B8C-83A1-F6EECF244321}">
                <p14:modId xmlns:p14="http://schemas.microsoft.com/office/powerpoint/2010/main" val="2586109277"/>
              </p:ext>
            </p:extLst>
          </p:nvPr>
        </p:nvGraphicFramePr>
        <p:xfrm>
          <a:off x="3716202" y="1573789"/>
          <a:ext cx="8153178" cy="451208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885689599"/>
      </p:ext>
    </p:extLst>
  </p:cSld>
  <p:clrMapOvr>
    <a:masterClrMapping/>
  </p:clrMapOvr>
  <p:transition/>
</p:sld>
</file>

<file path=ppt/slides/slide4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2" name="Paralelogramo 11">
            <a:extLst>
              <a:ext uri="{FF2B5EF4-FFF2-40B4-BE49-F238E27FC236}">
                <a16:creationId xmlns:a16="http://schemas.microsoft.com/office/drawing/2014/main" id="{24F2D3D8-322D-A81B-1C2D-0E38C61527F5}"/>
              </a:ext>
            </a:extLst>
          </p:cNvPr>
          <p:cNvSpPr/>
          <p:nvPr/>
        </p:nvSpPr>
        <p:spPr>
          <a:xfrm>
            <a:off x="-3" y="18658"/>
            <a:ext cx="12192002" cy="6858000"/>
          </a:xfrm>
          <a:prstGeom prst="parallelogram">
            <a:avLst>
              <a:gd name="adj" fmla="val 95620"/>
            </a:avLst>
          </a:prstGeom>
          <a:gradFill>
            <a:gsLst>
              <a:gs pos="0">
                <a:srgbClr val="0A98D5"/>
              </a:gs>
              <a:gs pos="99000">
                <a:srgbClr val="164A7F"/>
              </a:gs>
              <a:gs pos="66000">
                <a:srgbClr val="215F9A"/>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2" name="Hexágono 1">
            <a:extLst>
              <a:ext uri="{FF2B5EF4-FFF2-40B4-BE49-F238E27FC236}">
                <a16:creationId xmlns:a16="http://schemas.microsoft.com/office/drawing/2014/main" id="{693EEEAB-4DE2-EC64-7630-3553DDCCE0B8}"/>
              </a:ext>
            </a:extLst>
          </p:cNvPr>
          <p:cNvSpPr/>
          <p:nvPr/>
        </p:nvSpPr>
        <p:spPr>
          <a:xfrm rot="10800000">
            <a:off x="1455108" y="4304390"/>
            <a:ext cx="1231162" cy="1051920"/>
          </a:xfrm>
          <a:prstGeom prst="hexagon">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21" name="Hexágono 20">
            <a:extLst>
              <a:ext uri="{FF2B5EF4-FFF2-40B4-BE49-F238E27FC236}">
                <a16:creationId xmlns:a16="http://schemas.microsoft.com/office/drawing/2014/main" id="{F59547F9-A889-0812-D57D-4478BAE90A86}"/>
              </a:ext>
            </a:extLst>
          </p:cNvPr>
          <p:cNvSpPr/>
          <p:nvPr/>
        </p:nvSpPr>
        <p:spPr>
          <a:xfrm rot="10800000">
            <a:off x="591305" y="5261004"/>
            <a:ext cx="1231162" cy="1051920"/>
          </a:xfrm>
          <a:prstGeom prst="hexagon">
            <a:avLst/>
          </a:prstGeom>
          <a:gradFill>
            <a:gsLst>
              <a:gs pos="0">
                <a:srgbClr val="0A98D5"/>
              </a:gs>
              <a:gs pos="100000">
                <a:srgbClr val="215F9A"/>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7" name="Hexágono 6">
            <a:extLst>
              <a:ext uri="{FF2B5EF4-FFF2-40B4-BE49-F238E27FC236}">
                <a16:creationId xmlns:a16="http://schemas.microsoft.com/office/drawing/2014/main" id="{65F11E7A-BA38-74C6-0C53-F81ABFBA2099}"/>
              </a:ext>
            </a:extLst>
          </p:cNvPr>
          <p:cNvSpPr/>
          <p:nvPr/>
        </p:nvSpPr>
        <p:spPr>
          <a:xfrm rot="10800000">
            <a:off x="9096889" y="2014671"/>
            <a:ext cx="1231162" cy="1051920"/>
          </a:xfrm>
          <a:prstGeom prst="hexagon">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8" name="Hexágono 7">
            <a:extLst>
              <a:ext uri="{FF2B5EF4-FFF2-40B4-BE49-F238E27FC236}">
                <a16:creationId xmlns:a16="http://schemas.microsoft.com/office/drawing/2014/main" id="{20910F8E-7B15-C7EC-76C3-D425DE71F251}"/>
              </a:ext>
            </a:extLst>
          </p:cNvPr>
          <p:cNvSpPr/>
          <p:nvPr/>
        </p:nvSpPr>
        <p:spPr>
          <a:xfrm rot="10800000">
            <a:off x="9928279" y="1032569"/>
            <a:ext cx="1231162" cy="1051920"/>
          </a:xfrm>
          <a:prstGeom prst="hexagon">
            <a:avLst/>
          </a:prstGeom>
          <a:solidFill>
            <a:srgbClr val="056BB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grpSp>
        <p:nvGrpSpPr>
          <p:cNvPr id="6" name="Grupo 5">
            <a:extLst>
              <a:ext uri="{FF2B5EF4-FFF2-40B4-BE49-F238E27FC236}">
                <a16:creationId xmlns:a16="http://schemas.microsoft.com/office/drawing/2014/main" id="{1F94EE1D-95B7-3051-599F-5A5E55C63B35}"/>
              </a:ext>
            </a:extLst>
          </p:cNvPr>
          <p:cNvGrpSpPr/>
          <p:nvPr/>
        </p:nvGrpSpPr>
        <p:grpSpPr>
          <a:xfrm>
            <a:off x="2136030" y="2800229"/>
            <a:ext cx="7645232" cy="1867126"/>
            <a:chOff x="1179576" y="4080389"/>
            <a:chExt cx="7645232" cy="1867126"/>
          </a:xfrm>
        </p:grpSpPr>
        <p:sp>
          <p:nvSpPr>
            <p:cNvPr id="4" name="Diagrama de flujo: proceso alternativo 3">
              <a:extLst>
                <a:ext uri="{FF2B5EF4-FFF2-40B4-BE49-F238E27FC236}">
                  <a16:creationId xmlns:a16="http://schemas.microsoft.com/office/drawing/2014/main" id="{CC15B100-7297-354F-4F47-AF11E34F07B9}"/>
                </a:ext>
              </a:extLst>
            </p:cNvPr>
            <p:cNvSpPr/>
            <p:nvPr/>
          </p:nvSpPr>
          <p:spPr>
            <a:xfrm>
              <a:off x="1179576" y="4080389"/>
              <a:ext cx="7645232" cy="1867126"/>
            </a:xfrm>
            <a:prstGeom prst="flowChartAlternateProcess">
              <a:avLst/>
            </a:prstGeom>
            <a:solidFill>
              <a:schemeClr val="bg1"/>
            </a:solidFill>
            <a:ln>
              <a:solidFill>
                <a:srgbClr val="0984C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3" name="CuadroTexto 2">
              <a:extLst>
                <a:ext uri="{FF2B5EF4-FFF2-40B4-BE49-F238E27FC236}">
                  <a16:creationId xmlns:a16="http://schemas.microsoft.com/office/drawing/2014/main" id="{073EF3BC-B635-1B81-D445-832D7B9C4F35}"/>
                </a:ext>
              </a:extLst>
            </p:cNvPr>
            <p:cNvSpPr txBox="1"/>
            <p:nvPr/>
          </p:nvSpPr>
          <p:spPr>
            <a:xfrm>
              <a:off x="1370369" y="4627936"/>
              <a:ext cx="7263646" cy="615553"/>
            </a:xfrm>
            <a:prstGeom prst="rect">
              <a:avLst/>
            </a:prstGeom>
            <a:noFill/>
          </p:spPr>
          <p:txBody>
            <a:bodyPr wrap="square" rtlCol="0">
              <a:spAutoFit/>
            </a:bodyPr>
            <a:lstStyle/>
            <a:p>
              <a:pPr algn="ctr"/>
              <a:r>
                <a:rPr lang="es-CO" sz="3400" b="1">
                  <a:solidFill>
                    <a:srgbClr val="275889"/>
                  </a:solidFill>
                  <a:latin typeface="ITC Kabel" panose="02000503000000000000" pitchFamily="50" charset="0"/>
                </a:rPr>
                <a:t>¿Cómo está el sector externo?</a:t>
              </a:r>
              <a:endParaRPr lang="es-ES" sz="3400" b="1">
                <a:solidFill>
                  <a:srgbClr val="275889"/>
                </a:solidFill>
                <a:latin typeface="ITC Kabel" panose="02000503000000000000" pitchFamily="50" charset="0"/>
              </a:endParaRPr>
            </a:p>
          </p:txBody>
        </p:sp>
      </p:grpSp>
    </p:spTree>
    <p:extLst>
      <p:ext uri="{BB962C8B-B14F-4D97-AF65-F5344CB8AC3E}">
        <p14:creationId xmlns:p14="http://schemas.microsoft.com/office/powerpoint/2010/main" val="2806363792"/>
      </p:ext>
    </p:extLst>
  </p:cSld>
  <p:clrMapOvr>
    <a:masterClrMapping/>
  </p:clrMapOvr>
  <p:transition spd="slow">
    <p:pull/>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6" name="Gráfico 15">
            <a:extLst>
              <a:ext uri="{FF2B5EF4-FFF2-40B4-BE49-F238E27FC236}">
                <a16:creationId xmlns:a16="http://schemas.microsoft.com/office/drawing/2014/main" id="{2FD2DAA9-6904-37D7-5EBF-D27C906AD431}"/>
              </a:ext>
            </a:extLst>
          </p:cNvPr>
          <p:cNvGraphicFramePr>
            <a:graphicFrameLocks/>
          </p:cNvGraphicFramePr>
          <p:nvPr>
            <p:extLst>
              <p:ext uri="{D42A27DB-BD31-4B8C-83A1-F6EECF244321}">
                <p14:modId xmlns:p14="http://schemas.microsoft.com/office/powerpoint/2010/main" val="3704331296"/>
              </p:ext>
            </p:extLst>
          </p:nvPr>
        </p:nvGraphicFramePr>
        <p:xfrm>
          <a:off x="3645753" y="1539861"/>
          <a:ext cx="8296610" cy="4649565"/>
        </p:xfrm>
        <a:graphic>
          <a:graphicData uri="http://schemas.openxmlformats.org/drawingml/2006/chart">
            <c:chart xmlns:c="http://schemas.openxmlformats.org/drawingml/2006/chart" xmlns:r="http://schemas.openxmlformats.org/officeDocument/2006/relationships" r:id="rId2"/>
          </a:graphicData>
        </a:graphic>
      </p:graphicFrame>
      <p:sp>
        <p:nvSpPr>
          <p:cNvPr id="4" name="Rectángulo 3">
            <a:extLst>
              <a:ext uri="{FF2B5EF4-FFF2-40B4-BE49-F238E27FC236}">
                <a16:creationId xmlns:a16="http://schemas.microsoft.com/office/drawing/2014/main" id="{BCA437FB-3A03-8306-87EF-EA8594B3A9DC}"/>
              </a:ext>
            </a:extLst>
          </p:cNvPr>
          <p:cNvSpPr/>
          <p:nvPr/>
        </p:nvSpPr>
        <p:spPr>
          <a:xfrm>
            <a:off x="3469056" y="-19533"/>
            <a:ext cx="8722943" cy="106185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3600" b="1">
                <a:solidFill>
                  <a:srgbClr val="275889"/>
                </a:solidFill>
                <a:latin typeface="ITC Kabel" panose="02000503000000000000" pitchFamily="50" charset="0"/>
              </a:rPr>
              <a:t>Crecimiento económico</a:t>
            </a:r>
            <a:endParaRPr lang="es-CO" sz="3600" b="1">
              <a:solidFill>
                <a:srgbClr val="275889"/>
              </a:solidFill>
              <a:latin typeface="ITC Kabel" panose="02000503000000000000" pitchFamily="50" charset="0"/>
            </a:endParaRPr>
          </a:p>
        </p:txBody>
      </p:sp>
      <p:sp>
        <p:nvSpPr>
          <p:cNvPr id="6" name="Rectángulo 5">
            <a:extLst>
              <a:ext uri="{FF2B5EF4-FFF2-40B4-BE49-F238E27FC236}">
                <a16:creationId xmlns:a16="http://schemas.microsoft.com/office/drawing/2014/main" id="{D9621F7F-F999-8199-962A-B857AA726B6E}"/>
              </a:ext>
            </a:extLst>
          </p:cNvPr>
          <p:cNvSpPr/>
          <p:nvPr/>
        </p:nvSpPr>
        <p:spPr>
          <a:xfrm>
            <a:off x="3571176" y="6279371"/>
            <a:ext cx="4484892" cy="48218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1200">
                <a:solidFill>
                  <a:srgbClr val="002060"/>
                </a:solidFill>
                <a:latin typeface="ITC Kabel" panose="02000503000000000000" pitchFamily="50" charset="0"/>
              </a:rPr>
              <a:t>Fuente: Cámara de Comercio de Barranquilla con base en DANE</a:t>
            </a:r>
            <a:endParaRPr lang="es-CO" sz="1200">
              <a:solidFill>
                <a:srgbClr val="002060"/>
              </a:solidFill>
              <a:latin typeface="ITC Kabel" panose="02000503000000000000" pitchFamily="50" charset="0"/>
            </a:endParaRPr>
          </a:p>
        </p:txBody>
      </p:sp>
      <p:sp>
        <p:nvSpPr>
          <p:cNvPr id="10" name="Rectángulo 9">
            <a:extLst>
              <a:ext uri="{FF2B5EF4-FFF2-40B4-BE49-F238E27FC236}">
                <a16:creationId xmlns:a16="http://schemas.microsoft.com/office/drawing/2014/main" id="{E361254A-3523-9045-A8E5-B6AF84AA20B7}"/>
              </a:ext>
            </a:extLst>
          </p:cNvPr>
          <p:cNvSpPr/>
          <p:nvPr/>
        </p:nvSpPr>
        <p:spPr>
          <a:xfrm>
            <a:off x="-14990" y="-1"/>
            <a:ext cx="3492708" cy="6858002"/>
          </a:xfrm>
          <a:prstGeom prst="rect">
            <a:avLst/>
          </a:prstGeom>
          <a:gradFill>
            <a:gsLst>
              <a:gs pos="51000">
                <a:srgbClr val="004D98"/>
              </a:gs>
              <a:gs pos="84000">
                <a:srgbClr val="004D98"/>
              </a:gs>
              <a:gs pos="16000">
                <a:srgbClr val="0C94D1"/>
              </a:gs>
            </a:gsLst>
            <a:lin ang="5400000" scaled="1"/>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14" name="CuadroTexto 13">
            <a:extLst>
              <a:ext uri="{FF2B5EF4-FFF2-40B4-BE49-F238E27FC236}">
                <a16:creationId xmlns:a16="http://schemas.microsoft.com/office/drawing/2014/main" id="{2BF92B47-B179-9F3F-7ED1-1C657B8DC13C}"/>
              </a:ext>
            </a:extLst>
          </p:cNvPr>
          <p:cNvSpPr txBox="1"/>
          <p:nvPr/>
        </p:nvSpPr>
        <p:spPr>
          <a:xfrm>
            <a:off x="138941" y="2742032"/>
            <a:ext cx="3184845" cy="2031325"/>
          </a:xfrm>
          <a:prstGeom prst="rect">
            <a:avLst/>
          </a:prstGeom>
          <a:noFill/>
          <a:ln>
            <a:noFill/>
          </a:ln>
        </p:spPr>
        <p:txBody>
          <a:bodyPr wrap="square" lIns="91440" tIns="45720" rIns="91440" bIns="45720" rtlCol="0" anchor="t">
            <a:spAutoFit/>
          </a:bodyPr>
          <a:lstStyle/>
          <a:p>
            <a:pPr algn="just"/>
            <a:r>
              <a:rPr lang="es-ES">
                <a:solidFill>
                  <a:schemeClr val="bg1"/>
                </a:solidFill>
                <a:latin typeface="ITC Kabel"/>
              </a:rPr>
              <a:t>La economía del Atlántico se ha desacelerado tras haber crecido notablemente en la post pandemia. Pese a esto, ha crecido a tasas por encima de la economía nacional en los últimos años.</a:t>
            </a:r>
            <a:endParaRPr lang="es-CO">
              <a:solidFill>
                <a:schemeClr val="bg1"/>
              </a:solidFill>
              <a:latin typeface="ITC Kabel"/>
            </a:endParaRPr>
          </a:p>
        </p:txBody>
      </p:sp>
      <p:pic>
        <p:nvPicPr>
          <p:cNvPr id="18" name="Imagen 17" descr="Logotipo, nombre de la empresa&#10;&#10;Descripción generada automáticamente">
            <a:extLst>
              <a:ext uri="{FF2B5EF4-FFF2-40B4-BE49-F238E27FC236}">
                <a16:creationId xmlns:a16="http://schemas.microsoft.com/office/drawing/2014/main" id="{E3B4E5EC-FD9E-8AD2-3D38-504DC617FF5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2417" y="-525392"/>
            <a:ext cx="2531620" cy="2531620"/>
          </a:xfrm>
          <a:prstGeom prst="rect">
            <a:avLst/>
          </a:prstGeom>
        </p:spPr>
      </p:pic>
      <p:sp>
        <p:nvSpPr>
          <p:cNvPr id="9" name="2 CuadroTexto">
            <a:extLst>
              <a:ext uri="{FF2B5EF4-FFF2-40B4-BE49-F238E27FC236}">
                <a16:creationId xmlns:a16="http://schemas.microsoft.com/office/drawing/2014/main" id="{8A8090F2-F157-0B53-33C5-E6D256EFB79E}"/>
              </a:ext>
            </a:extLst>
          </p:cNvPr>
          <p:cNvSpPr txBox="1"/>
          <p:nvPr/>
        </p:nvSpPr>
        <p:spPr>
          <a:xfrm>
            <a:off x="3477718" y="740418"/>
            <a:ext cx="8722943" cy="369332"/>
          </a:xfrm>
          <a:prstGeom prst="rect">
            <a:avLst/>
          </a:prstGeom>
          <a:noFill/>
        </p:spPr>
        <p:txBody>
          <a:bodyPr wrap="square" rtlCol="0">
            <a:spAutoFit/>
          </a:bodyPr>
          <a:lstStyle/>
          <a:p>
            <a:pPr algn="ctr"/>
            <a:r>
              <a:rPr lang="es-ES">
                <a:solidFill>
                  <a:srgbClr val="275889"/>
                </a:solidFill>
                <a:latin typeface="ITC Kabel" panose="02000503000000000000" pitchFamily="50" charset="0"/>
              </a:rPr>
              <a:t>Tasas anuales de crecimiento del PIB e ITAED (%)</a:t>
            </a:r>
            <a:endParaRPr lang="es-CO">
              <a:solidFill>
                <a:srgbClr val="275889"/>
              </a:solidFill>
              <a:latin typeface="ITC Kabel" panose="02000503000000000000" pitchFamily="50" charset="0"/>
            </a:endParaRPr>
          </a:p>
        </p:txBody>
      </p:sp>
      <p:grpSp>
        <p:nvGrpSpPr>
          <p:cNvPr id="21" name="Grupo 20">
            <a:extLst>
              <a:ext uri="{FF2B5EF4-FFF2-40B4-BE49-F238E27FC236}">
                <a16:creationId xmlns:a16="http://schemas.microsoft.com/office/drawing/2014/main" id="{F4A67F7E-1C83-C68E-3DD7-29333B305864}"/>
              </a:ext>
            </a:extLst>
          </p:cNvPr>
          <p:cNvGrpSpPr/>
          <p:nvPr/>
        </p:nvGrpSpPr>
        <p:grpSpPr>
          <a:xfrm>
            <a:off x="11173459" y="5461711"/>
            <a:ext cx="1372278" cy="1659643"/>
            <a:chOff x="11157509" y="5568152"/>
            <a:chExt cx="1372278" cy="1659643"/>
          </a:xfrm>
        </p:grpSpPr>
        <p:grpSp>
          <p:nvGrpSpPr>
            <p:cNvPr id="5" name="Grupo 4">
              <a:extLst>
                <a:ext uri="{FF2B5EF4-FFF2-40B4-BE49-F238E27FC236}">
                  <a16:creationId xmlns:a16="http://schemas.microsoft.com/office/drawing/2014/main" id="{588ECF4B-D9A6-957C-6839-ACB781588AB6}"/>
                </a:ext>
              </a:extLst>
            </p:cNvPr>
            <p:cNvGrpSpPr/>
            <p:nvPr/>
          </p:nvGrpSpPr>
          <p:grpSpPr>
            <a:xfrm>
              <a:off x="11157509" y="5568152"/>
              <a:ext cx="1372278" cy="1659643"/>
              <a:chOff x="11004993" y="4968941"/>
              <a:chExt cx="1587341" cy="2335672"/>
            </a:xfrm>
          </p:grpSpPr>
          <p:sp>
            <p:nvSpPr>
              <p:cNvPr id="7" name="Hexágono 6">
                <a:extLst>
                  <a:ext uri="{FF2B5EF4-FFF2-40B4-BE49-F238E27FC236}">
                    <a16:creationId xmlns:a16="http://schemas.microsoft.com/office/drawing/2014/main" id="{BC231C22-4483-CF9B-4532-0FC9A20C9FD9}"/>
                  </a:ext>
                </a:extLst>
              </p:cNvPr>
              <p:cNvSpPr/>
              <p:nvPr/>
            </p:nvSpPr>
            <p:spPr>
              <a:xfrm rot="16200000">
                <a:off x="11357131" y="5748295"/>
                <a:ext cx="878400" cy="764041"/>
              </a:xfrm>
              <a:prstGeom prst="hexagon">
                <a:avLst/>
              </a:prstGeom>
              <a:solidFill>
                <a:srgbClr val="8ED973"/>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11" name="Hexágono 10">
                <a:extLst>
                  <a:ext uri="{FF2B5EF4-FFF2-40B4-BE49-F238E27FC236}">
                    <a16:creationId xmlns:a16="http://schemas.microsoft.com/office/drawing/2014/main" id="{1DF5D3FE-C9ED-C9FA-432F-E49567490C53}"/>
                  </a:ext>
                </a:extLst>
              </p:cNvPr>
              <p:cNvSpPr/>
              <p:nvPr/>
            </p:nvSpPr>
            <p:spPr>
              <a:xfrm rot="16200000">
                <a:off x="10947814" y="6462331"/>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12" name="Hexágono 11">
                <a:extLst>
                  <a:ext uri="{FF2B5EF4-FFF2-40B4-BE49-F238E27FC236}">
                    <a16:creationId xmlns:a16="http://schemas.microsoft.com/office/drawing/2014/main" id="{0F973409-BADE-9F2D-399E-F497594586C8}"/>
                  </a:ext>
                </a:extLst>
              </p:cNvPr>
              <p:cNvSpPr/>
              <p:nvPr/>
            </p:nvSpPr>
            <p:spPr>
              <a:xfrm rot="16200000">
                <a:off x="11752800" y="6483392"/>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13" name="Hexágono 12">
                <a:extLst>
                  <a:ext uri="{FF2B5EF4-FFF2-40B4-BE49-F238E27FC236}">
                    <a16:creationId xmlns:a16="http://schemas.microsoft.com/office/drawing/2014/main" id="{504CB1FD-662B-B399-7269-86C64C6A21CA}"/>
                  </a:ext>
                </a:extLst>
              </p:cNvPr>
              <p:cNvSpPr/>
              <p:nvPr/>
            </p:nvSpPr>
            <p:spPr>
              <a:xfrm rot="16200000">
                <a:off x="11771114" y="5026120"/>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grpSp>
        <p:sp>
          <p:nvSpPr>
            <p:cNvPr id="15" name="CuadroTexto 14">
              <a:extLst>
                <a:ext uri="{FF2B5EF4-FFF2-40B4-BE49-F238E27FC236}">
                  <a16:creationId xmlns:a16="http://schemas.microsoft.com/office/drawing/2014/main" id="{D08DA579-5DC1-8A13-46B6-29AEEFC07A9F}"/>
                </a:ext>
              </a:extLst>
            </p:cNvPr>
            <p:cNvSpPr txBox="1"/>
            <p:nvPr/>
          </p:nvSpPr>
          <p:spPr>
            <a:xfrm>
              <a:off x="11695611" y="6197920"/>
              <a:ext cx="296091" cy="400110"/>
            </a:xfrm>
            <a:prstGeom prst="rect">
              <a:avLst/>
            </a:prstGeom>
            <a:noFill/>
          </p:spPr>
          <p:txBody>
            <a:bodyPr wrap="square" rtlCol="0">
              <a:spAutoFit/>
            </a:bodyPr>
            <a:lstStyle/>
            <a:p>
              <a:endParaRPr lang="es-CO" sz="2000" b="1">
                <a:solidFill>
                  <a:srgbClr val="002060"/>
                </a:solidFill>
                <a:latin typeface="ITC Kabel" panose="02000503000000000000" pitchFamily="50" charset="0"/>
              </a:endParaRPr>
            </a:p>
          </p:txBody>
        </p:sp>
      </p:grpSp>
      <p:graphicFrame>
        <p:nvGraphicFramePr>
          <p:cNvPr id="22" name="Tabla 21">
            <a:extLst>
              <a:ext uri="{FF2B5EF4-FFF2-40B4-BE49-F238E27FC236}">
                <a16:creationId xmlns:a16="http://schemas.microsoft.com/office/drawing/2014/main" id="{C65609D0-4ACD-87A0-0634-AFC2C130816B}"/>
              </a:ext>
            </a:extLst>
          </p:cNvPr>
          <p:cNvGraphicFramePr>
            <a:graphicFrameLocks noGrp="1"/>
          </p:cNvGraphicFramePr>
          <p:nvPr>
            <p:extLst>
              <p:ext uri="{D42A27DB-BD31-4B8C-83A1-F6EECF244321}">
                <p14:modId xmlns:p14="http://schemas.microsoft.com/office/powerpoint/2010/main" val="1973924762"/>
              </p:ext>
            </p:extLst>
          </p:nvPr>
        </p:nvGraphicFramePr>
        <p:xfrm>
          <a:off x="7758545" y="1534253"/>
          <a:ext cx="4183818" cy="1005840"/>
        </p:xfrm>
        <a:graphic>
          <a:graphicData uri="http://schemas.openxmlformats.org/drawingml/2006/table">
            <a:tbl>
              <a:tblPr firstRow="1" bandRow="1">
                <a:tableStyleId>{5C22544A-7EE6-4342-B048-85BDC9FD1C3A}</a:tableStyleId>
              </a:tblPr>
              <a:tblGrid>
                <a:gridCol w="1981200">
                  <a:extLst>
                    <a:ext uri="{9D8B030D-6E8A-4147-A177-3AD203B41FA5}">
                      <a16:colId xmlns:a16="http://schemas.microsoft.com/office/drawing/2014/main" val="461416117"/>
                    </a:ext>
                  </a:extLst>
                </a:gridCol>
                <a:gridCol w="1112504">
                  <a:extLst>
                    <a:ext uri="{9D8B030D-6E8A-4147-A177-3AD203B41FA5}">
                      <a16:colId xmlns:a16="http://schemas.microsoft.com/office/drawing/2014/main" val="3173924315"/>
                    </a:ext>
                  </a:extLst>
                </a:gridCol>
                <a:gridCol w="1090114">
                  <a:extLst>
                    <a:ext uri="{9D8B030D-6E8A-4147-A177-3AD203B41FA5}">
                      <a16:colId xmlns:a16="http://schemas.microsoft.com/office/drawing/2014/main" val="1619085503"/>
                    </a:ext>
                  </a:extLst>
                </a:gridCol>
              </a:tblGrid>
              <a:tr h="263289">
                <a:tc>
                  <a:txBody>
                    <a:bodyPr/>
                    <a:lstStyle/>
                    <a:p>
                      <a:r>
                        <a:rPr lang="es-ES" sz="1200">
                          <a:latin typeface="ITC Kabel" panose="02000503000000000000" pitchFamily="50" charset="0"/>
                        </a:rPr>
                        <a:t>Crecimiento económico </a:t>
                      </a:r>
                    </a:p>
                    <a:p>
                      <a:r>
                        <a:rPr lang="es-ES" sz="1200">
                          <a:latin typeface="ITC Kabel" panose="02000503000000000000" pitchFamily="50" charset="0"/>
                        </a:rPr>
                        <a:t>Promedio Anual</a:t>
                      </a:r>
                      <a:endParaRPr lang="es-CO" sz="1200">
                        <a:latin typeface="ITC Kabel" panose="02000503000000000000" pitchFamily="50" charset="0"/>
                      </a:endParaRPr>
                    </a:p>
                  </a:txBody>
                  <a:tcPr/>
                </a:tc>
                <a:tc>
                  <a:txBody>
                    <a:bodyPr/>
                    <a:lstStyle/>
                    <a:p>
                      <a:pPr algn="ctr"/>
                      <a:r>
                        <a:rPr lang="es-ES" sz="1200">
                          <a:latin typeface="ITC Kabel" panose="02000503000000000000" pitchFamily="50" charset="0"/>
                        </a:rPr>
                        <a:t>2010-2019</a:t>
                      </a:r>
                      <a:endParaRPr lang="es-CO" sz="1200">
                        <a:latin typeface="ITC Kabel" panose="02000503000000000000" pitchFamily="50" charset="0"/>
                      </a:endParaRPr>
                    </a:p>
                  </a:txBody>
                  <a:tcPr anchor="ctr"/>
                </a:tc>
                <a:tc>
                  <a:txBody>
                    <a:bodyPr/>
                    <a:lstStyle/>
                    <a:p>
                      <a:pPr algn="ctr"/>
                      <a:r>
                        <a:rPr lang="es-ES" sz="1200">
                          <a:latin typeface="ITC Kabel" panose="02000503000000000000" pitchFamily="50" charset="0"/>
                        </a:rPr>
                        <a:t>2021-2023</a:t>
                      </a:r>
                      <a:endParaRPr lang="es-CO" sz="1200">
                        <a:latin typeface="ITC Kabel" panose="02000503000000000000" pitchFamily="50" charset="0"/>
                      </a:endParaRPr>
                    </a:p>
                  </a:txBody>
                  <a:tcPr anchor="ctr"/>
                </a:tc>
                <a:extLst>
                  <a:ext uri="{0D108BD9-81ED-4DB2-BD59-A6C34878D82A}">
                    <a16:rowId xmlns:a16="http://schemas.microsoft.com/office/drawing/2014/main" val="3801064048"/>
                  </a:ext>
                </a:extLst>
              </a:tr>
              <a:tr h="263289">
                <a:tc>
                  <a:txBody>
                    <a:bodyPr/>
                    <a:lstStyle/>
                    <a:p>
                      <a:r>
                        <a:rPr lang="es-ES" sz="1200" b="1">
                          <a:latin typeface="ITC Kabel" panose="02000503000000000000" pitchFamily="50" charset="0"/>
                        </a:rPr>
                        <a:t>Atlántico</a:t>
                      </a:r>
                      <a:endParaRPr lang="es-CO" sz="1200" b="1">
                        <a:latin typeface="ITC Kabel" panose="02000503000000000000" pitchFamily="50" charset="0"/>
                      </a:endParaRPr>
                    </a:p>
                  </a:txBody>
                  <a:tcPr/>
                </a:tc>
                <a:tc>
                  <a:txBody>
                    <a:bodyPr/>
                    <a:lstStyle/>
                    <a:p>
                      <a:pPr algn="ctr"/>
                      <a:r>
                        <a:rPr lang="es-ES" sz="1200">
                          <a:latin typeface="ITC Kabel" panose="02000503000000000000" pitchFamily="50" charset="0"/>
                        </a:rPr>
                        <a:t>4,2%</a:t>
                      </a:r>
                      <a:endParaRPr lang="es-CO" sz="1200">
                        <a:latin typeface="ITC Kabel" panose="02000503000000000000" pitchFamily="50" charset="0"/>
                      </a:endParaRPr>
                    </a:p>
                  </a:txBody>
                  <a:tcPr/>
                </a:tc>
                <a:tc>
                  <a:txBody>
                    <a:bodyPr/>
                    <a:lstStyle/>
                    <a:p>
                      <a:pPr algn="ctr"/>
                      <a:r>
                        <a:rPr lang="es-ES" sz="1200">
                          <a:latin typeface="ITC Kabel" panose="02000503000000000000" pitchFamily="50" charset="0"/>
                        </a:rPr>
                        <a:t>4,9%</a:t>
                      </a:r>
                      <a:endParaRPr lang="es-CO" sz="1200">
                        <a:latin typeface="ITC Kabel" panose="02000503000000000000" pitchFamily="50" charset="0"/>
                      </a:endParaRPr>
                    </a:p>
                  </a:txBody>
                  <a:tcPr/>
                </a:tc>
                <a:extLst>
                  <a:ext uri="{0D108BD9-81ED-4DB2-BD59-A6C34878D82A}">
                    <a16:rowId xmlns:a16="http://schemas.microsoft.com/office/drawing/2014/main" val="2907839115"/>
                  </a:ext>
                </a:extLst>
              </a:tr>
              <a:tr h="263289">
                <a:tc>
                  <a:txBody>
                    <a:bodyPr/>
                    <a:lstStyle/>
                    <a:p>
                      <a:r>
                        <a:rPr lang="es-ES" sz="1200" b="1">
                          <a:latin typeface="ITC Kabel" panose="02000503000000000000" pitchFamily="50" charset="0"/>
                        </a:rPr>
                        <a:t>Colombia</a:t>
                      </a:r>
                      <a:endParaRPr lang="es-CO" sz="1200" b="1">
                        <a:latin typeface="ITC Kabel" panose="02000503000000000000" pitchFamily="50" charset="0"/>
                      </a:endParaRPr>
                    </a:p>
                  </a:txBody>
                  <a:tcPr/>
                </a:tc>
                <a:tc>
                  <a:txBody>
                    <a:bodyPr/>
                    <a:lstStyle/>
                    <a:p>
                      <a:pPr algn="ctr"/>
                      <a:r>
                        <a:rPr lang="es-ES" sz="1200">
                          <a:latin typeface="ITC Kabel" panose="02000503000000000000" pitchFamily="50" charset="0"/>
                        </a:rPr>
                        <a:t>3,6%</a:t>
                      </a:r>
                      <a:endParaRPr lang="es-CO" sz="1200">
                        <a:latin typeface="ITC Kabel" panose="02000503000000000000" pitchFamily="50" charset="0"/>
                      </a:endParaRPr>
                    </a:p>
                  </a:txBody>
                  <a:tcPr/>
                </a:tc>
                <a:tc>
                  <a:txBody>
                    <a:bodyPr/>
                    <a:lstStyle/>
                    <a:p>
                      <a:pPr algn="ctr"/>
                      <a:r>
                        <a:rPr lang="es-ES" sz="1200">
                          <a:latin typeface="ITC Kabel" panose="02000503000000000000" pitchFamily="50" charset="0"/>
                        </a:rPr>
                        <a:t>3,9%</a:t>
                      </a:r>
                      <a:endParaRPr lang="es-CO" sz="1200">
                        <a:latin typeface="ITC Kabel" panose="02000503000000000000" pitchFamily="50" charset="0"/>
                      </a:endParaRPr>
                    </a:p>
                  </a:txBody>
                  <a:tcPr/>
                </a:tc>
                <a:extLst>
                  <a:ext uri="{0D108BD9-81ED-4DB2-BD59-A6C34878D82A}">
                    <a16:rowId xmlns:a16="http://schemas.microsoft.com/office/drawing/2014/main" val="2501834341"/>
                  </a:ext>
                </a:extLst>
              </a:tr>
            </a:tbl>
          </a:graphicData>
        </a:graphic>
      </p:graphicFrame>
      <p:cxnSp>
        <p:nvCxnSpPr>
          <p:cNvPr id="3" name="Conector recto 2">
            <a:extLst>
              <a:ext uri="{FF2B5EF4-FFF2-40B4-BE49-F238E27FC236}">
                <a16:creationId xmlns:a16="http://schemas.microsoft.com/office/drawing/2014/main" id="{6F33AA25-E5D1-708F-44F3-025A5493F72A}"/>
              </a:ext>
            </a:extLst>
          </p:cNvPr>
          <p:cNvCxnSpPr/>
          <p:nvPr/>
        </p:nvCxnSpPr>
        <p:spPr>
          <a:xfrm flipV="1">
            <a:off x="7218218" y="1634836"/>
            <a:ext cx="0" cy="4114800"/>
          </a:xfrm>
          <a:prstGeom prst="line">
            <a:avLst/>
          </a:prstGeom>
          <a:ln>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263552325"/>
      </p:ext>
    </p:extLst>
  </p:cSld>
  <p:clrMapOvr>
    <a:masterClrMapping/>
  </p:clrMapOvr>
  <p:transition/>
</p:sld>
</file>

<file path=ppt/slides/slide5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pSp>
        <p:nvGrpSpPr>
          <p:cNvPr id="42" name="Grupo 41">
            <a:extLst>
              <a:ext uri="{FF2B5EF4-FFF2-40B4-BE49-F238E27FC236}">
                <a16:creationId xmlns:a16="http://schemas.microsoft.com/office/drawing/2014/main" id="{8C6EB168-5E95-6A7B-7A26-610CBF47CF88}"/>
              </a:ext>
            </a:extLst>
          </p:cNvPr>
          <p:cNvGrpSpPr/>
          <p:nvPr/>
        </p:nvGrpSpPr>
        <p:grpSpPr>
          <a:xfrm>
            <a:off x="3560458" y="1262510"/>
            <a:ext cx="8212143" cy="5017709"/>
            <a:chOff x="3762198" y="979019"/>
            <a:chExt cx="8212143" cy="5017709"/>
          </a:xfrm>
          <a:noFill/>
        </p:grpSpPr>
        <p:graphicFrame>
          <p:nvGraphicFramePr>
            <p:cNvPr id="15" name="Gráfico 14">
              <a:extLst>
                <a:ext uri="{FF2B5EF4-FFF2-40B4-BE49-F238E27FC236}">
                  <a16:creationId xmlns:a16="http://schemas.microsoft.com/office/drawing/2014/main" id="{F1062E29-836B-1B9C-93DA-70556C49CC70}"/>
                </a:ext>
              </a:extLst>
            </p:cNvPr>
            <p:cNvGraphicFramePr>
              <a:graphicFrameLocks/>
            </p:cNvGraphicFramePr>
            <p:nvPr>
              <p:extLst>
                <p:ext uri="{D42A27DB-BD31-4B8C-83A1-F6EECF244321}">
                  <p14:modId xmlns:p14="http://schemas.microsoft.com/office/powerpoint/2010/main" val="4199644618"/>
                </p:ext>
              </p:extLst>
            </p:nvPr>
          </p:nvGraphicFramePr>
          <p:xfrm>
            <a:off x="3762198" y="979019"/>
            <a:ext cx="8212143" cy="5017709"/>
          </p:xfrm>
          <a:graphic>
            <a:graphicData uri="http://schemas.openxmlformats.org/drawingml/2006/chart">
              <c:chart xmlns:c="http://schemas.openxmlformats.org/drawingml/2006/chart" xmlns:r="http://schemas.openxmlformats.org/officeDocument/2006/relationships" r:id="rId2"/>
            </a:graphicData>
          </a:graphic>
        </p:graphicFrame>
        <p:sp>
          <p:nvSpPr>
            <p:cNvPr id="11" name="CuadroTexto 10">
              <a:extLst>
                <a:ext uri="{FF2B5EF4-FFF2-40B4-BE49-F238E27FC236}">
                  <a16:creationId xmlns:a16="http://schemas.microsoft.com/office/drawing/2014/main" id="{79E06A96-54AF-226E-3A7E-02E5CA8D9ED9}"/>
                </a:ext>
              </a:extLst>
            </p:cNvPr>
            <p:cNvSpPr txBox="1"/>
            <p:nvPr/>
          </p:nvSpPr>
          <p:spPr>
            <a:xfrm>
              <a:off x="4596291" y="2895713"/>
              <a:ext cx="718623" cy="307777"/>
            </a:xfrm>
            <a:prstGeom prst="rect">
              <a:avLst/>
            </a:prstGeom>
            <a:grpFill/>
          </p:spPr>
          <p:txBody>
            <a:bodyPr wrap="square" rtlCol="0">
              <a:spAutoFit/>
            </a:bodyPr>
            <a:lstStyle/>
            <a:p>
              <a:r>
                <a:rPr lang="es-ES" sz="1400">
                  <a:solidFill>
                    <a:srgbClr val="002060"/>
                  </a:solidFill>
                  <a:latin typeface="ITC Kabel" panose="02000503000000000000" pitchFamily="50" charset="0"/>
                </a:rPr>
                <a:t>1.359</a:t>
              </a:r>
            </a:p>
          </p:txBody>
        </p:sp>
        <p:sp>
          <p:nvSpPr>
            <p:cNvPr id="14" name="CuadroTexto 13">
              <a:extLst>
                <a:ext uri="{FF2B5EF4-FFF2-40B4-BE49-F238E27FC236}">
                  <a16:creationId xmlns:a16="http://schemas.microsoft.com/office/drawing/2014/main" id="{E3DD89FF-63DD-1D32-CA47-DDF4DAB7C416}"/>
                </a:ext>
              </a:extLst>
            </p:cNvPr>
            <p:cNvSpPr txBox="1"/>
            <p:nvPr/>
          </p:nvSpPr>
          <p:spPr>
            <a:xfrm>
              <a:off x="5535814" y="3070394"/>
              <a:ext cx="673824" cy="307777"/>
            </a:xfrm>
            <a:prstGeom prst="rect">
              <a:avLst/>
            </a:prstGeom>
            <a:grpFill/>
          </p:spPr>
          <p:txBody>
            <a:bodyPr wrap="square" rtlCol="0">
              <a:spAutoFit/>
            </a:bodyPr>
            <a:lstStyle/>
            <a:p>
              <a:r>
                <a:rPr lang="es-ES" sz="1400">
                  <a:solidFill>
                    <a:srgbClr val="002060"/>
                  </a:solidFill>
                  <a:latin typeface="ITC Kabel" panose="02000503000000000000" pitchFamily="50" charset="0"/>
                </a:rPr>
                <a:t>1.212</a:t>
              </a:r>
              <a:endParaRPr lang="es-CO" sz="1400">
                <a:solidFill>
                  <a:srgbClr val="002060"/>
                </a:solidFill>
                <a:latin typeface="ITC Kabel" panose="02000503000000000000" pitchFamily="50" charset="0"/>
              </a:endParaRPr>
            </a:p>
          </p:txBody>
        </p:sp>
        <p:sp>
          <p:nvSpPr>
            <p:cNvPr id="17" name="CuadroTexto 16">
              <a:extLst>
                <a:ext uri="{FF2B5EF4-FFF2-40B4-BE49-F238E27FC236}">
                  <a16:creationId xmlns:a16="http://schemas.microsoft.com/office/drawing/2014/main" id="{2859438F-0EC1-FAC1-DF63-F3E90B3920EF}"/>
                </a:ext>
              </a:extLst>
            </p:cNvPr>
            <p:cNvSpPr txBox="1"/>
            <p:nvPr/>
          </p:nvSpPr>
          <p:spPr>
            <a:xfrm>
              <a:off x="7411437" y="1666465"/>
              <a:ext cx="673824" cy="307777"/>
            </a:xfrm>
            <a:prstGeom prst="rect">
              <a:avLst/>
            </a:prstGeom>
            <a:grpFill/>
          </p:spPr>
          <p:txBody>
            <a:bodyPr wrap="square" rtlCol="0">
              <a:spAutoFit/>
            </a:bodyPr>
            <a:lstStyle/>
            <a:p>
              <a:r>
                <a:rPr lang="es-ES" sz="1400">
                  <a:solidFill>
                    <a:srgbClr val="002060"/>
                  </a:solidFill>
                  <a:latin typeface="ITC Kabel" panose="02000503000000000000" pitchFamily="50" charset="0"/>
                </a:rPr>
                <a:t>2.349</a:t>
              </a:r>
              <a:endParaRPr lang="es-CO" sz="1400">
                <a:solidFill>
                  <a:srgbClr val="002060"/>
                </a:solidFill>
                <a:latin typeface="ITC Kabel" panose="02000503000000000000" pitchFamily="50" charset="0"/>
              </a:endParaRPr>
            </a:p>
          </p:txBody>
        </p:sp>
        <p:sp>
          <p:nvSpPr>
            <p:cNvPr id="19" name="CuadroTexto 18">
              <a:extLst>
                <a:ext uri="{FF2B5EF4-FFF2-40B4-BE49-F238E27FC236}">
                  <a16:creationId xmlns:a16="http://schemas.microsoft.com/office/drawing/2014/main" id="{EE0A2225-1305-4680-ABE1-AE82675296FA}"/>
                </a:ext>
              </a:extLst>
            </p:cNvPr>
            <p:cNvSpPr txBox="1"/>
            <p:nvPr/>
          </p:nvSpPr>
          <p:spPr>
            <a:xfrm>
              <a:off x="8374636" y="3121222"/>
              <a:ext cx="673824" cy="307777"/>
            </a:xfrm>
            <a:prstGeom prst="rect">
              <a:avLst/>
            </a:prstGeom>
            <a:grpFill/>
          </p:spPr>
          <p:txBody>
            <a:bodyPr wrap="square" rtlCol="0">
              <a:spAutoFit/>
            </a:bodyPr>
            <a:lstStyle/>
            <a:p>
              <a:r>
                <a:rPr lang="es-ES" sz="1400">
                  <a:solidFill>
                    <a:srgbClr val="002060"/>
                  </a:solidFill>
                  <a:latin typeface="ITC Kabel" panose="02000503000000000000" pitchFamily="50" charset="0"/>
                </a:rPr>
                <a:t>1.168</a:t>
              </a:r>
              <a:endParaRPr lang="es-CO" sz="1400">
                <a:solidFill>
                  <a:srgbClr val="002060"/>
                </a:solidFill>
                <a:latin typeface="ITC Kabel" panose="02000503000000000000" pitchFamily="50" charset="0"/>
              </a:endParaRPr>
            </a:p>
          </p:txBody>
        </p:sp>
        <p:sp>
          <p:nvSpPr>
            <p:cNvPr id="21" name="CuadroTexto 20">
              <a:extLst>
                <a:ext uri="{FF2B5EF4-FFF2-40B4-BE49-F238E27FC236}">
                  <a16:creationId xmlns:a16="http://schemas.microsoft.com/office/drawing/2014/main" id="{8ACA2130-C825-18A1-A48F-6C332AFEC824}"/>
                </a:ext>
              </a:extLst>
            </p:cNvPr>
            <p:cNvSpPr txBox="1"/>
            <p:nvPr/>
          </p:nvSpPr>
          <p:spPr>
            <a:xfrm>
              <a:off x="6493814" y="2602926"/>
              <a:ext cx="673824" cy="307777"/>
            </a:xfrm>
            <a:prstGeom prst="rect">
              <a:avLst/>
            </a:prstGeom>
            <a:grpFill/>
          </p:spPr>
          <p:txBody>
            <a:bodyPr wrap="square" rtlCol="0">
              <a:spAutoFit/>
            </a:bodyPr>
            <a:lstStyle/>
            <a:p>
              <a:r>
                <a:rPr lang="es-ES" sz="1400">
                  <a:solidFill>
                    <a:srgbClr val="002060"/>
                  </a:solidFill>
                  <a:latin typeface="ITC Kabel" panose="02000503000000000000" pitchFamily="50" charset="0"/>
                </a:rPr>
                <a:t>1.604</a:t>
              </a:r>
              <a:endParaRPr lang="es-CO" sz="1400">
                <a:solidFill>
                  <a:srgbClr val="002060"/>
                </a:solidFill>
                <a:latin typeface="ITC Kabel" panose="02000503000000000000" pitchFamily="50" charset="0"/>
              </a:endParaRPr>
            </a:p>
          </p:txBody>
        </p:sp>
        <p:sp>
          <p:nvSpPr>
            <p:cNvPr id="22" name="CuadroTexto 21">
              <a:extLst>
                <a:ext uri="{FF2B5EF4-FFF2-40B4-BE49-F238E27FC236}">
                  <a16:creationId xmlns:a16="http://schemas.microsoft.com/office/drawing/2014/main" id="{7742EECB-B97A-F955-7783-455B4E1CD0AB}"/>
                </a:ext>
              </a:extLst>
            </p:cNvPr>
            <p:cNvSpPr txBox="1"/>
            <p:nvPr/>
          </p:nvSpPr>
          <p:spPr>
            <a:xfrm>
              <a:off x="9278027" y="3263426"/>
              <a:ext cx="673824" cy="307777"/>
            </a:xfrm>
            <a:prstGeom prst="rect">
              <a:avLst/>
            </a:prstGeom>
            <a:grpFill/>
          </p:spPr>
          <p:txBody>
            <a:bodyPr wrap="square" rtlCol="0">
              <a:spAutoFit/>
            </a:bodyPr>
            <a:lstStyle/>
            <a:p>
              <a:r>
                <a:rPr lang="es-ES" sz="1400">
                  <a:solidFill>
                    <a:srgbClr val="002060"/>
                  </a:solidFill>
                  <a:latin typeface="ITC Kabel" panose="02000503000000000000" pitchFamily="50" charset="0"/>
                </a:rPr>
                <a:t>1.026</a:t>
              </a:r>
              <a:endParaRPr lang="es-CO" sz="1400">
                <a:solidFill>
                  <a:srgbClr val="002060"/>
                </a:solidFill>
                <a:latin typeface="ITC Kabel" panose="02000503000000000000" pitchFamily="50" charset="0"/>
              </a:endParaRPr>
            </a:p>
          </p:txBody>
        </p:sp>
        <p:sp>
          <p:nvSpPr>
            <p:cNvPr id="5" name="CuadroTexto 4">
              <a:extLst>
                <a:ext uri="{FF2B5EF4-FFF2-40B4-BE49-F238E27FC236}">
                  <a16:creationId xmlns:a16="http://schemas.microsoft.com/office/drawing/2014/main" id="{2F1271C2-BDF7-C282-E85B-D7FF90551717}"/>
                </a:ext>
              </a:extLst>
            </p:cNvPr>
            <p:cNvSpPr txBox="1"/>
            <p:nvPr/>
          </p:nvSpPr>
          <p:spPr>
            <a:xfrm>
              <a:off x="11178652" y="3224283"/>
              <a:ext cx="673824" cy="307777"/>
            </a:xfrm>
            <a:prstGeom prst="rect">
              <a:avLst/>
            </a:prstGeom>
            <a:grpFill/>
          </p:spPr>
          <p:txBody>
            <a:bodyPr wrap="square" rtlCol="0">
              <a:spAutoFit/>
            </a:bodyPr>
            <a:lstStyle/>
            <a:p>
              <a:r>
                <a:rPr lang="es-ES" sz="1400">
                  <a:solidFill>
                    <a:srgbClr val="002060"/>
                  </a:solidFill>
                  <a:latin typeface="ITC Kabel" panose="02000503000000000000" pitchFamily="50" charset="0"/>
                </a:rPr>
                <a:t>1.077</a:t>
              </a:r>
              <a:endParaRPr lang="es-CO" sz="1400">
                <a:solidFill>
                  <a:srgbClr val="002060"/>
                </a:solidFill>
                <a:latin typeface="ITC Kabel" panose="02000503000000000000" pitchFamily="50" charset="0"/>
              </a:endParaRPr>
            </a:p>
          </p:txBody>
        </p:sp>
      </p:grpSp>
      <p:sp>
        <p:nvSpPr>
          <p:cNvPr id="2" name="Rectángulo 1">
            <a:extLst>
              <a:ext uri="{FF2B5EF4-FFF2-40B4-BE49-F238E27FC236}">
                <a16:creationId xmlns:a16="http://schemas.microsoft.com/office/drawing/2014/main" id="{B686A3E2-F2BD-8B1B-015A-9DDBA5DD02AB}"/>
              </a:ext>
            </a:extLst>
          </p:cNvPr>
          <p:cNvSpPr/>
          <p:nvPr/>
        </p:nvSpPr>
        <p:spPr>
          <a:xfrm>
            <a:off x="-14990" y="-1"/>
            <a:ext cx="3492708" cy="6858002"/>
          </a:xfrm>
          <a:prstGeom prst="rect">
            <a:avLst/>
          </a:prstGeom>
          <a:gradFill>
            <a:gsLst>
              <a:gs pos="51000">
                <a:srgbClr val="004D98"/>
              </a:gs>
              <a:gs pos="84000">
                <a:srgbClr val="004D98"/>
              </a:gs>
              <a:gs pos="16000">
                <a:srgbClr val="0C94D1"/>
              </a:gs>
            </a:gsLst>
            <a:lin ang="5400000" scaled="1"/>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4" name="Rectángulo 3">
            <a:extLst>
              <a:ext uri="{FF2B5EF4-FFF2-40B4-BE49-F238E27FC236}">
                <a16:creationId xmlns:a16="http://schemas.microsoft.com/office/drawing/2014/main" id="{BCA437FB-3A03-8306-87EF-EA8594B3A9DC}"/>
              </a:ext>
            </a:extLst>
          </p:cNvPr>
          <p:cNvSpPr/>
          <p:nvPr/>
        </p:nvSpPr>
        <p:spPr>
          <a:xfrm>
            <a:off x="3485470" y="98081"/>
            <a:ext cx="8682263" cy="106185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3600" b="1">
                <a:solidFill>
                  <a:srgbClr val="275889"/>
                </a:solidFill>
                <a:latin typeface="ITC Kabel" panose="02000503000000000000" pitchFamily="50" charset="0"/>
              </a:rPr>
              <a:t>Exportaciones del Atlántico</a:t>
            </a:r>
            <a:endParaRPr lang="es-CO" sz="3600" b="1">
              <a:solidFill>
                <a:srgbClr val="275889"/>
              </a:solidFill>
              <a:latin typeface="ITC Kabel" panose="02000503000000000000" pitchFamily="50" charset="0"/>
            </a:endParaRPr>
          </a:p>
        </p:txBody>
      </p:sp>
      <p:pic>
        <p:nvPicPr>
          <p:cNvPr id="18" name="Imagen 17" descr="Logotipo, nombre de la empresa&#10;&#10;Descripción generada automáticamente">
            <a:extLst>
              <a:ext uri="{FF2B5EF4-FFF2-40B4-BE49-F238E27FC236}">
                <a16:creationId xmlns:a16="http://schemas.microsoft.com/office/drawing/2014/main" id="{E3B4E5EC-FD9E-8AD2-3D38-504DC617FF5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2417" y="-525392"/>
            <a:ext cx="2531620" cy="2531620"/>
          </a:xfrm>
          <a:prstGeom prst="rect">
            <a:avLst/>
          </a:prstGeom>
        </p:spPr>
      </p:pic>
      <p:sp>
        <p:nvSpPr>
          <p:cNvPr id="9" name="Rectángulo 8">
            <a:extLst>
              <a:ext uri="{FF2B5EF4-FFF2-40B4-BE49-F238E27FC236}">
                <a16:creationId xmlns:a16="http://schemas.microsoft.com/office/drawing/2014/main" id="{3AA55800-F91B-B4B4-2966-6CAC34C667DA}"/>
              </a:ext>
            </a:extLst>
          </p:cNvPr>
          <p:cNvSpPr/>
          <p:nvPr/>
        </p:nvSpPr>
        <p:spPr>
          <a:xfrm>
            <a:off x="3485471" y="6312126"/>
            <a:ext cx="4484892" cy="48218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1200">
                <a:solidFill>
                  <a:srgbClr val="002060"/>
                </a:solidFill>
                <a:latin typeface="ITC Kabel" panose="02000503000000000000" pitchFamily="50" charset="0"/>
              </a:rPr>
              <a:t>Fuente: Cámara de Comercio de Barranquilla con base en SICEX</a:t>
            </a:r>
            <a:endParaRPr lang="es-CO" sz="1200">
              <a:solidFill>
                <a:srgbClr val="002060"/>
              </a:solidFill>
              <a:latin typeface="ITC Kabel" panose="02000503000000000000" pitchFamily="50" charset="0"/>
            </a:endParaRPr>
          </a:p>
        </p:txBody>
      </p:sp>
      <p:sp>
        <p:nvSpPr>
          <p:cNvPr id="3" name="CuadroTexto 2">
            <a:extLst>
              <a:ext uri="{FF2B5EF4-FFF2-40B4-BE49-F238E27FC236}">
                <a16:creationId xmlns:a16="http://schemas.microsoft.com/office/drawing/2014/main" id="{CC538D5D-C574-69CE-81DD-743F5BA6AC34}"/>
              </a:ext>
            </a:extLst>
          </p:cNvPr>
          <p:cNvSpPr txBox="1"/>
          <p:nvPr/>
        </p:nvSpPr>
        <p:spPr>
          <a:xfrm>
            <a:off x="91326" y="2562660"/>
            <a:ext cx="3330188" cy="2308324"/>
          </a:xfrm>
          <a:prstGeom prst="rect">
            <a:avLst/>
          </a:prstGeom>
          <a:noFill/>
          <a:ln>
            <a:noFill/>
          </a:ln>
        </p:spPr>
        <p:txBody>
          <a:bodyPr wrap="square" rtlCol="0">
            <a:spAutoFit/>
          </a:bodyPr>
          <a:lstStyle/>
          <a:p>
            <a:pPr algn="just"/>
            <a:r>
              <a:rPr lang="es-ES" b="1">
                <a:solidFill>
                  <a:schemeClr val="bg1"/>
                </a:solidFill>
                <a:latin typeface="ITC Kabel" panose="02000503000000000000" pitchFamily="50" charset="0"/>
              </a:rPr>
              <a:t>Las exportaciones del Atlántico se vienen reduciendo, luego de haber alcanzado su pico en 2022</a:t>
            </a:r>
            <a:r>
              <a:rPr lang="es-ES">
                <a:solidFill>
                  <a:schemeClr val="bg1"/>
                </a:solidFill>
                <a:latin typeface="ITC Kabel" panose="02000503000000000000" pitchFamily="50" charset="0"/>
              </a:rPr>
              <a:t>. La contracción de la producción industrial manufacturera explica, en gran medida, este retroceso reciente.</a:t>
            </a:r>
            <a:endParaRPr lang="es-CO">
              <a:solidFill>
                <a:schemeClr val="bg1"/>
              </a:solidFill>
              <a:latin typeface="ITC Kabel" panose="02000503000000000000" pitchFamily="50" charset="0"/>
            </a:endParaRPr>
          </a:p>
        </p:txBody>
      </p:sp>
      <p:grpSp>
        <p:nvGrpSpPr>
          <p:cNvPr id="35" name="Grupo 34">
            <a:extLst>
              <a:ext uri="{FF2B5EF4-FFF2-40B4-BE49-F238E27FC236}">
                <a16:creationId xmlns:a16="http://schemas.microsoft.com/office/drawing/2014/main" id="{869F8A3F-E519-CD31-1BD2-5282C355C57D}"/>
              </a:ext>
            </a:extLst>
          </p:cNvPr>
          <p:cNvGrpSpPr/>
          <p:nvPr/>
        </p:nvGrpSpPr>
        <p:grpSpPr>
          <a:xfrm>
            <a:off x="11173459" y="5461710"/>
            <a:ext cx="1372278" cy="1659643"/>
            <a:chOff x="11157509" y="5568151"/>
            <a:chExt cx="1372278" cy="1659643"/>
          </a:xfrm>
        </p:grpSpPr>
        <p:grpSp>
          <p:nvGrpSpPr>
            <p:cNvPr id="36" name="Grupo 35">
              <a:extLst>
                <a:ext uri="{FF2B5EF4-FFF2-40B4-BE49-F238E27FC236}">
                  <a16:creationId xmlns:a16="http://schemas.microsoft.com/office/drawing/2014/main" id="{AC28134C-B67A-2A46-8801-14D58872613B}"/>
                </a:ext>
              </a:extLst>
            </p:cNvPr>
            <p:cNvGrpSpPr/>
            <p:nvPr/>
          </p:nvGrpSpPr>
          <p:grpSpPr>
            <a:xfrm>
              <a:off x="11157509" y="5568151"/>
              <a:ext cx="1372278" cy="1659643"/>
              <a:chOff x="11004993" y="4968941"/>
              <a:chExt cx="1587341" cy="2335672"/>
            </a:xfrm>
          </p:grpSpPr>
          <p:sp>
            <p:nvSpPr>
              <p:cNvPr id="38" name="Hexágono 37">
                <a:extLst>
                  <a:ext uri="{FF2B5EF4-FFF2-40B4-BE49-F238E27FC236}">
                    <a16:creationId xmlns:a16="http://schemas.microsoft.com/office/drawing/2014/main" id="{02A5D4E4-89F5-5223-442B-4FE97B6A555F}"/>
                  </a:ext>
                </a:extLst>
              </p:cNvPr>
              <p:cNvSpPr/>
              <p:nvPr/>
            </p:nvSpPr>
            <p:spPr>
              <a:xfrm rot="16200000">
                <a:off x="11357131" y="5748295"/>
                <a:ext cx="878400" cy="764041"/>
              </a:xfrm>
              <a:prstGeom prst="hexagon">
                <a:avLst/>
              </a:prstGeom>
              <a:solidFill>
                <a:srgbClr val="8ED973"/>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39" name="Hexágono 38">
                <a:extLst>
                  <a:ext uri="{FF2B5EF4-FFF2-40B4-BE49-F238E27FC236}">
                    <a16:creationId xmlns:a16="http://schemas.microsoft.com/office/drawing/2014/main" id="{CD474CD7-1F8E-B6B4-C49A-4049F321F060}"/>
                  </a:ext>
                </a:extLst>
              </p:cNvPr>
              <p:cNvSpPr/>
              <p:nvPr/>
            </p:nvSpPr>
            <p:spPr>
              <a:xfrm rot="16200000">
                <a:off x="10947814" y="6462331"/>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40" name="Hexágono 39">
                <a:extLst>
                  <a:ext uri="{FF2B5EF4-FFF2-40B4-BE49-F238E27FC236}">
                    <a16:creationId xmlns:a16="http://schemas.microsoft.com/office/drawing/2014/main" id="{AD53321D-1874-022A-820A-FCC7BD022075}"/>
                  </a:ext>
                </a:extLst>
              </p:cNvPr>
              <p:cNvSpPr/>
              <p:nvPr/>
            </p:nvSpPr>
            <p:spPr>
              <a:xfrm rot="16200000">
                <a:off x="11752800" y="6483392"/>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41" name="Hexágono 40">
                <a:extLst>
                  <a:ext uri="{FF2B5EF4-FFF2-40B4-BE49-F238E27FC236}">
                    <a16:creationId xmlns:a16="http://schemas.microsoft.com/office/drawing/2014/main" id="{19FEA5EA-3260-E372-DBB8-CD112DB847A1}"/>
                  </a:ext>
                </a:extLst>
              </p:cNvPr>
              <p:cNvSpPr/>
              <p:nvPr/>
            </p:nvSpPr>
            <p:spPr>
              <a:xfrm rot="16200000">
                <a:off x="11771114" y="5026120"/>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grpSp>
        <p:sp>
          <p:nvSpPr>
            <p:cNvPr id="37" name="CuadroTexto 36">
              <a:extLst>
                <a:ext uri="{FF2B5EF4-FFF2-40B4-BE49-F238E27FC236}">
                  <a16:creationId xmlns:a16="http://schemas.microsoft.com/office/drawing/2014/main" id="{8BE149B1-2697-A671-A4DA-9C30BDD7F498}"/>
                </a:ext>
              </a:extLst>
            </p:cNvPr>
            <p:cNvSpPr txBox="1"/>
            <p:nvPr/>
          </p:nvSpPr>
          <p:spPr>
            <a:xfrm>
              <a:off x="11586881" y="6197920"/>
              <a:ext cx="589169" cy="400110"/>
            </a:xfrm>
            <a:prstGeom prst="rect">
              <a:avLst/>
            </a:prstGeom>
            <a:noFill/>
          </p:spPr>
          <p:txBody>
            <a:bodyPr wrap="square" rtlCol="0">
              <a:spAutoFit/>
            </a:bodyPr>
            <a:lstStyle/>
            <a:p>
              <a:endParaRPr lang="es-CO" sz="2000" b="1">
                <a:solidFill>
                  <a:srgbClr val="002060"/>
                </a:solidFill>
                <a:latin typeface="ITC Kabel" panose="02000503000000000000" pitchFamily="50" charset="0"/>
              </a:endParaRPr>
            </a:p>
          </p:txBody>
        </p:sp>
      </p:grpSp>
      <p:sp>
        <p:nvSpPr>
          <p:cNvPr id="10" name="2 CuadroTexto">
            <a:extLst>
              <a:ext uri="{FF2B5EF4-FFF2-40B4-BE49-F238E27FC236}">
                <a16:creationId xmlns:a16="http://schemas.microsoft.com/office/drawing/2014/main" id="{539E4334-6B53-69B7-28B3-CE2A049C821A}"/>
              </a:ext>
            </a:extLst>
          </p:cNvPr>
          <p:cNvSpPr txBox="1"/>
          <p:nvPr/>
        </p:nvSpPr>
        <p:spPr>
          <a:xfrm>
            <a:off x="3444791" y="861271"/>
            <a:ext cx="8722943" cy="369332"/>
          </a:xfrm>
          <a:prstGeom prst="rect">
            <a:avLst/>
          </a:prstGeom>
          <a:noFill/>
        </p:spPr>
        <p:txBody>
          <a:bodyPr wrap="square" rtlCol="0">
            <a:spAutoFit/>
          </a:bodyPr>
          <a:lstStyle/>
          <a:p>
            <a:pPr algn="ctr"/>
            <a:r>
              <a:rPr lang="es-ES">
                <a:solidFill>
                  <a:srgbClr val="275889"/>
                </a:solidFill>
                <a:latin typeface="ITC Kabel" panose="02000503000000000000" pitchFamily="50" charset="0"/>
              </a:rPr>
              <a:t>Exportaciones FOB del Atlántico, US$ millones</a:t>
            </a:r>
            <a:endParaRPr lang="es-CO">
              <a:solidFill>
                <a:srgbClr val="275889"/>
              </a:solidFill>
              <a:latin typeface="ITC Kabel" panose="02000503000000000000" pitchFamily="50" charset="0"/>
            </a:endParaRPr>
          </a:p>
        </p:txBody>
      </p:sp>
      <p:sp>
        <p:nvSpPr>
          <p:cNvPr id="7" name="CuadroTexto 6">
            <a:extLst>
              <a:ext uri="{FF2B5EF4-FFF2-40B4-BE49-F238E27FC236}">
                <a16:creationId xmlns:a16="http://schemas.microsoft.com/office/drawing/2014/main" id="{E4E7A76A-31A0-5CC6-7530-992B0797A710}"/>
              </a:ext>
            </a:extLst>
          </p:cNvPr>
          <p:cNvSpPr txBox="1"/>
          <p:nvPr/>
        </p:nvSpPr>
        <p:spPr>
          <a:xfrm>
            <a:off x="10005239" y="2167323"/>
            <a:ext cx="673824" cy="307777"/>
          </a:xfrm>
          <a:prstGeom prst="rect">
            <a:avLst/>
          </a:prstGeom>
          <a:noFill/>
        </p:spPr>
        <p:txBody>
          <a:bodyPr wrap="square" rtlCol="0">
            <a:spAutoFit/>
          </a:bodyPr>
          <a:lstStyle/>
          <a:p>
            <a:r>
              <a:rPr lang="es-ES" sz="1400">
                <a:solidFill>
                  <a:srgbClr val="002060"/>
                </a:solidFill>
                <a:latin typeface="ITC Kabel" panose="02000503000000000000" pitchFamily="50" charset="0"/>
              </a:rPr>
              <a:t>2.194</a:t>
            </a:r>
            <a:endParaRPr lang="es-CO" sz="1400">
              <a:solidFill>
                <a:srgbClr val="002060"/>
              </a:solidFill>
              <a:latin typeface="ITC Kabel" panose="02000503000000000000" pitchFamily="50" charset="0"/>
            </a:endParaRPr>
          </a:p>
        </p:txBody>
      </p:sp>
      <p:grpSp>
        <p:nvGrpSpPr>
          <p:cNvPr id="8" name="Grupo 7">
            <a:extLst>
              <a:ext uri="{FF2B5EF4-FFF2-40B4-BE49-F238E27FC236}">
                <a16:creationId xmlns:a16="http://schemas.microsoft.com/office/drawing/2014/main" id="{F8947609-4B93-BD4B-1EA7-C430CDAB286F}"/>
              </a:ext>
            </a:extLst>
          </p:cNvPr>
          <p:cNvGrpSpPr/>
          <p:nvPr/>
        </p:nvGrpSpPr>
        <p:grpSpPr>
          <a:xfrm>
            <a:off x="4420285" y="2342501"/>
            <a:ext cx="701095" cy="535324"/>
            <a:chOff x="4645135" y="2314791"/>
            <a:chExt cx="701095" cy="535324"/>
          </a:xfrm>
        </p:grpSpPr>
        <p:sp>
          <p:nvSpPr>
            <p:cNvPr id="6" name="Elipse 5">
              <a:extLst>
                <a:ext uri="{FF2B5EF4-FFF2-40B4-BE49-F238E27FC236}">
                  <a16:creationId xmlns:a16="http://schemas.microsoft.com/office/drawing/2014/main" id="{10891479-925F-21AA-FA8E-C202E73DC3F1}"/>
                </a:ext>
              </a:extLst>
            </p:cNvPr>
            <p:cNvSpPr/>
            <p:nvPr/>
          </p:nvSpPr>
          <p:spPr>
            <a:xfrm>
              <a:off x="4666393" y="2314791"/>
              <a:ext cx="634161" cy="515028"/>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24" name="Rectángulo 23">
              <a:extLst>
                <a:ext uri="{FF2B5EF4-FFF2-40B4-BE49-F238E27FC236}">
                  <a16:creationId xmlns:a16="http://schemas.microsoft.com/office/drawing/2014/main" id="{A9A23A15-B41F-E8F2-4930-578FC020E10F}"/>
                </a:ext>
              </a:extLst>
            </p:cNvPr>
            <p:cNvSpPr/>
            <p:nvPr/>
          </p:nvSpPr>
          <p:spPr>
            <a:xfrm>
              <a:off x="4645135" y="2350948"/>
              <a:ext cx="701095" cy="49916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1200">
                  <a:solidFill>
                    <a:schemeClr val="bg1"/>
                  </a:solidFill>
                  <a:latin typeface="ITC Kabel" panose="02000503000000000000" pitchFamily="50" charset="0"/>
                </a:rPr>
                <a:t>-1,7%</a:t>
              </a:r>
              <a:endParaRPr lang="es-CO" sz="1200">
                <a:solidFill>
                  <a:schemeClr val="bg1"/>
                </a:solidFill>
                <a:latin typeface="ITC Kabel" panose="02000503000000000000" pitchFamily="50" charset="0"/>
              </a:endParaRPr>
            </a:p>
          </p:txBody>
        </p:sp>
      </p:grpSp>
      <p:grpSp>
        <p:nvGrpSpPr>
          <p:cNvPr id="25" name="Grupo 24">
            <a:extLst>
              <a:ext uri="{FF2B5EF4-FFF2-40B4-BE49-F238E27FC236}">
                <a16:creationId xmlns:a16="http://schemas.microsoft.com/office/drawing/2014/main" id="{9050BD87-4500-34E4-4D48-CB5C3A559DAE}"/>
              </a:ext>
            </a:extLst>
          </p:cNvPr>
          <p:cNvGrpSpPr/>
          <p:nvPr/>
        </p:nvGrpSpPr>
        <p:grpSpPr>
          <a:xfrm>
            <a:off x="5316360" y="2634503"/>
            <a:ext cx="701095" cy="535324"/>
            <a:chOff x="4645135" y="2314791"/>
            <a:chExt cx="701095" cy="535324"/>
          </a:xfrm>
        </p:grpSpPr>
        <p:sp>
          <p:nvSpPr>
            <p:cNvPr id="26" name="Elipse 25">
              <a:extLst>
                <a:ext uri="{FF2B5EF4-FFF2-40B4-BE49-F238E27FC236}">
                  <a16:creationId xmlns:a16="http://schemas.microsoft.com/office/drawing/2014/main" id="{50437FEE-0632-3675-C1B8-DAEEB972E181}"/>
                </a:ext>
              </a:extLst>
            </p:cNvPr>
            <p:cNvSpPr/>
            <p:nvPr/>
          </p:nvSpPr>
          <p:spPr>
            <a:xfrm>
              <a:off x="4666393" y="2314791"/>
              <a:ext cx="634161" cy="515028"/>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27" name="Rectángulo 26">
              <a:extLst>
                <a:ext uri="{FF2B5EF4-FFF2-40B4-BE49-F238E27FC236}">
                  <a16:creationId xmlns:a16="http://schemas.microsoft.com/office/drawing/2014/main" id="{51BC31E1-25F5-F041-58B6-D510EA7676EC}"/>
                </a:ext>
              </a:extLst>
            </p:cNvPr>
            <p:cNvSpPr/>
            <p:nvPr/>
          </p:nvSpPr>
          <p:spPr>
            <a:xfrm>
              <a:off x="4645135" y="2350948"/>
              <a:ext cx="701095" cy="49916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1200">
                  <a:solidFill>
                    <a:schemeClr val="bg1"/>
                  </a:solidFill>
                  <a:latin typeface="ITC Kabel" panose="02000503000000000000" pitchFamily="50" charset="0"/>
                </a:rPr>
                <a:t>-10,9%</a:t>
              </a:r>
              <a:endParaRPr lang="es-CO" sz="1200">
                <a:solidFill>
                  <a:schemeClr val="bg1"/>
                </a:solidFill>
                <a:latin typeface="ITC Kabel" panose="02000503000000000000" pitchFamily="50" charset="0"/>
              </a:endParaRPr>
            </a:p>
          </p:txBody>
        </p:sp>
      </p:grpSp>
      <p:grpSp>
        <p:nvGrpSpPr>
          <p:cNvPr id="28" name="Grupo 27">
            <a:extLst>
              <a:ext uri="{FF2B5EF4-FFF2-40B4-BE49-F238E27FC236}">
                <a16:creationId xmlns:a16="http://schemas.microsoft.com/office/drawing/2014/main" id="{3541EA53-40D3-577C-E0E9-2FEC299ED718}"/>
              </a:ext>
            </a:extLst>
          </p:cNvPr>
          <p:cNvGrpSpPr/>
          <p:nvPr/>
        </p:nvGrpSpPr>
        <p:grpSpPr>
          <a:xfrm>
            <a:off x="6272395" y="2201134"/>
            <a:ext cx="701095" cy="535324"/>
            <a:chOff x="4645135" y="2314791"/>
            <a:chExt cx="701095" cy="535324"/>
          </a:xfrm>
        </p:grpSpPr>
        <p:sp>
          <p:nvSpPr>
            <p:cNvPr id="29" name="Elipse 28">
              <a:extLst>
                <a:ext uri="{FF2B5EF4-FFF2-40B4-BE49-F238E27FC236}">
                  <a16:creationId xmlns:a16="http://schemas.microsoft.com/office/drawing/2014/main" id="{F5DDC055-91A1-8C5C-87CD-97456C146EA9}"/>
                </a:ext>
              </a:extLst>
            </p:cNvPr>
            <p:cNvSpPr/>
            <p:nvPr/>
          </p:nvSpPr>
          <p:spPr>
            <a:xfrm>
              <a:off x="4666393" y="2314791"/>
              <a:ext cx="634161" cy="515028"/>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30" name="Rectángulo 29">
              <a:extLst>
                <a:ext uri="{FF2B5EF4-FFF2-40B4-BE49-F238E27FC236}">
                  <a16:creationId xmlns:a16="http://schemas.microsoft.com/office/drawing/2014/main" id="{F2ADC298-1303-8CA1-657F-AC37C451DB45}"/>
                </a:ext>
              </a:extLst>
            </p:cNvPr>
            <p:cNvSpPr/>
            <p:nvPr/>
          </p:nvSpPr>
          <p:spPr>
            <a:xfrm>
              <a:off x="4645135" y="2350948"/>
              <a:ext cx="701095" cy="49916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1200">
                  <a:solidFill>
                    <a:schemeClr val="bg1"/>
                  </a:solidFill>
                  <a:latin typeface="ITC Kabel" panose="02000503000000000000" pitchFamily="50" charset="0"/>
                </a:rPr>
                <a:t>32,4%</a:t>
              </a:r>
              <a:endParaRPr lang="es-CO" sz="1200">
                <a:solidFill>
                  <a:schemeClr val="bg1"/>
                </a:solidFill>
                <a:latin typeface="ITC Kabel" panose="02000503000000000000" pitchFamily="50" charset="0"/>
              </a:endParaRPr>
            </a:p>
          </p:txBody>
        </p:sp>
      </p:grpSp>
      <p:grpSp>
        <p:nvGrpSpPr>
          <p:cNvPr id="31" name="Grupo 30">
            <a:extLst>
              <a:ext uri="{FF2B5EF4-FFF2-40B4-BE49-F238E27FC236}">
                <a16:creationId xmlns:a16="http://schemas.microsoft.com/office/drawing/2014/main" id="{3BA694C9-F97F-4539-6DD3-2C66F055E19A}"/>
              </a:ext>
            </a:extLst>
          </p:cNvPr>
          <p:cNvGrpSpPr/>
          <p:nvPr/>
        </p:nvGrpSpPr>
        <p:grpSpPr>
          <a:xfrm>
            <a:off x="7193282" y="1411064"/>
            <a:ext cx="701095" cy="535324"/>
            <a:chOff x="4645135" y="2314791"/>
            <a:chExt cx="701095" cy="535324"/>
          </a:xfrm>
        </p:grpSpPr>
        <p:sp>
          <p:nvSpPr>
            <p:cNvPr id="32" name="Elipse 31">
              <a:extLst>
                <a:ext uri="{FF2B5EF4-FFF2-40B4-BE49-F238E27FC236}">
                  <a16:creationId xmlns:a16="http://schemas.microsoft.com/office/drawing/2014/main" id="{43A0C7FA-FA2C-B739-93F5-1E8EEBC46D3E}"/>
                </a:ext>
              </a:extLst>
            </p:cNvPr>
            <p:cNvSpPr/>
            <p:nvPr/>
          </p:nvSpPr>
          <p:spPr>
            <a:xfrm>
              <a:off x="4666393" y="2314791"/>
              <a:ext cx="634161" cy="515028"/>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33" name="Rectángulo 32">
              <a:extLst>
                <a:ext uri="{FF2B5EF4-FFF2-40B4-BE49-F238E27FC236}">
                  <a16:creationId xmlns:a16="http://schemas.microsoft.com/office/drawing/2014/main" id="{C463A7B2-926F-BE1B-15D0-AB3C32C26DC2}"/>
                </a:ext>
              </a:extLst>
            </p:cNvPr>
            <p:cNvSpPr/>
            <p:nvPr/>
          </p:nvSpPr>
          <p:spPr>
            <a:xfrm>
              <a:off x="4645135" y="2350948"/>
              <a:ext cx="701095" cy="49916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1200">
                  <a:solidFill>
                    <a:schemeClr val="bg1"/>
                  </a:solidFill>
                  <a:latin typeface="ITC Kabel" panose="02000503000000000000" pitchFamily="50" charset="0"/>
                </a:rPr>
                <a:t>46,5%</a:t>
              </a:r>
              <a:endParaRPr lang="es-CO" sz="1200">
                <a:solidFill>
                  <a:schemeClr val="bg1"/>
                </a:solidFill>
                <a:latin typeface="ITC Kabel" panose="02000503000000000000" pitchFamily="50" charset="0"/>
              </a:endParaRPr>
            </a:p>
          </p:txBody>
        </p:sp>
      </p:grpSp>
      <p:grpSp>
        <p:nvGrpSpPr>
          <p:cNvPr id="34" name="Grupo 33">
            <a:extLst>
              <a:ext uri="{FF2B5EF4-FFF2-40B4-BE49-F238E27FC236}">
                <a16:creationId xmlns:a16="http://schemas.microsoft.com/office/drawing/2014/main" id="{5F47C55D-8DB9-9B43-8061-D7AC36AAF50D}"/>
              </a:ext>
            </a:extLst>
          </p:cNvPr>
          <p:cNvGrpSpPr/>
          <p:nvPr/>
        </p:nvGrpSpPr>
        <p:grpSpPr>
          <a:xfrm>
            <a:off x="9924820" y="1483160"/>
            <a:ext cx="701095" cy="535324"/>
            <a:chOff x="4645135" y="2314791"/>
            <a:chExt cx="701095" cy="535324"/>
          </a:xfrm>
        </p:grpSpPr>
        <p:sp>
          <p:nvSpPr>
            <p:cNvPr id="43" name="Elipse 42">
              <a:extLst>
                <a:ext uri="{FF2B5EF4-FFF2-40B4-BE49-F238E27FC236}">
                  <a16:creationId xmlns:a16="http://schemas.microsoft.com/office/drawing/2014/main" id="{2B3EA3A7-BA48-72B9-F9C9-2922B2B7A55E}"/>
                </a:ext>
              </a:extLst>
            </p:cNvPr>
            <p:cNvSpPr/>
            <p:nvPr/>
          </p:nvSpPr>
          <p:spPr>
            <a:xfrm>
              <a:off x="4666393" y="2314791"/>
              <a:ext cx="634161" cy="515028"/>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44" name="Rectángulo 43">
              <a:extLst>
                <a:ext uri="{FF2B5EF4-FFF2-40B4-BE49-F238E27FC236}">
                  <a16:creationId xmlns:a16="http://schemas.microsoft.com/office/drawing/2014/main" id="{32F9B1C1-BD72-A72B-5C4B-7BEC9AAC16B6}"/>
                </a:ext>
              </a:extLst>
            </p:cNvPr>
            <p:cNvSpPr/>
            <p:nvPr/>
          </p:nvSpPr>
          <p:spPr>
            <a:xfrm>
              <a:off x="4645135" y="2350948"/>
              <a:ext cx="701095" cy="49916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1200">
                  <a:solidFill>
                    <a:schemeClr val="bg1"/>
                  </a:solidFill>
                  <a:latin typeface="ITC Kabel" panose="02000503000000000000" pitchFamily="50" charset="0"/>
                </a:rPr>
                <a:t>-6,6%</a:t>
              </a:r>
              <a:endParaRPr lang="es-CO" sz="1200">
                <a:solidFill>
                  <a:schemeClr val="bg1"/>
                </a:solidFill>
                <a:latin typeface="ITC Kabel" panose="02000503000000000000" pitchFamily="50" charset="0"/>
              </a:endParaRPr>
            </a:p>
          </p:txBody>
        </p:sp>
      </p:grpSp>
      <p:grpSp>
        <p:nvGrpSpPr>
          <p:cNvPr id="45" name="Grupo 44">
            <a:extLst>
              <a:ext uri="{FF2B5EF4-FFF2-40B4-BE49-F238E27FC236}">
                <a16:creationId xmlns:a16="http://schemas.microsoft.com/office/drawing/2014/main" id="{E916E44C-AEE0-7C88-3AB5-3AA633B74388}"/>
              </a:ext>
            </a:extLst>
          </p:cNvPr>
          <p:cNvGrpSpPr/>
          <p:nvPr/>
        </p:nvGrpSpPr>
        <p:grpSpPr>
          <a:xfrm>
            <a:off x="10976686" y="2716162"/>
            <a:ext cx="701095" cy="535324"/>
            <a:chOff x="4645135" y="2314791"/>
            <a:chExt cx="701095" cy="535324"/>
          </a:xfrm>
        </p:grpSpPr>
        <p:sp>
          <p:nvSpPr>
            <p:cNvPr id="46" name="Elipse 45">
              <a:extLst>
                <a:ext uri="{FF2B5EF4-FFF2-40B4-BE49-F238E27FC236}">
                  <a16:creationId xmlns:a16="http://schemas.microsoft.com/office/drawing/2014/main" id="{B52F6FD0-10C8-C81F-7165-4C9034A8997A}"/>
                </a:ext>
              </a:extLst>
            </p:cNvPr>
            <p:cNvSpPr/>
            <p:nvPr/>
          </p:nvSpPr>
          <p:spPr>
            <a:xfrm>
              <a:off x="4666393" y="2314791"/>
              <a:ext cx="634161" cy="515028"/>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47" name="Rectángulo 46">
              <a:extLst>
                <a:ext uri="{FF2B5EF4-FFF2-40B4-BE49-F238E27FC236}">
                  <a16:creationId xmlns:a16="http://schemas.microsoft.com/office/drawing/2014/main" id="{FF2834FB-72EE-1357-B500-9E02073CED1F}"/>
                </a:ext>
              </a:extLst>
            </p:cNvPr>
            <p:cNvSpPr/>
            <p:nvPr/>
          </p:nvSpPr>
          <p:spPr>
            <a:xfrm>
              <a:off x="4645135" y="2350948"/>
              <a:ext cx="701095" cy="49916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1200">
                  <a:solidFill>
                    <a:schemeClr val="bg1"/>
                  </a:solidFill>
                  <a:latin typeface="ITC Kabel" panose="02000503000000000000" pitchFamily="50" charset="0"/>
                </a:rPr>
                <a:t>-7,8%</a:t>
              </a:r>
              <a:endParaRPr lang="es-CO" sz="1200">
                <a:solidFill>
                  <a:schemeClr val="bg1"/>
                </a:solidFill>
                <a:latin typeface="ITC Kabel" panose="02000503000000000000" pitchFamily="50" charset="0"/>
              </a:endParaRPr>
            </a:p>
          </p:txBody>
        </p:sp>
      </p:grpSp>
    </p:spTree>
    <p:extLst>
      <p:ext uri="{BB962C8B-B14F-4D97-AF65-F5344CB8AC3E}">
        <p14:creationId xmlns:p14="http://schemas.microsoft.com/office/powerpoint/2010/main" val="3888692864"/>
      </p:ext>
    </p:extLst>
  </p:cSld>
  <p:clrMapOvr>
    <a:masterClrMapping/>
  </p:clrMapOvr>
  <p:transition/>
</p:sld>
</file>

<file path=ppt/slides/slide5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B686A3E2-F2BD-8B1B-015A-9DDBA5DD02AB}"/>
              </a:ext>
            </a:extLst>
          </p:cNvPr>
          <p:cNvSpPr/>
          <p:nvPr/>
        </p:nvSpPr>
        <p:spPr>
          <a:xfrm>
            <a:off x="-14990" y="-1"/>
            <a:ext cx="3492708" cy="6858002"/>
          </a:xfrm>
          <a:prstGeom prst="rect">
            <a:avLst/>
          </a:prstGeom>
          <a:gradFill>
            <a:gsLst>
              <a:gs pos="51000">
                <a:srgbClr val="004D98"/>
              </a:gs>
              <a:gs pos="84000">
                <a:srgbClr val="004D98"/>
              </a:gs>
              <a:gs pos="16000">
                <a:srgbClr val="0C94D1"/>
              </a:gs>
            </a:gsLst>
            <a:lin ang="5400000" scaled="1"/>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4" name="Rectángulo 3">
            <a:extLst>
              <a:ext uri="{FF2B5EF4-FFF2-40B4-BE49-F238E27FC236}">
                <a16:creationId xmlns:a16="http://schemas.microsoft.com/office/drawing/2014/main" id="{BCA437FB-3A03-8306-87EF-EA8594B3A9DC}"/>
              </a:ext>
            </a:extLst>
          </p:cNvPr>
          <p:cNvSpPr/>
          <p:nvPr/>
        </p:nvSpPr>
        <p:spPr>
          <a:xfrm>
            <a:off x="4388511" y="229169"/>
            <a:ext cx="7200218" cy="106185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3600" b="1">
                <a:solidFill>
                  <a:srgbClr val="275889"/>
                </a:solidFill>
                <a:latin typeface="ITC Kabel" panose="02000503000000000000" pitchFamily="50" charset="0"/>
              </a:rPr>
              <a:t>Exportaciones no tradicionales</a:t>
            </a:r>
            <a:endParaRPr lang="es-CO" sz="3600" b="1">
              <a:solidFill>
                <a:srgbClr val="275889"/>
              </a:solidFill>
              <a:latin typeface="ITC Kabel" panose="02000503000000000000" pitchFamily="50" charset="0"/>
            </a:endParaRPr>
          </a:p>
        </p:txBody>
      </p:sp>
      <p:pic>
        <p:nvPicPr>
          <p:cNvPr id="18" name="Imagen 17" descr="Logotipo, nombre de la empresa&#10;&#10;Descripción generada automáticamente">
            <a:extLst>
              <a:ext uri="{FF2B5EF4-FFF2-40B4-BE49-F238E27FC236}">
                <a16:creationId xmlns:a16="http://schemas.microsoft.com/office/drawing/2014/main" id="{E3B4E5EC-FD9E-8AD2-3D38-504DC617FF5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2417" y="-525392"/>
            <a:ext cx="2531620" cy="2531620"/>
          </a:xfrm>
          <a:prstGeom prst="rect">
            <a:avLst/>
          </a:prstGeom>
        </p:spPr>
      </p:pic>
      <p:sp>
        <p:nvSpPr>
          <p:cNvPr id="9" name="Rectángulo 8">
            <a:extLst>
              <a:ext uri="{FF2B5EF4-FFF2-40B4-BE49-F238E27FC236}">
                <a16:creationId xmlns:a16="http://schemas.microsoft.com/office/drawing/2014/main" id="{3AA55800-F91B-B4B4-2966-6CAC34C667DA}"/>
              </a:ext>
            </a:extLst>
          </p:cNvPr>
          <p:cNvSpPr/>
          <p:nvPr/>
        </p:nvSpPr>
        <p:spPr>
          <a:xfrm>
            <a:off x="3595852" y="6087332"/>
            <a:ext cx="4484892" cy="48218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1200">
                <a:solidFill>
                  <a:srgbClr val="002060"/>
                </a:solidFill>
                <a:latin typeface="ITC Kabel" panose="02000503000000000000" pitchFamily="50" charset="0"/>
              </a:rPr>
              <a:t>Fuente: Cámara de Comercio de Barranquilla con base en SICEX</a:t>
            </a:r>
            <a:endParaRPr lang="es-CO" sz="1200">
              <a:solidFill>
                <a:srgbClr val="002060"/>
              </a:solidFill>
              <a:latin typeface="ITC Kabel" panose="02000503000000000000" pitchFamily="50" charset="0"/>
            </a:endParaRPr>
          </a:p>
        </p:txBody>
      </p:sp>
      <p:sp>
        <p:nvSpPr>
          <p:cNvPr id="3" name="CuadroTexto 2">
            <a:extLst>
              <a:ext uri="{FF2B5EF4-FFF2-40B4-BE49-F238E27FC236}">
                <a16:creationId xmlns:a16="http://schemas.microsoft.com/office/drawing/2014/main" id="{CC538D5D-C574-69CE-81DD-743F5BA6AC34}"/>
              </a:ext>
            </a:extLst>
          </p:cNvPr>
          <p:cNvSpPr txBox="1"/>
          <p:nvPr/>
        </p:nvSpPr>
        <p:spPr>
          <a:xfrm>
            <a:off x="17937" y="2531619"/>
            <a:ext cx="3426854" cy="2031325"/>
          </a:xfrm>
          <a:prstGeom prst="rect">
            <a:avLst/>
          </a:prstGeom>
          <a:noFill/>
          <a:ln>
            <a:noFill/>
          </a:ln>
        </p:spPr>
        <p:txBody>
          <a:bodyPr wrap="square" rtlCol="0">
            <a:spAutoFit/>
          </a:bodyPr>
          <a:lstStyle/>
          <a:p>
            <a:pPr algn="just"/>
            <a:r>
              <a:rPr lang="es-ES">
                <a:solidFill>
                  <a:schemeClr val="bg1"/>
                </a:solidFill>
                <a:latin typeface="ITC Kabel" panose="02000503000000000000" pitchFamily="50" charset="0"/>
              </a:rPr>
              <a:t>Pese a la reducción de las exportaciones del Atlántico en la primera mitad de 2024, </a:t>
            </a:r>
            <a:r>
              <a:rPr lang="es-ES" b="1">
                <a:solidFill>
                  <a:schemeClr val="bg1"/>
                </a:solidFill>
                <a:latin typeface="ITC Kabel" panose="02000503000000000000" pitchFamily="50" charset="0"/>
              </a:rPr>
              <a:t>el crecimiento acumulado de las exportaciones locales en los últimos cinco años es notable y uno de los mejores del país.</a:t>
            </a:r>
            <a:endParaRPr lang="es-CO">
              <a:solidFill>
                <a:schemeClr val="bg1"/>
              </a:solidFill>
              <a:latin typeface="ITC Kabel" panose="02000503000000000000" pitchFamily="50" charset="0"/>
            </a:endParaRPr>
          </a:p>
        </p:txBody>
      </p:sp>
      <p:graphicFrame>
        <p:nvGraphicFramePr>
          <p:cNvPr id="11" name="8 Tabla">
            <a:extLst>
              <a:ext uri="{FF2B5EF4-FFF2-40B4-BE49-F238E27FC236}">
                <a16:creationId xmlns:a16="http://schemas.microsoft.com/office/drawing/2014/main" id="{816731A8-CF45-98E7-EFB2-6B97D585822A}"/>
              </a:ext>
            </a:extLst>
          </p:cNvPr>
          <p:cNvGraphicFramePr>
            <a:graphicFrameLocks noGrp="1"/>
          </p:cNvGraphicFramePr>
          <p:nvPr>
            <p:extLst>
              <p:ext uri="{D42A27DB-BD31-4B8C-83A1-F6EECF244321}">
                <p14:modId xmlns:p14="http://schemas.microsoft.com/office/powerpoint/2010/main" val="3151956721"/>
              </p:ext>
            </p:extLst>
          </p:nvPr>
        </p:nvGraphicFramePr>
        <p:xfrm>
          <a:off x="4388511" y="2272935"/>
          <a:ext cx="6701009" cy="3176846"/>
        </p:xfrm>
        <a:graphic>
          <a:graphicData uri="http://schemas.openxmlformats.org/drawingml/2006/table">
            <a:tbl>
              <a:tblPr/>
              <a:tblGrid>
                <a:gridCol w="2448483">
                  <a:extLst>
                    <a:ext uri="{9D8B030D-6E8A-4147-A177-3AD203B41FA5}">
                      <a16:colId xmlns:a16="http://schemas.microsoft.com/office/drawing/2014/main" val="20000"/>
                    </a:ext>
                  </a:extLst>
                </a:gridCol>
                <a:gridCol w="2333768">
                  <a:extLst>
                    <a:ext uri="{9D8B030D-6E8A-4147-A177-3AD203B41FA5}">
                      <a16:colId xmlns:a16="http://schemas.microsoft.com/office/drawing/2014/main" val="20001"/>
                    </a:ext>
                  </a:extLst>
                </a:gridCol>
                <a:gridCol w="1918758">
                  <a:extLst>
                    <a:ext uri="{9D8B030D-6E8A-4147-A177-3AD203B41FA5}">
                      <a16:colId xmlns:a16="http://schemas.microsoft.com/office/drawing/2014/main" val="20003"/>
                    </a:ext>
                  </a:extLst>
                </a:gridCol>
              </a:tblGrid>
              <a:tr h="768506">
                <a:tc>
                  <a:txBody>
                    <a:bodyPr/>
                    <a:lstStyle/>
                    <a:p>
                      <a:pPr marL="0" algn="ctr" defTabSz="914400" rtl="0" eaLnBrk="1" fontAlgn="ctr" latinLnBrk="0" hangingPunct="1"/>
                      <a:r>
                        <a:rPr lang="es-ES" sz="1600" b="1" i="0" u="none" strike="noStrike" kern="1200">
                          <a:solidFill>
                            <a:schemeClr val="bg1"/>
                          </a:solidFill>
                          <a:latin typeface="ITC Kabel"/>
                          <a:ea typeface="+mn-ea"/>
                          <a:cs typeface="+mn-cs"/>
                        </a:rPr>
                        <a:t>Departamento</a:t>
                      </a:r>
                    </a:p>
                  </a:txBody>
                  <a:tcPr marL="0" marR="0" marT="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4D98"/>
                    </a:solidFill>
                  </a:tcPr>
                </a:tc>
                <a:tc>
                  <a:txBody>
                    <a:bodyPr/>
                    <a:lstStyle/>
                    <a:p>
                      <a:pPr marL="0" algn="ctr" defTabSz="914400" rtl="0" eaLnBrk="1" fontAlgn="ctr" latinLnBrk="0" hangingPunct="1"/>
                      <a:r>
                        <a:rPr lang="es-ES" sz="1600" b="1" i="0" u="none" strike="noStrike" kern="1200">
                          <a:solidFill>
                            <a:schemeClr val="bg1"/>
                          </a:solidFill>
                          <a:latin typeface="ITC Kabel"/>
                          <a:ea typeface="+mn-ea"/>
                          <a:cs typeface="+mn-cs"/>
                        </a:rPr>
                        <a:t>Anual</a:t>
                      </a:r>
                    </a:p>
                    <a:p>
                      <a:pPr marL="0" algn="ctr" defTabSz="914400" rtl="0" eaLnBrk="1" fontAlgn="ctr" latinLnBrk="0" hangingPunct="1"/>
                      <a:r>
                        <a:rPr lang="es-ES" sz="1600" b="1" i="0" u="none" strike="noStrike" kern="1200">
                          <a:solidFill>
                            <a:schemeClr val="bg1"/>
                          </a:solidFill>
                          <a:latin typeface="ITC Kabel"/>
                          <a:ea typeface="+mn-ea"/>
                          <a:cs typeface="+mn-cs"/>
                        </a:rPr>
                        <a:t>2024-I vs. 2023-I</a:t>
                      </a:r>
                    </a:p>
                  </a:txBody>
                  <a:tcPr marL="0" marR="0" marT="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4D98"/>
                    </a:solidFill>
                  </a:tcPr>
                </a:tc>
                <a:tc>
                  <a:txBody>
                    <a:bodyPr/>
                    <a:lstStyle/>
                    <a:p>
                      <a:pPr marL="0" algn="ctr" defTabSz="914400" rtl="0" eaLnBrk="1" fontAlgn="ctr" latinLnBrk="0" hangingPunct="1"/>
                      <a:r>
                        <a:rPr lang="es-ES" sz="1600" b="1" i="0" u="none" strike="noStrike" kern="1200">
                          <a:solidFill>
                            <a:schemeClr val="bg1"/>
                          </a:solidFill>
                          <a:latin typeface="ITC Kabel"/>
                          <a:ea typeface="+mn-ea"/>
                          <a:cs typeface="+mn-cs"/>
                        </a:rPr>
                        <a:t>Quinquenal</a:t>
                      </a:r>
                    </a:p>
                    <a:p>
                      <a:pPr marL="0" algn="ctr" defTabSz="914400" rtl="0" eaLnBrk="1" fontAlgn="ctr" latinLnBrk="0" hangingPunct="1"/>
                      <a:r>
                        <a:rPr lang="es-ES" sz="1600" b="1" i="0" u="none" strike="noStrike" kern="1200">
                          <a:solidFill>
                            <a:schemeClr val="bg1"/>
                          </a:solidFill>
                          <a:latin typeface="ITC Kabel"/>
                          <a:ea typeface="+mn-ea"/>
                          <a:cs typeface="+mn-cs"/>
                        </a:rPr>
                        <a:t>2024-I vs. 2019-I</a:t>
                      </a:r>
                    </a:p>
                  </a:txBody>
                  <a:tcPr marL="0" marR="0" marT="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4D98"/>
                    </a:solidFill>
                  </a:tcPr>
                </a:tc>
                <a:extLst>
                  <a:ext uri="{0D108BD9-81ED-4DB2-BD59-A6C34878D82A}">
                    <a16:rowId xmlns:a16="http://schemas.microsoft.com/office/drawing/2014/main" val="10000"/>
                  </a:ext>
                </a:extLst>
              </a:tr>
              <a:tr h="401390">
                <a:tc>
                  <a:txBody>
                    <a:bodyPr/>
                    <a:lstStyle/>
                    <a:p>
                      <a:pPr algn="l" fontAlgn="b"/>
                      <a:r>
                        <a:rPr lang="es-CO" sz="1600" b="0" i="0" u="none" strike="noStrike">
                          <a:solidFill>
                            <a:srgbClr val="000000"/>
                          </a:solidFill>
                          <a:effectLst/>
                          <a:latin typeface="ITC Kabel" panose="02000503000000000000" pitchFamily="50" charset="0"/>
                        </a:rPr>
                        <a:t>Santander</a:t>
                      </a:r>
                    </a:p>
                  </a:txBody>
                  <a:tcPr marL="9525" marR="9525" marT="9525"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s-CO" sz="1600" b="0" i="0" u="none" strike="noStrike">
                          <a:solidFill>
                            <a:srgbClr val="000000"/>
                          </a:solidFill>
                          <a:effectLst/>
                          <a:latin typeface="ITC Kabel" panose="02000503000000000000" pitchFamily="50" charset="0"/>
                        </a:rPr>
                        <a:t>1,6</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s-CO" sz="1600" b="0" i="0" u="none" strike="noStrike">
                          <a:solidFill>
                            <a:srgbClr val="000000"/>
                          </a:solidFill>
                          <a:effectLst/>
                          <a:latin typeface="ITC Kabel" panose="02000503000000000000" pitchFamily="50" charset="0"/>
                        </a:rPr>
                        <a:t>74,0</a:t>
                      </a:r>
                    </a:p>
                  </a:txBody>
                  <a:tcPr marL="9525" marR="9525" marT="9525"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3"/>
                  </a:ext>
                </a:extLst>
              </a:tr>
              <a:tr h="401390">
                <a:tc>
                  <a:txBody>
                    <a:bodyPr/>
                    <a:lstStyle/>
                    <a:p>
                      <a:pPr algn="l" fontAlgn="b"/>
                      <a:r>
                        <a:rPr lang="es-CO" sz="1600" b="1" i="0" u="none" strike="noStrike">
                          <a:solidFill>
                            <a:srgbClr val="004D98"/>
                          </a:solidFill>
                          <a:effectLst/>
                          <a:latin typeface="ITC Kabel" panose="02000503000000000000" pitchFamily="50" charset="0"/>
                        </a:rPr>
                        <a:t>Atlántico</a:t>
                      </a:r>
                    </a:p>
                  </a:txBody>
                  <a:tcPr marL="9525" marR="9525" marT="9525"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s-CO" sz="1600" b="1" i="0" u="none" strike="noStrike">
                          <a:solidFill>
                            <a:srgbClr val="004D98"/>
                          </a:solidFill>
                          <a:effectLst/>
                          <a:latin typeface="ITC Kabel" panose="02000503000000000000" pitchFamily="50" charset="0"/>
                        </a:rPr>
                        <a:t>-9,5</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s-CO" sz="1600" b="1" i="0" u="none" strike="noStrike">
                          <a:solidFill>
                            <a:srgbClr val="004D98"/>
                          </a:solidFill>
                          <a:effectLst/>
                          <a:latin typeface="ITC Kabel" panose="02000503000000000000" pitchFamily="50" charset="0"/>
                        </a:rPr>
                        <a:t>69,1</a:t>
                      </a:r>
                    </a:p>
                  </a:txBody>
                  <a:tcPr marL="9525" marR="9525" marT="9525"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4"/>
                  </a:ext>
                </a:extLst>
              </a:tr>
              <a:tr h="401390">
                <a:tc>
                  <a:txBody>
                    <a:bodyPr/>
                    <a:lstStyle/>
                    <a:p>
                      <a:pPr algn="l" fontAlgn="b"/>
                      <a:r>
                        <a:rPr lang="es-CO" sz="1600" b="0" i="0" u="none" strike="noStrike">
                          <a:solidFill>
                            <a:srgbClr val="000000"/>
                          </a:solidFill>
                          <a:effectLst/>
                          <a:latin typeface="ITC Kabel" panose="02000503000000000000" pitchFamily="50" charset="0"/>
                        </a:rPr>
                        <a:t>Bogotá</a:t>
                      </a:r>
                    </a:p>
                  </a:txBody>
                  <a:tcPr marL="9525" marR="9525" marT="9525"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s-CO" sz="1600" b="0" i="0" u="none" strike="noStrike">
                          <a:solidFill>
                            <a:srgbClr val="000000"/>
                          </a:solidFill>
                          <a:effectLst/>
                          <a:latin typeface="ITC Kabel" panose="02000503000000000000" pitchFamily="50" charset="0"/>
                        </a:rPr>
                        <a:t>26,5</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s-CO" sz="1600" b="0" i="0" u="none" strike="noStrike">
                          <a:solidFill>
                            <a:srgbClr val="000000"/>
                          </a:solidFill>
                          <a:effectLst/>
                          <a:latin typeface="ITC Kabel" panose="02000503000000000000" pitchFamily="50" charset="0"/>
                        </a:rPr>
                        <a:t>48,0</a:t>
                      </a:r>
                    </a:p>
                  </a:txBody>
                  <a:tcPr marL="9525" marR="9525" marT="9525"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5"/>
                  </a:ext>
                </a:extLst>
              </a:tr>
              <a:tr h="401390">
                <a:tc>
                  <a:txBody>
                    <a:bodyPr/>
                    <a:lstStyle/>
                    <a:p>
                      <a:pPr algn="l" fontAlgn="b"/>
                      <a:r>
                        <a:rPr lang="es-CO" sz="1600" b="0" i="0" u="none" strike="noStrike">
                          <a:solidFill>
                            <a:srgbClr val="000000"/>
                          </a:solidFill>
                          <a:effectLst/>
                          <a:latin typeface="ITC Kabel" panose="02000503000000000000" pitchFamily="50" charset="0"/>
                        </a:rPr>
                        <a:t>Colombia</a:t>
                      </a:r>
                    </a:p>
                  </a:txBody>
                  <a:tcPr marL="9525" marR="9525" marT="9525"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s-CO" sz="1600" b="0" i="0" u="none" strike="noStrike">
                          <a:solidFill>
                            <a:srgbClr val="000000"/>
                          </a:solidFill>
                          <a:effectLst/>
                          <a:latin typeface="ITC Kabel" panose="02000503000000000000" pitchFamily="50" charset="0"/>
                        </a:rPr>
                        <a:t>5,6</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s-CO" sz="1600" b="0" i="0" u="none" strike="noStrike">
                          <a:solidFill>
                            <a:srgbClr val="000000"/>
                          </a:solidFill>
                          <a:effectLst/>
                          <a:latin typeface="ITC Kabel" panose="02000503000000000000" pitchFamily="50" charset="0"/>
                        </a:rPr>
                        <a:t>41,4</a:t>
                      </a:r>
                    </a:p>
                  </a:txBody>
                  <a:tcPr marL="9525" marR="9525" marT="9525"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7"/>
                  </a:ext>
                </a:extLst>
              </a:tr>
              <a:tr h="401390">
                <a:tc>
                  <a:txBody>
                    <a:bodyPr/>
                    <a:lstStyle/>
                    <a:p>
                      <a:pPr algn="l" fontAlgn="b"/>
                      <a:r>
                        <a:rPr lang="es-CO" sz="1600" b="0" i="0" u="none" strike="noStrike">
                          <a:solidFill>
                            <a:srgbClr val="000000"/>
                          </a:solidFill>
                          <a:effectLst/>
                          <a:latin typeface="ITC Kabel" panose="02000503000000000000" pitchFamily="50" charset="0"/>
                        </a:rPr>
                        <a:t>Valle del cauca</a:t>
                      </a:r>
                    </a:p>
                  </a:txBody>
                  <a:tcPr marL="9525" marR="9525" marT="9525"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s-CO" sz="1600" b="0" i="0" u="none" strike="noStrike">
                          <a:solidFill>
                            <a:srgbClr val="000000"/>
                          </a:solidFill>
                          <a:effectLst/>
                          <a:latin typeface="ITC Kabel" panose="02000503000000000000" pitchFamily="50" charset="0"/>
                        </a:rPr>
                        <a:t>-2,7</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s-CO" sz="1600" b="0" i="0" u="none" strike="noStrike">
                          <a:solidFill>
                            <a:srgbClr val="000000"/>
                          </a:solidFill>
                          <a:effectLst/>
                          <a:latin typeface="ITC Kabel" panose="02000503000000000000" pitchFamily="50" charset="0"/>
                        </a:rPr>
                        <a:t>31,7</a:t>
                      </a:r>
                    </a:p>
                  </a:txBody>
                  <a:tcPr marL="9525" marR="9525" marT="9525"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1"/>
                  </a:ext>
                </a:extLst>
              </a:tr>
              <a:tr h="401390">
                <a:tc>
                  <a:txBody>
                    <a:bodyPr/>
                    <a:lstStyle/>
                    <a:p>
                      <a:pPr algn="l" fontAlgn="b"/>
                      <a:r>
                        <a:rPr lang="es-CO" sz="1600" b="0" i="0" u="none" strike="noStrike">
                          <a:solidFill>
                            <a:srgbClr val="000000"/>
                          </a:solidFill>
                          <a:effectLst/>
                          <a:latin typeface="ITC Kabel" panose="02000503000000000000" pitchFamily="50" charset="0"/>
                        </a:rPr>
                        <a:t>Antioquia</a:t>
                      </a:r>
                    </a:p>
                  </a:txBody>
                  <a:tcPr marL="9525" marR="9525" marT="9525"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600" b="0" i="0" u="none" strike="noStrike">
                          <a:solidFill>
                            <a:srgbClr val="000000"/>
                          </a:solidFill>
                          <a:effectLst/>
                          <a:latin typeface="ITC Kabel" panose="02000503000000000000" pitchFamily="50" charset="0"/>
                        </a:rPr>
                        <a:t>6,8</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600" b="0" i="0" u="none" strike="noStrike">
                          <a:solidFill>
                            <a:srgbClr val="000000"/>
                          </a:solidFill>
                          <a:effectLst/>
                          <a:latin typeface="ITC Kabel" panose="02000503000000000000" pitchFamily="50" charset="0"/>
                        </a:rPr>
                        <a:t>29,2</a:t>
                      </a:r>
                    </a:p>
                  </a:txBody>
                  <a:tcPr marL="9525" marR="9525" marT="9525"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pSp>
        <p:nvGrpSpPr>
          <p:cNvPr id="22" name="Grupo 21">
            <a:extLst>
              <a:ext uri="{FF2B5EF4-FFF2-40B4-BE49-F238E27FC236}">
                <a16:creationId xmlns:a16="http://schemas.microsoft.com/office/drawing/2014/main" id="{F1E8290B-326D-8B41-99AA-3972BE0DADF4}"/>
              </a:ext>
            </a:extLst>
          </p:cNvPr>
          <p:cNvGrpSpPr/>
          <p:nvPr/>
        </p:nvGrpSpPr>
        <p:grpSpPr>
          <a:xfrm>
            <a:off x="11173459" y="5461710"/>
            <a:ext cx="1372278" cy="1659643"/>
            <a:chOff x="11157509" y="5568151"/>
            <a:chExt cx="1372278" cy="1659643"/>
          </a:xfrm>
        </p:grpSpPr>
        <p:grpSp>
          <p:nvGrpSpPr>
            <p:cNvPr id="23" name="Grupo 22">
              <a:extLst>
                <a:ext uri="{FF2B5EF4-FFF2-40B4-BE49-F238E27FC236}">
                  <a16:creationId xmlns:a16="http://schemas.microsoft.com/office/drawing/2014/main" id="{9EF16021-0A95-5817-5023-C70189D5BA6D}"/>
                </a:ext>
              </a:extLst>
            </p:cNvPr>
            <p:cNvGrpSpPr/>
            <p:nvPr/>
          </p:nvGrpSpPr>
          <p:grpSpPr>
            <a:xfrm>
              <a:off x="11157509" y="5568151"/>
              <a:ext cx="1372278" cy="1659643"/>
              <a:chOff x="11004993" y="4968941"/>
              <a:chExt cx="1587341" cy="2335672"/>
            </a:xfrm>
          </p:grpSpPr>
          <p:sp>
            <p:nvSpPr>
              <p:cNvPr id="25" name="Hexágono 24">
                <a:extLst>
                  <a:ext uri="{FF2B5EF4-FFF2-40B4-BE49-F238E27FC236}">
                    <a16:creationId xmlns:a16="http://schemas.microsoft.com/office/drawing/2014/main" id="{5E4AEBB3-060F-B288-1D41-06A1DA2373D5}"/>
                  </a:ext>
                </a:extLst>
              </p:cNvPr>
              <p:cNvSpPr/>
              <p:nvPr/>
            </p:nvSpPr>
            <p:spPr>
              <a:xfrm rot="16200000">
                <a:off x="11357131" y="5748295"/>
                <a:ext cx="878400" cy="764041"/>
              </a:xfrm>
              <a:prstGeom prst="hexagon">
                <a:avLst/>
              </a:prstGeom>
              <a:solidFill>
                <a:srgbClr val="8ED973"/>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6" name="Hexágono 25">
                <a:extLst>
                  <a:ext uri="{FF2B5EF4-FFF2-40B4-BE49-F238E27FC236}">
                    <a16:creationId xmlns:a16="http://schemas.microsoft.com/office/drawing/2014/main" id="{CC90C13E-7B5F-9E73-4882-4E1C3E082867}"/>
                  </a:ext>
                </a:extLst>
              </p:cNvPr>
              <p:cNvSpPr/>
              <p:nvPr/>
            </p:nvSpPr>
            <p:spPr>
              <a:xfrm rot="16200000">
                <a:off x="10947814" y="6462331"/>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7" name="Hexágono 26">
                <a:extLst>
                  <a:ext uri="{FF2B5EF4-FFF2-40B4-BE49-F238E27FC236}">
                    <a16:creationId xmlns:a16="http://schemas.microsoft.com/office/drawing/2014/main" id="{1E323EDD-E7B9-C176-6BD8-18FB6DBD17BC}"/>
                  </a:ext>
                </a:extLst>
              </p:cNvPr>
              <p:cNvSpPr/>
              <p:nvPr/>
            </p:nvSpPr>
            <p:spPr>
              <a:xfrm rot="16200000">
                <a:off x="11752800" y="6483392"/>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8" name="Hexágono 27">
                <a:extLst>
                  <a:ext uri="{FF2B5EF4-FFF2-40B4-BE49-F238E27FC236}">
                    <a16:creationId xmlns:a16="http://schemas.microsoft.com/office/drawing/2014/main" id="{4D332257-855F-7AD4-645D-045FA731AEB9}"/>
                  </a:ext>
                </a:extLst>
              </p:cNvPr>
              <p:cNvSpPr/>
              <p:nvPr/>
            </p:nvSpPr>
            <p:spPr>
              <a:xfrm rot="16200000">
                <a:off x="11771114" y="5026120"/>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grpSp>
        <p:sp>
          <p:nvSpPr>
            <p:cNvPr id="24" name="CuadroTexto 23">
              <a:extLst>
                <a:ext uri="{FF2B5EF4-FFF2-40B4-BE49-F238E27FC236}">
                  <a16:creationId xmlns:a16="http://schemas.microsoft.com/office/drawing/2014/main" id="{9D01E35D-BAD8-618A-350D-3DE081ABB142}"/>
                </a:ext>
              </a:extLst>
            </p:cNvPr>
            <p:cNvSpPr txBox="1"/>
            <p:nvPr/>
          </p:nvSpPr>
          <p:spPr>
            <a:xfrm>
              <a:off x="11695611" y="6197920"/>
              <a:ext cx="296091" cy="400110"/>
            </a:xfrm>
            <a:prstGeom prst="rect">
              <a:avLst/>
            </a:prstGeom>
            <a:noFill/>
          </p:spPr>
          <p:txBody>
            <a:bodyPr wrap="square" rtlCol="0">
              <a:spAutoFit/>
            </a:bodyPr>
            <a:lstStyle/>
            <a:p>
              <a:endParaRPr lang="es-CO" sz="2000" b="1">
                <a:solidFill>
                  <a:srgbClr val="002060"/>
                </a:solidFill>
                <a:latin typeface="ITC Kabel" panose="02000503000000000000" pitchFamily="50" charset="0"/>
              </a:endParaRPr>
            </a:p>
          </p:txBody>
        </p:sp>
      </p:grpSp>
      <p:sp>
        <p:nvSpPr>
          <p:cNvPr id="5" name="2 CuadroTexto">
            <a:extLst>
              <a:ext uri="{FF2B5EF4-FFF2-40B4-BE49-F238E27FC236}">
                <a16:creationId xmlns:a16="http://schemas.microsoft.com/office/drawing/2014/main" id="{C94CAA20-CD08-D2E1-1D08-927F09FF3230}"/>
              </a:ext>
            </a:extLst>
          </p:cNvPr>
          <p:cNvSpPr txBox="1"/>
          <p:nvPr/>
        </p:nvSpPr>
        <p:spPr>
          <a:xfrm>
            <a:off x="3595852" y="989053"/>
            <a:ext cx="8722943" cy="646331"/>
          </a:xfrm>
          <a:prstGeom prst="rect">
            <a:avLst/>
          </a:prstGeom>
          <a:noFill/>
        </p:spPr>
        <p:txBody>
          <a:bodyPr wrap="square" rtlCol="0">
            <a:spAutoFit/>
          </a:bodyPr>
          <a:lstStyle/>
          <a:p>
            <a:pPr algn="ctr"/>
            <a:r>
              <a:rPr lang="es-ES">
                <a:solidFill>
                  <a:srgbClr val="275889"/>
                </a:solidFill>
                <a:latin typeface="ITC Kabel" panose="02000503000000000000" pitchFamily="50" charset="0"/>
              </a:rPr>
              <a:t>Tasas anuales y quinquenales de crecimiento de las exportaciones FOB</a:t>
            </a:r>
          </a:p>
          <a:p>
            <a:pPr algn="ctr"/>
            <a:r>
              <a:rPr lang="es-ES">
                <a:solidFill>
                  <a:srgbClr val="275889"/>
                </a:solidFill>
                <a:latin typeface="ITC Kabel" panose="02000503000000000000" pitchFamily="50" charset="0"/>
              </a:rPr>
              <a:t> No tradicionales (%)</a:t>
            </a:r>
            <a:endParaRPr lang="es-CO">
              <a:solidFill>
                <a:srgbClr val="275889"/>
              </a:solidFill>
              <a:latin typeface="ITC Kabel" panose="02000503000000000000" pitchFamily="50" charset="0"/>
            </a:endParaRPr>
          </a:p>
        </p:txBody>
      </p:sp>
    </p:spTree>
    <p:extLst>
      <p:ext uri="{BB962C8B-B14F-4D97-AF65-F5344CB8AC3E}">
        <p14:creationId xmlns:p14="http://schemas.microsoft.com/office/powerpoint/2010/main" val="427849134"/>
      </p:ext>
    </p:extLst>
  </p:cSld>
  <p:clrMapOvr>
    <a:masterClrMapping/>
  </p:clrMapOvr>
  <p:transition/>
</p:sld>
</file>

<file path=ppt/slides/slide5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B686A3E2-F2BD-8B1B-015A-9DDBA5DD02AB}"/>
              </a:ext>
            </a:extLst>
          </p:cNvPr>
          <p:cNvSpPr/>
          <p:nvPr/>
        </p:nvSpPr>
        <p:spPr>
          <a:xfrm>
            <a:off x="-14990" y="-1"/>
            <a:ext cx="3492708" cy="6858002"/>
          </a:xfrm>
          <a:prstGeom prst="rect">
            <a:avLst/>
          </a:prstGeom>
          <a:gradFill>
            <a:gsLst>
              <a:gs pos="51000">
                <a:srgbClr val="004D98"/>
              </a:gs>
              <a:gs pos="84000">
                <a:srgbClr val="004D98"/>
              </a:gs>
              <a:gs pos="16000">
                <a:srgbClr val="0C94D1"/>
              </a:gs>
            </a:gsLst>
            <a:lin ang="5400000" scaled="1"/>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4" name="Rectángulo 3">
            <a:extLst>
              <a:ext uri="{FF2B5EF4-FFF2-40B4-BE49-F238E27FC236}">
                <a16:creationId xmlns:a16="http://schemas.microsoft.com/office/drawing/2014/main" id="{BCA437FB-3A03-8306-87EF-EA8594B3A9DC}"/>
              </a:ext>
            </a:extLst>
          </p:cNvPr>
          <p:cNvSpPr/>
          <p:nvPr/>
        </p:nvSpPr>
        <p:spPr>
          <a:xfrm>
            <a:off x="4306623" y="229169"/>
            <a:ext cx="7200218" cy="106185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3600" b="1">
                <a:solidFill>
                  <a:srgbClr val="275889"/>
                </a:solidFill>
                <a:latin typeface="ITC Kabel" panose="02000503000000000000" pitchFamily="50" charset="0"/>
              </a:rPr>
              <a:t>Exportaciones del Atlántico</a:t>
            </a:r>
            <a:endParaRPr lang="es-CO" sz="3600" b="1">
              <a:solidFill>
                <a:srgbClr val="275889"/>
              </a:solidFill>
              <a:latin typeface="ITC Kabel" panose="02000503000000000000" pitchFamily="50" charset="0"/>
            </a:endParaRPr>
          </a:p>
        </p:txBody>
      </p:sp>
      <p:pic>
        <p:nvPicPr>
          <p:cNvPr id="18" name="Imagen 17" descr="Logotipo, nombre de la empresa&#10;&#10;Descripción generada automáticamente">
            <a:extLst>
              <a:ext uri="{FF2B5EF4-FFF2-40B4-BE49-F238E27FC236}">
                <a16:creationId xmlns:a16="http://schemas.microsoft.com/office/drawing/2014/main" id="{E3B4E5EC-FD9E-8AD2-3D38-504DC617FF5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2417" y="-525392"/>
            <a:ext cx="2531620" cy="2531620"/>
          </a:xfrm>
          <a:prstGeom prst="rect">
            <a:avLst/>
          </a:prstGeom>
        </p:spPr>
      </p:pic>
      <p:sp>
        <p:nvSpPr>
          <p:cNvPr id="9" name="Rectángulo 8">
            <a:extLst>
              <a:ext uri="{FF2B5EF4-FFF2-40B4-BE49-F238E27FC236}">
                <a16:creationId xmlns:a16="http://schemas.microsoft.com/office/drawing/2014/main" id="{3AA55800-F91B-B4B4-2966-6CAC34C667DA}"/>
              </a:ext>
            </a:extLst>
          </p:cNvPr>
          <p:cNvSpPr/>
          <p:nvPr/>
        </p:nvSpPr>
        <p:spPr>
          <a:xfrm>
            <a:off x="3595852" y="6087332"/>
            <a:ext cx="4484892" cy="48218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1200">
                <a:solidFill>
                  <a:srgbClr val="002060"/>
                </a:solidFill>
                <a:latin typeface="ITC Kabel" panose="02000503000000000000" pitchFamily="50" charset="0"/>
              </a:rPr>
              <a:t>Fuente: Cámara de Comercio de Barranquilla con base en SICEX</a:t>
            </a:r>
            <a:endParaRPr lang="es-CO" sz="1200">
              <a:solidFill>
                <a:srgbClr val="002060"/>
              </a:solidFill>
              <a:latin typeface="ITC Kabel" panose="02000503000000000000" pitchFamily="50" charset="0"/>
            </a:endParaRPr>
          </a:p>
        </p:txBody>
      </p:sp>
      <p:sp>
        <p:nvSpPr>
          <p:cNvPr id="3" name="CuadroTexto 2">
            <a:extLst>
              <a:ext uri="{FF2B5EF4-FFF2-40B4-BE49-F238E27FC236}">
                <a16:creationId xmlns:a16="http://schemas.microsoft.com/office/drawing/2014/main" id="{CC538D5D-C574-69CE-81DD-743F5BA6AC34}"/>
              </a:ext>
            </a:extLst>
          </p:cNvPr>
          <p:cNvSpPr txBox="1"/>
          <p:nvPr/>
        </p:nvSpPr>
        <p:spPr>
          <a:xfrm>
            <a:off x="17937" y="2731206"/>
            <a:ext cx="3426854" cy="2031325"/>
          </a:xfrm>
          <a:prstGeom prst="rect">
            <a:avLst/>
          </a:prstGeom>
          <a:noFill/>
          <a:ln>
            <a:noFill/>
          </a:ln>
        </p:spPr>
        <p:txBody>
          <a:bodyPr wrap="square" rtlCol="0">
            <a:spAutoFit/>
          </a:bodyPr>
          <a:lstStyle/>
          <a:p>
            <a:pPr algn="just"/>
            <a:r>
              <a:rPr lang="es-ES">
                <a:solidFill>
                  <a:schemeClr val="bg1"/>
                </a:solidFill>
                <a:latin typeface="ITC Kabel" panose="02000503000000000000" pitchFamily="50" charset="0"/>
              </a:rPr>
              <a:t>El principal producto exportador del Atlántico sigue siendo las puertas y ventanas, pero </a:t>
            </a:r>
            <a:r>
              <a:rPr lang="es-ES" b="1">
                <a:solidFill>
                  <a:schemeClr val="bg1"/>
                </a:solidFill>
                <a:latin typeface="ITC Kabel" panose="02000503000000000000" pitchFamily="50" charset="0"/>
              </a:rPr>
              <a:t>productos emergentes como el ganado y los desechos de aluminio han ganado terreno recientemente.</a:t>
            </a:r>
            <a:endParaRPr lang="es-CO" b="1">
              <a:solidFill>
                <a:schemeClr val="bg1"/>
              </a:solidFill>
              <a:latin typeface="ITC Kabel" panose="02000503000000000000" pitchFamily="50" charset="0"/>
            </a:endParaRPr>
          </a:p>
        </p:txBody>
      </p:sp>
      <p:grpSp>
        <p:nvGrpSpPr>
          <p:cNvPr id="22" name="Grupo 21">
            <a:extLst>
              <a:ext uri="{FF2B5EF4-FFF2-40B4-BE49-F238E27FC236}">
                <a16:creationId xmlns:a16="http://schemas.microsoft.com/office/drawing/2014/main" id="{F1E8290B-326D-8B41-99AA-3972BE0DADF4}"/>
              </a:ext>
            </a:extLst>
          </p:cNvPr>
          <p:cNvGrpSpPr/>
          <p:nvPr/>
        </p:nvGrpSpPr>
        <p:grpSpPr>
          <a:xfrm>
            <a:off x="11173459" y="5461710"/>
            <a:ext cx="1372278" cy="1659643"/>
            <a:chOff x="11157509" y="5568151"/>
            <a:chExt cx="1372278" cy="1659643"/>
          </a:xfrm>
        </p:grpSpPr>
        <p:grpSp>
          <p:nvGrpSpPr>
            <p:cNvPr id="23" name="Grupo 22">
              <a:extLst>
                <a:ext uri="{FF2B5EF4-FFF2-40B4-BE49-F238E27FC236}">
                  <a16:creationId xmlns:a16="http://schemas.microsoft.com/office/drawing/2014/main" id="{9EF16021-0A95-5817-5023-C70189D5BA6D}"/>
                </a:ext>
              </a:extLst>
            </p:cNvPr>
            <p:cNvGrpSpPr/>
            <p:nvPr/>
          </p:nvGrpSpPr>
          <p:grpSpPr>
            <a:xfrm>
              <a:off x="11157509" y="5568151"/>
              <a:ext cx="1372278" cy="1659643"/>
              <a:chOff x="11004993" y="4968941"/>
              <a:chExt cx="1587341" cy="2335672"/>
            </a:xfrm>
          </p:grpSpPr>
          <p:sp>
            <p:nvSpPr>
              <p:cNvPr id="25" name="Hexágono 24">
                <a:extLst>
                  <a:ext uri="{FF2B5EF4-FFF2-40B4-BE49-F238E27FC236}">
                    <a16:creationId xmlns:a16="http://schemas.microsoft.com/office/drawing/2014/main" id="{5E4AEBB3-060F-B288-1D41-06A1DA2373D5}"/>
                  </a:ext>
                </a:extLst>
              </p:cNvPr>
              <p:cNvSpPr/>
              <p:nvPr/>
            </p:nvSpPr>
            <p:spPr>
              <a:xfrm rot="16200000">
                <a:off x="11357131" y="5748295"/>
                <a:ext cx="878400" cy="764041"/>
              </a:xfrm>
              <a:prstGeom prst="hexagon">
                <a:avLst/>
              </a:prstGeom>
              <a:solidFill>
                <a:srgbClr val="8ED973"/>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6" name="Hexágono 25">
                <a:extLst>
                  <a:ext uri="{FF2B5EF4-FFF2-40B4-BE49-F238E27FC236}">
                    <a16:creationId xmlns:a16="http://schemas.microsoft.com/office/drawing/2014/main" id="{CC90C13E-7B5F-9E73-4882-4E1C3E082867}"/>
                  </a:ext>
                </a:extLst>
              </p:cNvPr>
              <p:cNvSpPr/>
              <p:nvPr/>
            </p:nvSpPr>
            <p:spPr>
              <a:xfrm rot="16200000">
                <a:off x="10947814" y="6462331"/>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7" name="Hexágono 26">
                <a:extLst>
                  <a:ext uri="{FF2B5EF4-FFF2-40B4-BE49-F238E27FC236}">
                    <a16:creationId xmlns:a16="http://schemas.microsoft.com/office/drawing/2014/main" id="{1E323EDD-E7B9-C176-6BD8-18FB6DBD17BC}"/>
                  </a:ext>
                </a:extLst>
              </p:cNvPr>
              <p:cNvSpPr/>
              <p:nvPr/>
            </p:nvSpPr>
            <p:spPr>
              <a:xfrm rot="16200000">
                <a:off x="11752800" y="6483392"/>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8" name="Hexágono 27">
                <a:extLst>
                  <a:ext uri="{FF2B5EF4-FFF2-40B4-BE49-F238E27FC236}">
                    <a16:creationId xmlns:a16="http://schemas.microsoft.com/office/drawing/2014/main" id="{4D332257-855F-7AD4-645D-045FA731AEB9}"/>
                  </a:ext>
                </a:extLst>
              </p:cNvPr>
              <p:cNvSpPr/>
              <p:nvPr/>
            </p:nvSpPr>
            <p:spPr>
              <a:xfrm rot="16200000">
                <a:off x="11771114" y="5026120"/>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grpSp>
        <p:sp>
          <p:nvSpPr>
            <p:cNvPr id="24" name="CuadroTexto 23">
              <a:extLst>
                <a:ext uri="{FF2B5EF4-FFF2-40B4-BE49-F238E27FC236}">
                  <a16:creationId xmlns:a16="http://schemas.microsoft.com/office/drawing/2014/main" id="{9D01E35D-BAD8-618A-350D-3DE081ABB142}"/>
                </a:ext>
              </a:extLst>
            </p:cNvPr>
            <p:cNvSpPr txBox="1"/>
            <p:nvPr/>
          </p:nvSpPr>
          <p:spPr>
            <a:xfrm>
              <a:off x="11695611" y="6197920"/>
              <a:ext cx="296091" cy="400110"/>
            </a:xfrm>
            <a:prstGeom prst="rect">
              <a:avLst/>
            </a:prstGeom>
            <a:noFill/>
          </p:spPr>
          <p:txBody>
            <a:bodyPr wrap="square" rtlCol="0">
              <a:spAutoFit/>
            </a:bodyPr>
            <a:lstStyle/>
            <a:p>
              <a:endParaRPr lang="es-CO" sz="2000" b="1">
                <a:solidFill>
                  <a:srgbClr val="002060"/>
                </a:solidFill>
                <a:latin typeface="ITC Kabel" panose="02000503000000000000" pitchFamily="50" charset="0"/>
              </a:endParaRPr>
            </a:p>
          </p:txBody>
        </p:sp>
      </p:grpSp>
      <p:sp>
        <p:nvSpPr>
          <p:cNvPr id="5" name="2 CuadroTexto">
            <a:extLst>
              <a:ext uri="{FF2B5EF4-FFF2-40B4-BE49-F238E27FC236}">
                <a16:creationId xmlns:a16="http://schemas.microsoft.com/office/drawing/2014/main" id="{C94CAA20-CD08-D2E1-1D08-927F09FF3230}"/>
              </a:ext>
            </a:extLst>
          </p:cNvPr>
          <p:cNvSpPr txBox="1"/>
          <p:nvPr/>
        </p:nvSpPr>
        <p:spPr>
          <a:xfrm>
            <a:off x="3554908" y="1015921"/>
            <a:ext cx="8722943" cy="646331"/>
          </a:xfrm>
          <a:prstGeom prst="rect">
            <a:avLst/>
          </a:prstGeom>
          <a:noFill/>
        </p:spPr>
        <p:txBody>
          <a:bodyPr wrap="square" rtlCol="0">
            <a:spAutoFit/>
          </a:bodyPr>
          <a:lstStyle/>
          <a:p>
            <a:pPr algn="ctr"/>
            <a:r>
              <a:rPr lang="es-ES">
                <a:solidFill>
                  <a:srgbClr val="275889"/>
                </a:solidFill>
                <a:latin typeface="ITC Kabel" panose="02000503000000000000" pitchFamily="50" charset="0"/>
              </a:rPr>
              <a:t>TOP 5 productos exportados por Atlántico en 2023</a:t>
            </a:r>
          </a:p>
          <a:p>
            <a:pPr algn="ctr"/>
            <a:r>
              <a:rPr lang="es-ES">
                <a:solidFill>
                  <a:srgbClr val="275889"/>
                </a:solidFill>
                <a:latin typeface="ITC Kabel" panose="02000503000000000000" pitchFamily="50" charset="0"/>
              </a:rPr>
              <a:t>(US$ millones)</a:t>
            </a:r>
            <a:endParaRPr lang="es-CO">
              <a:solidFill>
                <a:srgbClr val="275889"/>
              </a:solidFill>
              <a:latin typeface="ITC Kabel" panose="02000503000000000000" pitchFamily="50" charset="0"/>
            </a:endParaRPr>
          </a:p>
        </p:txBody>
      </p:sp>
      <p:graphicFrame>
        <p:nvGraphicFramePr>
          <p:cNvPr id="8" name="Gráfico 7">
            <a:extLst>
              <a:ext uri="{FF2B5EF4-FFF2-40B4-BE49-F238E27FC236}">
                <a16:creationId xmlns:a16="http://schemas.microsoft.com/office/drawing/2014/main" id="{B649695D-BDB1-8D87-18C2-7ADAFF927E0B}"/>
              </a:ext>
            </a:extLst>
          </p:cNvPr>
          <p:cNvGraphicFramePr>
            <a:graphicFrameLocks/>
          </p:cNvGraphicFramePr>
          <p:nvPr>
            <p:extLst>
              <p:ext uri="{D42A27DB-BD31-4B8C-83A1-F6EECF244321}">
                <p14:modId xmlns:p14="http://schemas.microsoft.com/office/powerpoint/2010/main" val="1760061762"/>
              </p:ext>
            </p:extLst>
          </p:nvPr>
        </p:nvGraphicFramePr>
        <p:xfrm>
          <a:off x="4001371" y="1975646"/>
          <a:ext cx="7618073" cy="4158153"/>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0" name="Tabla 9">
            <a:extLst>
              <a:ext uri="{FF2B5EF4-FFF2-40B4-BE49-F238E27FC236}">
                <a16:creationId xmlns:a16="http://schemas.microsoft.com/office/drawing/2014/main" id="{98168CBF-A16C-AFA0-269A-606A3C5AF10A}"/>
              </a:ext>
            </a:extLst>
          </p:cNvPr>
          <p:cNvGraphicFramePr>
            <a:graphicFrameLocks noGrp="1"/>
          </p:cNvGraphicFramePr>
          <p:nvPr>
            <p:extLst>
              <p:ext uri="{D42A27DB-BD31-4B8C-83A1-F6EECF244321}">
                <p14:modId xmlns:p14="http://schemas.microsoft.com/office/powerpoint/2010/main" val="93084651"/>
              </p:ext>
            </p:extLst>
          </p:nvPr>
        </p:nvGraphicFramePr>
        <p:xfrm>
          <a:off x="6253081" y="2043156"/>
          <a:ext cx="5499248" cy="1932097"/>
        </p:xfrm>
        <a:graphic>
          <a:graphicData uri="http://schemas.openxmlformats.org/drawingml/2006/table">
            <a:tbl>
              <a:tblPr firstRow="1" bandRow="1">
                <a:tableStyleId>{5C22544A-7EE6-4342-B048-85BDC9FD1C3A}</a:tableStyleId>
              </a:tblPr>
              <a:tblGrid>
                <a:gridCol w="2923085">
                  <a:extLst>
                    <a:ext uri="{9D8B030D-6E8A-4147-A177-3AD203B41FA5}">
                      <a16:colId xmlns:a16="http://schemas.microsoft.com/office/drawing/2014/main" val="461416117"/>
                    </a:ext>
                  </a:extLst>
                </a:gridCol>
                <a:gridCol w="1330245">
                  <a:extLst>
                    <a:ext uri="{9D8B030D-6E8A-4147-A177-3AD203B41FA5}">
                      <a16:colId xmlns:a16="http://schemas.microsoft.com/office/drawing/2014/main" val="3173924315"/>
                    </a:ext>
                  </a:extLst>
                </a:gridCol>
                <a:gridCol w="1245918">
                  <a:extLst>
                    <a:ext uri="{9D8B030D-6E8A-4147-A177-3AD203B41FA5}">
                      <a16:colId xmlns:a16="http://schemas.microsoft.com/office/drawing/2014/main" val="1619085503"/>
                    </a:ext>
                  </a:extLst>
                </a:gridCol>
              </a:tblGrid>
              <a:tr h="423464">
                <a:tc>
                  <a:txBody>
                    <a:bodyPr/>
                    <a:lstStyle/>
                    <a:p>
                      <a:r>
                        <a:rPr lang="es-ES" sz="1200">
                          <a:latin typeface="ITC Kabel" panose="02000503000000000000" pitchFamily="50" charset="0"/>
                        </a:rPr>
                        <a:t>Producto</a:t>
                      </a:r>
                      <a:endParaRPr lang="es-CO" sz="1200">
                        <a:latin typeface="ITC Kabel" panose="02000503000000000000" pitchFamily="50" charset="0"/>
                      </a:endParaRPr>
                    </a:p>
                  </a:txBody>
                  <a:tcPr/>
                </a:tc>
                <a:tc>
                  <a:txBody>
                    <a:bodyPr/>
                    <a:lstStyle/>
                    <a:p>
                      <a:pPr algn="ctr"/>
                      <a:r>
                        <a:rPr lang="es-ES" sz="1200">
                          <a:latin typeface="ITC Kabel" panose="02000503000000000000" pitchFamily="50" charset="0"/>
                        </a:rPr>
                        <a:t>2023-I vs. </a:t>
                      </a:r>
                    </a:p>
                    <a:p>
                      <a:pPr algn="ctr"/>
                      <a:r>
                        <a:rPr lang="es-ES" sz="1200">
                          <a:latin typeface="ITC Kabel" panose="02000503000000000000" pitchFamily="50" charset="0"/>
                        </a:rPr>
                        <a:t>2024-I</a:t>
                      </a:r>
                      <a:endParaRPr lang="es-CO" sz="1200">
                        <a:latin typeface="ITC Kabel" panose="02000503000000000000" pitchFamily="50" charset="0"/>
                      </a:endParaRPr>
                    </a:p>
                  </a:txBody>
                  <a:tcPr anchor="ctr"/>
                </a:tc>
                <a:tc>
                  <a:txBody>
                    <a:bodyPr/>
                    <a:lstStyle/>
                    <a:p>
                      <a:pPr algn="ctr"/>
                      <a:r>
                        <a:rPr lang="es-ES" sz="1200">
                          <a:latin typeface="ITC Kabel" panose="02000503000000000000" pitchFamily="50" charset="0"/>
                        </a:rPr>
                        <a:t>2019-I vs. 2024-I</a:t>
                      </a:r>
                      <a:endParaRPr lang="es-CO" sz="1200">
                        <a:latin typeface="ITC Kabel" panose="02000503000000000000" pitchFamily="50" charset="0"/>
                      </a:endParaRPr>
                    </a:p>
                  </a:txBody>
                  <a:tcPr anchor="ctr"/>
                </a:tc>
                <a:extLst>
                  <a:ext uri="{0D108BD9-81ED-4DB2-BD59-A6C34878D82A}">
                    <a16:rowId xmlns:a16="http://schemas.microsoft.com/office/drawing/2014/main" val="3801064048"/>
                  </a:ext>
                </a:extLst>
              </a:tr>
              <a:tr h="254078">
                <a:tc>
                  <a:txBody>
                    <a:bodyPr/>
                    <a:lstStyle/>
                    <a:p>
                      <a:pPr algn="l"/>
                      <a:r>
                        <a:rPr lang="es-ES" sz="1200" b="1">
                          <a:latin typeface="ITC Kabel" panose="02000503000000000000" pitchFamily="50" charset="0"/>
                        </a:rPr>
                        <a:t>Puertas y ventanas</a:t>
                      </a:r>
                      <a:endParaRPr lang="es-CO" sz="1200" b="1">
                        <a:latin typeface="ITC Kabel" panose="02000503000000000000" pitchFamily="50" charset="0"/>
                      </a:endParaRPr>
                    </a:p>
                  </a:txBody>
                  <a:tcPr anchor="ctr"/>
                </a:tc>
                <a:tc>
                  <a:txBody>
                    <a:bodyPr/>
                    <a:lstStyle/>
                    <a:p>
                      <a:pPr algn="ctr"/>
                      <a:r>
                        <a:rPr lang="es-ES" sz="1200">
                          <a:latin typeface="ITC Kabel" panose="02000503000000000000" pitchFamily="50" charset="0"/>
                        </a:rPr>
                        <a:t>-28,0%</a:t>
                      </a:r>
                      <a:endParaRPr lang="es-CO" sz="1200">
                        <a:latin typeface="ITC Kabel" panose="02000503000000000000" pitchFamily="50" charset="0"/>
                      </a:endParaRPr>
                    </a:p>
                  </a:txBody>
                  <a:tcPr anchor="ctr"/>
                </a:tc>
                <a:tc>
                  <a:txBody>
                    <a:bodyPr/>
                    <a:lstStyle/>
                    <a:p>
                      <a:pPr algn="ctr"/>
                      <a:r>
                        <a:rPr lang="es-ES" sz="1200">
                          <a:latin typeface="ITC Kabel" panose="02000503000000000000" pitchFamily="50" charset="0"/>
                        </a:rPr>
                        <a:t>164,9%</a:t>
                      </a:r>
                      <a:endParaRPr lang="es-CO" sz="1200">
                        <a:latin typeface="ITC Kabel" panose="02000503000000000000" pitchFamily="50" charset="0"/>
                      </a:endParaRPr>
                    </a:p>
                  </a:txBody>
                  <a:tcPr anchor="ctr"/>
                </a:tc>
                <a:extLst>
                  <a:ext uri="{0D108BD9-81ED-4DB2-BD59-A6C34878D82A}">
                    <a16:rowId xmlns:a16="http://schemas.microsoft.com/office/drawing/2014/main" val="2907839115"/>
                  </a:ext>
                </a:extLst>
              </a:tr>
              <a:tr h="254078">
                <a:tc>
                  <a:txBody>
                    <a:bodyPr/>
                    <a:lstStyle/>
                    <a:p>
                      <a:pPr algn="l"/>
                      <a:r>
                        <a:rPr lang="es-ES" sz="1200" b="1">
                          <a:latin typeface="ITC Kabel" panose="02000503000000000000" pitchFamily="50" charset="0"/>
                        </a:rPr>
                        <a:t>Aceite de palma</a:t>
                      </a:r>
                      <a:endParaRPr lang="es-CO" sz="1200" b="1">
                        <a:latin typeface="ITC Kabel" panose="02000503000000000000" pitchFamily="50" charset="0"/>
                      </a:endParaRPr>
                    </a:p>
                  </a:txBody>
                  <a:tcPr anchor="ctr"/>
                </a:tc>
                <a:tc>
                  <a:txBody>
                    <a:bodyPr/>
                    <a:lstStyle/>
                    <a:p>
                      <a:pPr algn="ctr"/>
                      <a:r>
                        <a:rPr lang="es-ES" sz="1200">
                          <a:latin typeface="ITC Kabel" panose="02000503000000000000" pitchFamily="50" charset="0"/>
                        </a:rPr>
                        <a:t>6,9%</a:t>
                      </a:r>
                      <a:endParaRPr lang="es-CO" sz="1200">
                        <a:latin typeface="ITC Kabel" panose="02000503000000000000" pitchFamily="50" charset="0"/>
                      </a:endParaRPr>
                    </a:p>
                  </a:txBody>
                  <a:tcPr anchor="ctr"/>
                </a:tc>
                <a:tc>
                  <a:txBody>
                    <a:bodyPr/>
                    <a:lstStyle/>
                    <a:p>
                      <a:pPr algn="ctr"/>
                      <a:r>
                        <a:rPr lang="es-ES" sz="1200">
                          <a:latin typeface="ITC Kabel" panose="02000503000000000000" pitchFamily="50" charset="0"/>
                        </a:rPr>
                        <a:t>115,7%</a:t>
                      </a:r>
                      <a:endParaRPr lang="es-CO" sz="1200">
                        <a:latin typeface="ITC Kabel" panose="02000503000000000000" pitchFamily="50" charset="0"/>
                      </a:endParaRPr>
                    </a:p>
                  </a:txBody>
                  <a:tcPr anchor="ctr"/>
                </a:tc>
                <a:extLst>
                  <a:ext uri="{0D108BD9-81ED-4DB2-BD59-A6C34878D82A}">
                    <a16:rowId xmlns:a16="http://schemas.microsoft.com/office/drawing/2014/main" val="2501834341"/>
                  </a:ext>
                </a:extLst>
              </a:tr>
              <a:tr h="321851">
                <a:tc>
                  <a:txBody>
                    <a:bodyPr/>
                    <a:lstStyle/>
                    <a:p>
                      <a:pPr algn="l"/>
                      <a:r>
                        <a:rPr lang="es-ES" sz="1200" b="1">
                          <a:latin typeface="ITC Kabel" panose="02000503000000000000" pitchFamily="50" charset="0"/>
                        </a:rPr>
                        <a:t>Desperdicios y desechos de cobre</a:t>
                      </a:r>
                      <a:endParaRPr lang="es-CO" sz="1200" b="1">
                        <a:latin typeface="ITC Kabel" panose="02000503000000000000" pitchFamily="50" charset="0"/>
                      </a:endParaRPr>
                    </a:p>
                  </a:txBody>
                  <a:tcPr anchor="ctr"/>
                </a:tc>
                <a:tc>
                  <a:txBody>
                    <a:bodyPr/>
                    <a:lstStyle/>
                    <a:p>
                      <a:pPr algn="ctr"/>
                      <a:r>
                        <a:rPr lang="es-ES" sz="1200">
                          <a:latin typeface="ITC Kabel" panose="02000503000000000000" pitchFamily="50" charset="0"/>
                        </a:rPr>
                        <a:t>12,5%</a:t>
                      </a:r>
                      <a:endParaRPr lang="es-CO" sz="1200">
                        <a:latin typeface="ITC Kabel" panose="02000503000000000000" pitchFamily="50" charset="0"/>
                      </a:endParaRPr>
                    </a:p>
                  </a:txBody>
                  <a:tcPr anchor="ctr"/>
                </a:tc>
                <a:tc>
                  <a:txBody>
                    <a:bodyPr/>
                    <a:lstStyle/>
                    <a:p>
                      <a:pPr algn="ctr"/>
                      <a:r>
                        <a:rPr lang="es-ES" sz="1200">
                          <a:latin typeface="ITC Kabel" panose="02000503000000000000" pitchFamily="50" charset="0"/>
                        </a:rPr>
                        <a:t>117,9%</a:t>
                      </a:r>
                      <a:endParaRPr lang="es-CO" sz="1200">
                        <a:latin typeface="ITC Kabel" panose="02000503000000000000" pitchFamily="50" charset="0"/>
                      </a:endParaRPr>
                    </a:p>
                  </a:txBody>
                  <a:tcPr anchor="ctr"/>
                </a:tc>
                <a:extLst>
                  <a:ext uri="{0D108BD9-81ED-4DB2-BD59-A6C34878D82A}">
                    <a16:rowId xmlns:a16="http://schemas.microsoft.com/office/drawing/2014/main" val="2172404999"/>
                  </a:ext>
                </a:extLst>
              </a:tr>
              <a:tr h="254078">
                <a:tc>
                  <a:txBody>
                    <a:bodyPr/>
                    <a:lstStyle/>
                    <a:p>
                      <a:pPr algn="l"/>
                      <a:r>
                        <a:rPr lang="es-ES" sz="1200" b="1">
                          <a:latin typeface="ITC Kabel" panose="02000503000000000000" pitchFamily="50" charset="0"/>
                        </a:rPr>
                        <a:t>Ganado</a:t>
                      </a:r>
                      <a:endParaRPr lang="es-CO" sz="1200" b="1">
                        <a:latin typeface="ITC Kabel" panose="02000503000000000000" pitchFamily="50" charset="0"/>
                      </a:endParaRPr>
                    </a:p>
                  </a:txBody>
                  <a:tcPr anchor="ctr"/>
                </a:tc>
                <a:tc>
                  <a:txBody>
                    <a:bodyPr/>
                    <a:lstStyle/>
                    <a:p>
                      <a:pPr algn="ctr"/>
                      <a:r>
                        <a:rPr lang="es-ES" sz="1200">
                          <a:latin typeface="ITC Kabel" panose="02000503000000000000" pitchFamily="50" charset="0"/>
                        </a:rPr>
                        <a:t>-15,4%</a:t>
                      </a:r>
                      <a:endParaRPr lang="es-CO" sz="1200">
                        <a:latin typeface="ITC Kabel" panose="02000503000000000000" pitchFamily="50" charset="0"/>
                      </a:endParaRPr>
                    </a:p>
                  </a:txBody>
                  <a:tcPr anchor="ctr"/>
                </a:tc>
                <a:tc>
                  <a:txBody>
                    <a:bodyPr/>
                    <a:lstStyle/>
                    <a:p>
                      <a:pPr algn="ctr"/>
                      <a:r>
                        <a:rPr lang="es-ES" sz="1200">
                          <a:latin typeface="ITC Kabel" panose="02000503000000000000" pitchFamily="50" charset="0"/>
                        </a:rPr>
                        <a:t>484,5%</a:t>
                      </a:r>
                      <a:endParaRPr lang="es-CO" sz="1200">
                        <a:latin typeface="ITC Kabel" panose="02000503000000000000" pitchFamily="50" charset="0"/>
                      </a:endParaRPr>
                    </a:p>
                  </a:txBody>
                  <a:tcPr anchor="ctr"/>
                </a:tc>
                <a:extLst>
                  <a:ext uri="{0D108BD9-81ED-4DB2-BD59-A6C34878D82A}">
                    <a16:rowId xmlns:a16="http://schemas.microsoft.com/office/drawing/2014/main" val="465877909"/>
                  </a:ext>
                </a:extLst>
              </a:tr>
              <a:tr h="33008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200" b="1">
                          <a:latin typeface="ITC Kabel" panose="02000503000000000000" pitchFamily="50" charset="0"/>
                        </a:rPr>
                        <a:t>Desperdicios y desechos de aluminio</a:t>
                      </a:r>
                      <a:endParaRPr lang="es-CO" sz="1200" b="1">
                        <a:latin typeface="ITC Kabel" panose="02000503000000000000" pitchFamily="50" charset="0"/>
                      </a:endParaRPr>
                    </a:p>
                  </a:txBody>
                  <a:tcPr anchor="ctr"/>
                </a:tc>
                <a:tc>
                  <a:txBody>
                    <a:bodyPr/>
                    <a:lstStyle/>
                    <a:p>
                      <a:pPr algn="ctr"/>
                      <a:r>
                        <a:rPr lang="es-ES" sz="1200">
                          <a:latin typeface="ITC Kabel" panose="02000503000000000000" pitchFamily="50" charset="0"/>
                        </a:rPr>
                        <a:t>16,9%</a:t>
                      </a:r>
                      <a:endParaRPr lang="es-CO" sz="1200">
                        <a:latin typeface="ITC Kabel" panose="02000503000000000000" pitchFamily="50" charset="0"/>
                      </a:endParaRPr>
                    </a:p>
                  </a:txBody>
                  <a:tcPr anchor="ctr"/>
                </a:tc>
                <a:tc>
                  <a:txBody>
                    <a:bodyPr/>
                    <a:lstStyle/>
                    <a:p>
                      <a:pPr algn="ctr"/>
                      <a:r>
                        <a:rPr lang="es-ES" sz="1200">
                          <a:latin typeface="ITC Kabel" panose="02000503000000000000" pitchFamily="50" charset="0"/>
                        </a:rPr>
                        <a:t>200,7%</a:t>
                      </a:r>
                      <a:endParaRPr lang="es-CO" sz="1200">
                        <a:latin typeface="ITC Kabel" panose="02000503000000000000" pitchFamily="50" charset="0"/>
                      </a:endParaRPr>
                    </a:p>
                  </a:txBody>
                  <a:tcPr anchor="ctr"/>
                </a:tc>
                <a:extLst>
                  <a:ext uri="{0D108BD9-81ED-4DB2-BD59-A6C34878D82A}">
                    <a16:rowId xmlns:a16="http://schemas.microsoft.com/office/drawing/2014/main" val="1260369931"/>
                  </a:ext>
                </a:extLst>
              </a:tr>
            </a:tbl>
          </a:graphicData>
        </a:graphic>
      </p:graphicFrame>
    </p:spTree>
    <p:extLst>
      <p:ext uri="{BB962C8B-B14F-4D97-AF65-F5344CB8AC3E}">
        <p14:creationId xmlns:p14="http://schemas.microsoft.com/office/powerpoint/2010/main" val="4049617056"/>
      </p:ext>
    </p:extLst>
  </p:cSld>
  <p:clrMapOvr>
    <a:masterClrMapping/>
  </p:clrMapOvr>
  <p:transition/>
</p:sld>
</file>

<file path=ppt/slides/slide5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B686A3E2-F2BD-8B1B-015A-9DDBA5DD02AB}"/>
              </a:ext>
            </a:extLst>
          </p:cNvPr>
          <p:cNvSpPr/>
          <p:nvPr/>
        </p:nvSpPr>
        <p:spPr>
          <a:xfrm>
            <a:off x="-14990" y="-1"/>
            <a:ext cx="3492708" cy="6858002"/>
          </a:xfrm>
          <a:prstGeom prst="rect">
            <a:avLst/>
          </a:prstGeom>
          <a:gradFill>
            <a:gsLst>
              <a:gs pos="51000">
                <a:srgbClr val="004D98"/>
              </a:gs>
              <a:gs pos="84000">
                <a:srgbClr val="004D98"/>
              </a:gs>
              <a:gs pos="16000">
                <a:srgbClr val="0C94D1"/>
              </a:gs>
            </a:gsLst>
            <a:lin ang="5400000" scaled="1"/>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4" name="Rectángulo 3">
            <a:extLst>
              <a:ext uri="{FF2B5EF4-FFF2-40B4-BE49-F238E27FC236}">
                <a16:creationId xmlns:a16="http://schemas.microsoft.com/office/drawing/2014/main" id="{BCA437FB-3A03-8306-87EF-EA8594B3A9DC}"/>
              </a:ext>
            </a:extLst>
          </p:cNvPr>
          <p:cNvSpPr/>
          <p:nvPr/>
        </p:nvSpPr>
        <p:spPr>
          <a:xfrm>
            <a:off x="3730990" y="83319"/>
            <a:ext cx="8040896" cy="106185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3600" b="1">
                <a:solidFill>
                  <a:srgbClr val="275889"/>
                </a:solidFill>
                <a:latin typeface="ITC Kabel" panose="02000503000000000000" pitchFamily="50" charset="0"/>
              </a:rPr>
              <a:t>Importaciones de bienes de consumo en Atlántico</a:t>
            </a:r>
          </a:p>
        </p:txBody>
      </p:sp>
      <p:pic>
        <p:nvPicPr>
          <p:cNvPr id="18" name="Imagen 17" descr="Logotipo, nombre de la empresa&#10;&#10;Descripción generada automáticamente">
            <a:extLst>
              <a:ext uri="{FF2B5EF4-FFF2-40B4-BE49-F238E27FC236}">
                <a16:creationId xmlns:a16="http://schemas.microsoft.com/office/drawing/2014/main" id="{E3B4E5EC-FD9E-8AD2-3D38-504DC617FF5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2417" y="-525392"/>
            <a:ext cx="2531620" cy="2531620"/>
          </a:xfrm>
          <a:prstGeom prst="rect">
            <a:avLst/>
          </a:prstGeom>
        </p:spPr>
      </p:pic>
      <p:sp>
        <p:nvSpPr>
          <p:cNvPr id="9" name="Rectángulo 8">
            <a:extLst>
              <a:ext uri="{FF2B5EF4-FFF2-40B4-BE49-F238E27FC236}">
                <a16:creationId xmlns:a16="http://schemas.microsoft.com/office/drawing/2014/main" id="{3AA55800-F91B-B4B4-2966-6CAC34C667DA}"/>
              </a:ext>
            </a:extLst>
          </p:cNvPr>
          <p:cNvSpPr/>
          <p:nvPr/>
        </p:nvSpPr>
        <p:spPr>
          <a:xfrm>
            <a:off x="3730990" y="6332137"/>
            <a:ext cx="4746229" cy="48218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s-ES" sz="1200">
                <a:solidFill>
                  <a:srgbClr val="002060"/>
                </a:solidFill>
                <a:latin typeface="ITC Kabel" panose="02000503000000000000" pitchFamily="50" charset="0"/>
              </a:rPr>
              <a:t>*Cifras acumuladas a junio de 2024</a:t>
            </a:r>
          </a:p>
          <a:p>
            <a:r>
              <a:rPr lang="es-ES" sz="1200">
                <a:solidFill>
                  <a:srgbClr val="002060"/>
                </a:solidFill>
                <a:latin typeface="ITC Kabel" panose="02000503000000000000" pitchFamily="50" charset="0"/>
              </a:rPr>
              <a:t>Fuente: Cámara de Comercio de Barranquilla con base en </a:t>
            </a:r>
            <a:r>
              <a:rPr lang="es-CO" sz="1200">
                <a:solidFill>
                  <a:srgbClr val="002060"/>
                </a:solidFill>
                <a:latin typeface="ITC Kabel" panose="02000503000000000000" pitchFamily="50" charset="0"/>
              </a:rPr>
              <a:t>DANE</a:t>
            </a:r>
            <a:endParaRPr lang="es-ES" sz="1200">
              <a:solidFill>
                <a:srgbClr val="002060"/>
              </a:solidFill>
              <a:latin typeface="ITC Kabel" panose="02000503000000000000" pitchFamily="50" charset="0"/>
            </a:endParaRPr>
          </a:p>
        </p:txBody>
      </p:sp>
      <p:sp>
        <p:nvSpPr>
          <p:cNvPr id="3" name="CuadroTexto 2">
            <a:extLst>
              <a:ext uri="{FF2B5EF4-FFF2-40B4-BE49-F238E27FC236}">
                <a16:creationId xmlns:a16="http://schemas.microsoft.com/office/drawing/2014/main" id="{CC538D5D-C574-69CE-81DD-743F5BA6AC34}"/>
              </a:ext>
            </a:extLst>
          </p:cNvPr>
          <p:cNvSpPr txBox="1"/>
          <p:nvPr/>
        </p:nvSpPr>
        <p:spPr>
          <a:xfrm>
            <a:off x="113642" y="2820448"/>
            <a:ext cx="3235444" cy="2031325"/>
          </a:xfrm>
          <a:prstGeom prst="rect">
            <a:avLst/>
          </a:prstGeom>
          <a:noFill/>
          <a:ln>
            <a:noFill/>
          </a:ln>
        </p:spPr>
        <p:txBody>
          <a:bodyPr wrap="square" rtlCol="0">
            <a:spAutoFit/>
          </a:bodyPr>
          <a:lstStyle/>
          <a:p>
            <a:pPr algn="just"/>
            <a:r>
              <a:rPr lang="es-ES">
                <a:solidFill>
                  <a:schemeClr val="bg1"/>
                </a:solidFill>
                <a:latin typeface="ITC Kabel" panose="02000503000000000000" pitchFamily="50" charset="0"/>
              </a:rPr>
              <a:t>La importación de bienes de consumo muestra una recuperación notable en 2024 por cuenta de la compra de bienes de consumo durables (principalmente bienes electrodomésticos). </a:t>
            </a:r>
            <a:endParaRPr lang="es-CO">
              <a:solidFill>
                <a:schemeClr val="bg1"/>
              </a:solidFill>
              <a:latin typeface="ITC Kabel" panose="02000503000000000000" pitchFamily="50" charset="0"/>
            </a:endParaRPr>
          </a:p>
        </p:txBody>
      </p:sp>
      <p:grpSp>
        <p:nvGrpSpPr>
          <p:cNvPr id="23" name="Grupo 22">
            <a:extLst>
              <a:ext uri="{FF2B5EF4-FFF2-40B4-BE49-F238E27FC236}">
                <a16:creationId xmlns:a16="http://schemas.microsoft.com/office/drawing/2014/main" id="{9EF16021-0A95-5817-5023-C70189D5BA6D}"/>
              </a:ext>
            </a:extLst>
          </p:cNvPr>
          <p:cNvGrpSpPr/>
          <p:nvPr/>
        </p:nvGrpSpPr>
        <p:grpSpPr>
          <a:xfrm>
            <a:off x="11173459" y="5461711"/>
            <a:ext cx="1372278" cy="1659643"/>
            <a:chOff x="11004993" y="4968941"/>
            <a:chExt cx="1587341" cy="2335672"/>
          </a:xfrm>
        </p:grpSpPr>
        <p:sp>
          <p:nvSpPr>
            <p:cNvPr id="25" name="Hexágono 24">
              <a:extLst>
                <a:ext uri="{FF2B5EF4-FFF2-40B4-BE49-F238E27FC236}">
                  <a16:creationId xmlns:a16="http://schemas.microsoft.com/office/drawing/2014/main" id="{5E4AEBB3-060F-B288-1D41-06A1DA2373D5}"/>
                </a:ext>
              </a:extLst>
            </p:cNvPr>
            <p:cNvSpPr/>
            <p:nvPr/>
          </p:nvSpPr>
          <p:spPr>
            <a:xfrm rot="16200000">
              <a:off x="11357131" y="5748295"/>
              <a:ext cx="878400" cy="764041"/>
            </a:xfrm>
            <a:prstGeom prst="hexagon">
              <a:avLst/>
            </a:prstGeom>
            <a:solidFill>
              <a:srgbClr val="8ED973"/>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6" name="Hexágono 25">
              <a:extLst>
                <a:ext uri="{FF2B5EF4-FFF2-40B4-BE49-F238E27FC236}">
                  <a16:creationId xmlns:a16="http://schemas.microsoft.com/office/drawing/2014/main" id="{CC90C13E-7B5F-9E73-4882-4E1C3E082867}"/>
                </a:ext>
              </a:extLst>
            </p:cNvPr>
            <p:cNvSpPr/>
            <p:nvPr/>
          </p:nvSpPr>
          <p:spPr>
            <a:xfrm rot="16200000">
              <a:off x="10947814" y="6462331"/>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7" name="Hexágono 26">
              <a:extLst>
                <a:ext uri="{FF2B5EF4-FFF2-40B4-BE49-F238E27FC236}">
                  <a16:creationId xmlns:a16="http://schemas.microsoft.com/office/drawing/2014/main" id="{1E323EDD-E7B9-C176-6BD8-18FB6DBD17BC}"/>
                </a:ext>
              </a:extLst>
            </p:cNvPr>
            <p:cNvSpPr/>
            <p:nvPr/>
          </p:nvSpPr>
          <p:spPr>
            <a:xfrm rot="16200000">
              <a:off x="11752800" y="6483392"/>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8" name="Hexágono 27">
              <a:extLst>
                <a:ext uri="{FF2B5EF4-FFF2-40B4-BE49-F238E27FC236}">
                  <a16:creationId xmlns:a16="http://schemas.microsoft.com/office/drawing/2014/main" id="{4D332257-855F-7AD4-645D-045FA731AEB9}"/>
                </a:ext>
              </a:extLst>
            </p:cNvPr>
            <p:cNvSpPr/>
            <p:nvPr/>
          </p:nvSpPr>
          <p:spPr>
            <a:xfrm rot="16200000">
              <a:off x="11771114" y="5026120"/>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grpSp>
      <p:sp>
        <p:nvSpPr>
          <p:cNvPr id="8" name="2 CuadroTexto">
            <a:extLst>
              <a:ext uri="{FF2B5EF4-FFF2-40B4-BE49-F238E27FC236}">
                <a16:creationId xmlns:a16="http://schemas.microsoft.com/office/drawing/2014/main" id="{D97E486C-C032-1B58-8985-AB660F07AB73}"/>
              </a:ext>
            </a:extLst>
          </p:cNvPr>
          <p:cNvSpPr txBox="1"/>
          <p:nvPr/>
        </p:nvSpPr>
        <p:spPr>
          <a:xfrm>
            <a:off x="3389966" y="1079212"/>
            <a:ext cx="8722943" cy="369332"/>
          </a:xfrm>
          <a:prstGeom prst="rect">
            <a:avLst/>
          </a:prstGeom>
          <a:noFill/>
        </p:spPr>
        <p:txBody>
          <a:bodyPr wrap="square" rtlCol="0">
            <a:spAutoFit/>
          </a:bodyPr>
          <a:lstStyle/>
          <a:p>
            <a:pPr algn="ctr"/>
            <a:r>
              <a:rPr lang="es-ES">
                <a:solidFill>
                  <a:srgbClr val="275889"/>
                </a:solidFill>
                <a:latin typeface="ITC Kabel" panose="02000503000000000000" pitchFamily="50" charset="0"/>
              </a:rPr>
              <a:t>Variación % real anual de las importaciones CIF</a:t>
            </a:r>
          </a:p>
        </p:txBody>
      </p:sp>
      <p:graphicFrame>
        <p:nvGraphicFramePr>
          <p:cNvPr id="10" name="Gráfico 9">
            <a:extLst>
              <a:ext uri="{FF2B5EF4-FFF2-40B4-BE49-F238E27FC236}">
                <a16:creationId xmlns:a16="http://schemas.microsoft.com/office/drawing/2014/main" id="{E6012358-07F0-279B-7BF3-05C8A53D7918}"/>
              </a:ext>
            </a:extLst>
          </p:cNvPr>
          <p:cNvGraphicFramePr>
            <a:graphicFrameLocks/>
          </p:cNvGraphicFramePr>
          <p:nvPr>
            <p:extLst>
              <p:ext uri="{D42A27DB-BD31-4B8C-83A1-F6EECF244321}">
                <p14:modId xmlns:p14="http://schemas.microsoft.com/office/powerpoint/2010/main" val="104182422"/>
              </p:ext>
            </p:extLst>
          </p:nvPr>
        </p:nvGraphicFramePr>
        <p:xfrm>
          <a:off x="3661017" y="1878084"/>
          <a:ext cx="8040897" cy="4481457"/>
        </p:xfrm>
        <a:graphic>
          <a:graphicData uri="http://schemas.openxmlformats.org/drawingml/2006/chart">
            <c:chart xmlns:c="http://schemas.openxmlformats.org/drawingml/2006/chart" xmlns:r="http://schemas.openxmlformats.org/officeDocument/2006/relationships" r:id="rId4"/>
          </a:graphicData>
        </a:graphic>
      </p:graphicFrame>
      <p:sp>
        <p:nvSpPr>
          <p:cNvPr id="11" name="Rectángulo 10">
            <a:extLst>
              <a:ext uri="{FF2B5EF4-FFF2-40B4-BE49-F238E27FC236}">
                <a16:creationId xmlns:a16="http://schemas.microsoft.com/office/drawing/2014/main" id="{4F85303D-853E-D7C1-0199-16C0B7CCB464}"/>
              </a:ext>
            </a:extLst>
          </p:cNvPr>
          <p:cNvSpPr/>
          <p:nvPr/>
        </p:nvSpPr>
        <p:spPr>
          <a:xfrm>
            <a:off x="3542655" y="1989371"/>
            <a:ext cx="627566" cy="1765212"/>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12" name="Rectángulo 11">
            <a:extLst>
              <a:ext uri="{FF2B5EF4-FFF2-40B4-BE49-F238E27FC236}">
                <a16:creationId xmlns:a16="http://schemas.microsoft.com/office/drawing/2014/main" id="{3123ECF8-3B7E-9217-32A5-FF71C635ABE4}"/>
              </a:ext>
            </a:extLst>
          </p:cNvPr>
          <p:cNvSpPr/>
          <p:nvPr/>
        </p:nvSpPr>
        <p:spPr>
          <a:xfrm>
            <a:off x="11074348" y="3863389"/>
            <a:ext cx="627566" cy="1988783"/>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a:p>
        </p:txBody>
      </p:sp>
      <p:graphicFrame>
        <p:nvGraphicFramePr>
          <p:cNvPr id="7" name="Tabla 6">
            <a:extLst>
              <a:ext uri="{FF2B5EF4-FFF2-40B4-BE49-F238E27FC236}">
                <a16:creationId xmlns:a16="http://schemas.microsoft.com/office/drawing/2014/main" id="{55EE81F7-8B55-A507-BA72-10C70F6FE0D2}"/>
              </a:ext>
            </a:extLst>
          </p:cNvPr>
          <p:cNvGraphicFramePr>
            <a:graphicFrameLocks noGrp="1"/>
          </p:cNvGraphicFramePr>
          <p:nvPr>
            <p:extLst>
              <p:ext uri="{D42A27DB-BD31-4B8C-83A1-F6EECF244321}">
                <p14:modId xmlns:p14="http://schemas.microsoft.com/office/powerpoint/2010/main" val="3891343642"/>
              </p:ext>
            </p:extLst>
          </p:nvPr>
        </p:nvGraphicFramePr>
        <p:xfrm>
          <a:off x="6538139" y="1462399"/>
          <a:ext cx="4439227" cy="1280160"/>
        </p:xfrm>
        <a:graphic>
          <a:graphicData uri="http://schemas.openxmlformats.org/drawingml/2006/table">
            <a:tbl>
              <a:tblPr firstRow="1" bandRow="1">
                <a:tableStyleId>{5C22544A-7EE6-4342-B048-85BDC9FD1C3A}</a:tableStyleId>
              </a:tblPr>
              <a:tblGrid>
                <a:gridCol w="2800926">
                  <a:extLst>
                    <a:ext uri="{9D8B030D-6E8A-4147-A177-3AD203B41FA5}">
                      <a16:colId xmlns:a16="http://schemas.microsoft.com/office/drawing/2014/main" val="461416117"/>
                    </a:ext>
                  </a:extLst>
                </a:gridCol>
                <a:gridCol w="808791">
                  <a:extLst>
                    <a:ext uri="{9D8B030D-6E8A-4147-A177-3AD203B41FA5}">
                      <a16:colId xmlns:a16="http://schemas.microsoft.com/office/drawing/2014/main" val="3173924315"/>
                    </a:ext>
                  </a:extLst>
                </a:gridCol>
                <a:gridCol w="829510">
                  <a:extLst>
                    <a:ext uri="{9D8B030D-6E8A-4147-A177-3AD203B41FA5}">
                      <a16:colId xmlns:a16="http://schemas.microsoft.com/office/drawing/2014/main" val="1619085503"/>
                    </a:ext>
                  </a:extLst>
                </a:gridCol>
              </a:tblGrid>
              <a:tr h="352206">
                <a:tc>
                  <a:txBody>
                    <a:bodyPr/>
                    <a:lstStyle/>
                    <a:p>
                      <a:r>
                        <a:rPr lang="es-ES" sz="1200">
                          <a:latin typeface="ITC Kabel" panose="02000503000000000000" pitchFamily="50" charset="0"/>
                        </a:rPr>
                        <a:t>Importaciones de bienes de consumo</a:t>
                      </a:r>
                    </a:p>
                    <a:p>
                      <a:r>
                        <a:rPr lang="es-ES" sz="1200">
                          <a:latin typeface="ITC Kabel" panose="02000503000000000000" pitchFamily="50" charset="0"/>
                        </a:rPr>
                        <a:t>(primer semestre)</a:t>
                      </a:r>
                      <a:endParaRPr lang="es-CO" sz="1200">
                        <a:latin typeface="ITC Kabel" panose="02000503000000000000" pitchFamily="50" charset="0"/>
                      </a:endParaRPr>
                    </a:p>
                  </a:txBody>
                  <a:tcPr anchor="ctr"/>
                </a:tc>
                <a:tc>
                  <a:txBody>
                    <a:bodyPr/>
                    <a:lstStyle/>
                    <a:p>
                      <a:pPr algn="ctr"/>
                      <a:r>
                        <a:rPr lang="es-ES" sz="1200">
                          <a:latin typeface="ITC Kabel" panose="02000503000000000000" pitchFamily="50" charset="0"/>
                        </a:rPr>
                        <a:t>2023 vs. 2024</a:t>
                      </a:r>
                      <a:endParaRPr lang="es-CO" sz="1200">
                        <a:latin typeface="ITC Kabel" panose="02000503000000000000" pitchFamily="50" charset="0"/>
                      </a:endParaRPr>
                    </a:p>
                  </a:txBody>
                  <a:tcPr anchor="ctr"/>
                </a:tc>
                <a:tc>
                  <a:txBody>
                    <a:bodyPr/>
                    <a:lstStyle/>
                    <a:p>
                      <a:pPr algn="ctr"/>
                      <a:r>
                        <a:rPr lang="es-ES" sz="1200">
                          <a:latin typeface="ITC Kabel" panose="02000503000000000000" pitchFamily="50" charset="0"/>
                        </a:rPr>
                        <a:t>2019 vs. 2024</a:t>
                      </a:r>
                      <a:endParaRPr lang="es-CO" sz="1200">
                        <a:latin typeface="ITC Kabel" panose="02000503000000000000" pitchFamily="50" charset="0"/>
                      </a:endParaRPr>
                    </a:p>
                  </a:txBody>
                  <a:tcPr anchor="ctr"/>
                </a:tc>
                <a:extLst>
                  <a:ext uri="{0D108BD9-81ED-4DB2-BD59-A6C34878D82A}">
                    <a16:rowId xmlns:a16="http://schemas.microsoft.com/office/drawing/2014/main" val="3801064048"/>
                  </a:ext>
                </a:extLst>
              </a:tr>
              <a:tr h="270896">
                <a:tc>
                  <a:txBody>
                    <a:bodyPr/>
                    <a:lstStyle/>
                    <a:p>
                      <a:r>
                        <a:rPr lang="es-ES" sz="1200" b="1">
                          <a:latin typeface="ITC Kabel" panose="02000503000000000000" pitchFamily="50" charset="0"/>
                        </a:rPr>
                        <a:t>Durables</a:t>
                      </a:r>
                      <a:endParaRPr lang="es-CO" sz="1200" b="1">
                        <a:latin typeface="ITC Kabel" panose="02000503000000000000" pitchFamily="50" charset="0"/>
                      </a:endParaRPr>
                    </a:p>
                  </a:txBody>
                  <a:tcPr/>
                </a:tc>
                <a:tc>
                  <a:txBody>
                    <a:bodyPr/>
                    <a:lstStyle/>
                    <a:p>
                      <a:pPr algn="ctr"/>
                      <a:r>
                        <a:rPr lang="es-ES" sz="1200">
                          <a:latin typeface="ITC Kabel" panose="02000503000000000000" pitchFamily="50" charset="0"/>
                        </a:rPr>
                        <a:t>80,1%</a:t>
                      </a:r>
                      <a:endParaRPr lang="es-CO" sz="1200">
                        <a:latin typeface="ITC Kabel" panose="02000503000000000000" pitchFamily="50" charset="0"/>
                      </a:endParaRPr>
                    </a:p>
                  </a:txBody>
                  <a:tcPr/>
                </a:tc>
                <a:tc>
                  <a:txBody>
                    <a:bodyPr/>
                    <a:lstStyle/>
                    <a:p>
                      <a:pPr algn="ctr"/>
                      <a:r>
                        <a:rPr lang="es-ES" sz="1200">
                          <a:latin typeface="ITC Kabel" panose="02000503000000000000" pitchFamily="50" charset="0"/>
                        </a:rPr>
                        <a:t>5,8%</a:t>
                      </a:r>
                      <a:endParaRPr lang="es-CO" sz="1200">
                        <a:latin typeface="ITC Kabel" panose="02000503000000000000" pitchFamily="50" charset="0"/>
                      </a:endParaRPr>
                    </a:p>
                  </a:txBody>
                  <a:tcPr/>
                </a:tc>
                <a:extLst>
                  <a:ext uri="{0D108BD9-81ED-4DB2-BD59-A6C34878D82A}">
                    <a16:rowId xmlns:a16="http://schemas.microsoft.com/office/drawing/2014/main" val="2907839115"/>
                  </a:ext>
                </a:extLst>
              </a:tr>
              <a:tr h="270896">
                <a:tc>
                  <a:txBody>
                    <a:bodyPr/>
                    <a:lstStyle/>
                    <a:p>
                      <a:r>
                        <a:rPr lang="es-ES" sz="1200" b="1">
                          <a:latin typeface="ITC Kabel" panose="02000503000000000000" pitchFamily="50" charset="0"/>
                        </a:rPr>
                        <a:t>No durables</a:t>
                      </a:r>
                    </a:p>
                  </a:txBody>
                  <a:tcPr/>
                </a:tc>
                <a:tc>
                  <a:txBody>
                    <a:bodyPr/>
                    <a:lstStyle/>
                    <a:p>
                      <a:pPr algn="ctr"/>
                      <a:r>
                        <a:rPr lang="es-ES" sz="1200">
                          <a:latin typeface="ITC Kabel" panose="02000503000000000000" pitchFamily="50" charset="0"/>
                        </a:rPr>
                        <a:t>1,5%</a:t>
                      </a:r>
                      <a:endParaRPr lang="es-CO" sz="1200">
                        <a:latin typeface="ITC Kabel" panose="02000503000000000000" pitchFamily="50" charset="0"/>
                      </a:endParaRPr>
                    </a:p>
                  </a:txBody>
                  <a:tcPr/>
                </a:tc>
                <a:tc>
                  <a:txBody>
                    <a:bodyPr/>
                    <a:lstStyle/>
                    <a:p>
                      <a:pPr algn="ctr"/>
                      <a:r>
                        <a:rPr lang="es-ES" sz="1200">
                          <a:latin typeface="ITC Kabel" panose="02000503000000000000" pitchFamily="50" charset="0"/>
                        </a:rPr>
                        <a:t>-2,6%</a:t>
                      </a:r>
                      <a:endParaRPr lang="es-CO" sz="1200">
                        <a:latin typeface="ITC Kabel" panose="02000503000000000000" pitchFamily="50" charset="0"/>
                      </a:endParaRPr>
                    </a:p>
                  </a:txBody>
                  <a:tcPr/>
                </a:tc>
                <a:extLst>
                  <a:ext uri="{0D108BD9-81ED-4DB2-BD59-A6C34878D82A}">
                    <a16:rowId xmlns:a16="http://schemas.microsoft.com/office/drawing/2014/main" val="2501834341"/>
                  </a:ext>
                </a:extLst>
              </a:tr>
              <a:tr h="270896">
                <a:tc>
                  <a:txBody>
                    <a:bodyPr/>
                    <a:lstStyle/>
                    <a:p>
                      <a:r>
                        <a:rPr lang="es-ES" sz="1200" b="1">
                          <a:latin typeface="ITC Kabel" panose="02000503000000000000" pitchFamily="50" charset="0"/>
                        </a:rPr>
                        <a:t>Total</a:t>
                      </a:r>
                    </a:p>
                  </a:txBody>
                  <a:tcPr/>
                </a:tc>
                <a:tc>
                  <a:txBody>
                    <a:bodyPr/>
                    <a:lstStyle/>
                    <a:p>
                      <a:pPr algn="ctr"/>
                      <a:r>
                        <a:rPr lang="es-ES" sz="1200">
                          <a:latin typeface="ITC Kabel" panose="02000503000000000000" pitchFamily="50" charset="0"/>
                        </a:rPr>
                        <a:t>20,9%</a:t>
                      </a:r>
                      <a:endParaRPr lang="es-CO" sz="1200">
                        <a:latin typeface="ITC Kabel" panose="02000503000000000000" pitchFamily="50" charset="0"/>
                      </a:endParaRPr>
                    </a:p>
                  </a:txBody>
                  <a:tcPr/>
                </a:tc>
                <a:tc>
                  <a:txBody>
                    <a:bodyPr/>
                    <a:lstStyle/>
                    <a:p>
                      <a:pPr algn="ctr"/>
                      <a:r>
                        <a:rPr lang="es-ES" sz="1200">
                          <a:latin typeface="ITC Kabel" panose="02000503000000000000" pitchFamily="50" charset="0"/>
                        </a:rPr>
                        <a:t>2,5%</a:t>
                      </a:r>
                      <a:endParaRPr lang="es-CO" sz="1200">
                        <a:latin typeface="ITC Kabel" panose="02000503000000000000" pitchFamily="50" charset="0"/>
                      </a:endParaRPr>
                    </a:p>
                  </a:txBody>
                  <a:tcPr/>
                </a:tc>
                <a:extLst>
                  <a:ext uri="{0D108BD9-81ED-4DB2-BD59-A6C34878D82A}">
                    <a16:rowId xmlns:a16="http://schemas.microsoft.com/office/drawing/2014/main" val="1112044215"/>
                  </a:ext>
                </a:extLst>
              </a:tr>
            </a:tbl>
          </a:graphicData>
        </a:graphic>
      </p:graphicFrame>
      <p:cxnSp>
        <p:nvCxnSpPr>
          <p:cNvPr id="14" name="Conector recto 13">
            <a:extLst>
              <a:ext uri="{FF2B5EF4-FFF2-40B4-BE49-F238E27FC236}">
                <a16:creationId xmlns:a16="http://schemas.microsoft.com/office/drawing/2014/main" id="{069C0F52-3D72-6B53-9DE0-9C50307C80C0}"/>
              </a:ext>
            </a:extLst>
          </p:cNvPr>
          <p:cNvCxnSpPr/>
          <p:nvPr/>
        </p:nvCxnSpPr>
        <p:spPr>
          <a:xfrm flipH="1">
            <a:off x="4235158" y="3214254"/>
            <a:ext cx="6839190" cy="0"/>
          </a:xfrm>
          <a:prstGeom prst="line">
            <a:avLst/>
          </a:prstGeom>
          <a:ln>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654695721"/>
      </p:ext>
    </p:extLst>
  </p:cSld>
  <p:clrMapOvr>
    <a:masterClrMapping/>
  </p:clrMapOvr>
  <p:transition/>
</p:sld>
</file>

<file path=ppt/slides/slide5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aphicFrame>
        <p:nvGraphicFramePr>
          <p:cNvPr id="5" name="Gráfico 4">
            <a:extLst>
              <a:ext uri="{FF2B5EF4-FFF2-40B4-BE49-F238E27FC236}">
                <a16:creationId xmlns:a16="http://schemas.microsoft.com/office/drawing/2014/main" id="{3D4DAB0C-20BF-4BF6-9D1B-5666A0B611FC}"/>
              </a:ext>
            </a:extLst>
          </p:cNvPr>
          <p:cNvGraphicFramePr>
            <a:graphicFrameLocks/>
          </p:cNvGraphicFramePr>
          <p:nvPr>
            <p:extLst>
              <p:ext uri="{D42A27DB-BD31-4B8C-83A1-F6EECF244321}">
                <p14:modId xmlns:p14="http://schemas.microsoft.com/office/powerpoint/2010/main" val="2779296753"/>
              </p:ext>
            </p:extLst>
          </p:nvPr>
        </p:nvGraphicFramePr>
        <p:xfrm>
          <a:off x="3702946" y="1291771"/>
          <a:ext cx="8088140" cy="5033276"/>
        </p:xfrm>
        <a:graphic>
          <a:graphicData uri="http://schemas.openxmlformats.org/drawingml/2006/chart">
            <c:chart xmlns:c="http://schemas.openxmlformats.org/drawingml/2006/chart" xmlns:r="http://schemas.openxmlformats.org/officeDocument/2006/relationships" r:id="rId3"/>
          </a:graphicData>
        </a:graphic>
      </p:graphicFrame>
      <p:sp>
        <p:nvSpPr>
          <p:cNvPr id="2" name="Rectángulo 1">
            <a:extLst>
              <a:ext uri="{FF2B5EF4-FFF2-40B4-BE49-F238E27FC236}">
                <a16:creationId xmlns:a16="http://schemas.microsoft.com/office/drawing/2014/main" id="{B686A3E2-F2BD-8B1B-015A-9DDBA5DD02AB}"/>
              </a:ext>
            </a:extLst>
          </p:cNvPr>
          <p:cNvSpPr/>
          <p:nvPr/>
        </p:nvSpPr>
        <p:spPr>
          <a:xfrm>
            <a:off x="-14990" y="-1"/>
            <a:ext cx="3492708" cy="6858002"/>
          </a:xfrm>
          <a:prstGeom prst="rect">
            <a:avLst/>
          </a:prstGeom>
          <a:gradFill>
            <a:gsLst>
              <a:gs pos="51000">
                <a:srgbClr val="004D98"/>
              </a:gs>
              <a:gs pos="84000">
                <a:srgbClr val="004D98"/>
              </a:gs>
              <a:gs pos="16000">
                <a:srgbClr val="0C94D1"/>
              </a:gs>
            </a:gsLst>
            <a:lin ang="5400000" scaled="1"/>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4" name="Rectángulo 3">
            <a:extLst>
              <a:ext uri="{FF2B5EF4-FFF2-40B4-BE49-F238E27FC236}">
                <a16:creationId xmlns:a16="http://schemas.microsoft.com/office/drawing/2014/main" id="{BCA437FB-3A03-8306-87EF-EA8594B3A9DC}"/>
              </a:ext>
            </a:extLst>
          </p:cNvPr>
          <p:cNvSpPr/>
          <p:nvPr/>
        </p:nvSpPr>
        <p:spPr>
          <a:xfrm>
            <a:off x="3793088" y="91610"/>
            <a:ext cx="8040896" cy="106185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3600" b="1">
                <a:solidFill>
                  <a:srgbClr val="275889"/>
                </a:solidFill>
                <a:latin typeface="ITC Kabel" panose="02000503000000000000" pitchFamily="50" charset="0"/>
              </a:rPr>
              <a:t>Importaciones de bienes para el sector productivo en Atlántico</a:t>
            </a:r>
          </a:p>
        </p:txBody>
      </p:sp>
      <p:pic>
        <p:nvPicPr>
          <p:cNvPr id="18" name="Imagen 17" descr="Logotipo, nombre de la empresa&#10;&#10;Descripción generada automáticamente">
            <a:extLst>
              <a:ext uri="{FF2B5EF4-FFF2-40B4-BE49-F238E27FC236}">
                <a16:creationId xmlns:a16="http://schemas.microsoft.com/office/drawing/2014/main" id="{E3B4E5EC-FD9E-8AD2-3D38-504DC617FF5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02417" y="-525392"/>
            <a:ext cx="2531620" cy="2531620"/>
          </a:xfrm>
          <a:prstGeom prst="rect">
            <a:avLst/>
          </a:prstGeom>
        </p:spPr>
      </p:pic>
      <p:sp>
        <p:nvSpPr>
          <p:cNvPr id="9" name="Rectángulo 8">
            <a:extLst>
              <a:ext uri="{FF2B5EF4-FFF2-40B4-BE49-F238E27FC236}">
                <a16:creationId xmlns:a16="http://schemas.microsoft.com/office/drawing/2014/main" id="{3AA55800-F91B-B4B4-2966-6CAC34C667DA}"/>
              </a:ext>
            </a:extLst>
          </p:cNvPr>
          <p:cNvSpPr/>
          <p:nvPr/>
        </p:nvSpPr>
        <p:spPr>
          <a:xfrm>
            <a:off x="3730990" y="6332137"/>
            <a:ext cx="4746229" cy="48218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s-ES" sz="1200">
                <a:solidFill>
                  <a:srgbClr val="002060"/>
                </a:solidFill>
                <a:latin typeface="ITC Kabel" panose="02000503000000000000" pitchFamily="50" charset="0"/>
              </a:rPr>
              <a:t>*Cifras acumuladas a junio de 2024</a:t>
            </a:r>
          </a:p>
          <a:p>
            <a:r>
              <a:rPr lang="es-ES" sz="1200">
                <a:solidFill>
                  <a:srgbClr val="002060"/>
                </a:solidFill>
                <a:latin typeface="ITC Kabel" panose="02000503000000000000" pitchFamily="50" charset="0"/>
              </a:rPr>
              <a:t>Fuente: Cámara de Comercio de Barranquilla con base en </a:t>
            </a:r>
            <a:r>
              <a:rPr lang="es-CO" sz="1200">
                <a:solidFill>
                  <a:srgbClr val="002060"/>
                </a:solidFill>
                <a:latin typeface="ITC Kabel" panose="02000503000000000000" pitchFamily="50" charset="0"/>
              </a:rPr>
              <a:t>DANE</a:t>
            </a:r>
            <a:endParaRPr lang="es-ES" sz="1200">
              <a:solidFill>
                <a:srgbClr val="002060"/>
              </a:solidFill>
              <a:latin typeface="ITC Kabel" panose="02000503000000000000" pitchFamily="50" charset="0"/>
            </a:endParaRPr>
          </a:p>
        </p:txBody>
      </p:sp>
      <p:sp>
        <p:nvSpPr>
          <p:cNvPr id="3" name="CuadroTexto 2">
            <a:extLst>
              <a:ext uri="{FF2B5EF4-FFF2-40B4-BE49-F238E27FC236}">
                <a16:creationId xmlns:a16="http://schemas.microsoft.com/office/drawing/2014/main" id="{CC538D5D-C574-69CE-81DD-743F5BA6AC34}"/>
              </a:ext>
            </a:extLst>
          </p:cNvPr>
          <p:cNvSpPr txBox="1"/>
          <p:nvPr/>
        </p:nvSpPr>
        <p:spPr>
          <a:xfrm>
            <a:off x="113642" y="2954786"/>
            <a:ext cx="3235444" cy="2031325"/>
          </a:xfrm>
          <a:prstGeom prst="rect">
            <a:avLst/>
          </a:prstGeom>
          <a:noFill/>
          <a:ln>
            <a:noFill/>
          </a:ln>
        </p:spPr>
        <p:txBody>
          <a:bodyPr wrap="square" rtlCol="0">
            <a:spAutoFit/>
          </a:bodyPr>
          <a:lstStyle/>
          <a:p>
            <a:pPr algn="just"/>
            <a:r>
              <a:rPr lang="es-ES">
                <a:solidFill>
                  <a:schemeClr val="bg1"/>
                </a:solidFill>
                <a:latin typeface="ITC Kabel" panose="02000503000000000000" pitchFamily="50" charset="0"/>
              </a:rPr>
              <a:t>A diferencia de la importación de bienes de consumo, las importaciones para el sector productivo (productos intermedios y bienes de capital) siguen con tendencia decreciente.</a:t>
            </a:r>
            <a:endParaRPr lang="es-CO">
              <a:solidFill>
                <a:schemeClr val="bg1"/>
              </a:solidFill>
              <a:latin typeface="ITC Kabel" panose="02000503000000000000" pitchFamily="50" charset="0"/>
            </a:endParaRPr>
          </a:p>
        </p:txBody>
      </p:sp>
      <p:grpSp>
        <p:nvGrpSpPr>
          <p:cNvPr id="23" name="Grupo 22">
            <a:extLst>
              <a:ext uri="{FF2B5EF4-FFF2-40B4-BE49-F238E27FC236}">
                <a16:creationId xmlns:a16="http://schemas.microsoft.com/office/drawing/2014/main" id="{9EF16021-0A95-5817-5023-C70189D5BA6D}"/>
              </a:ext>
            </a:extLst>
          </p:cNvPr>
          <p:cNvGrpSpPr/>
          <p:nvPr/>
        </p:nvGrpSpPr>
        <p:grpSpPr>
          <a:xfrm>
            <a:off x="11173459" y="5461711"/>
            <a:ext cx="1372278" cy="1659643"/>
            <a:chOff x="11004993" y="4968941"/>
            <a:chExt cx="1587341" cy="2335672"/>
          </a:xfrm>
        </p:grpSpPr>
        <p:sp>
          <p:nvSpPr>
            <p:cNvPr id="25" name="Hexágono 24">
              <a:extLst>
                <a:ext uri="{FF2B5EF4-FFF2-40B4-BE49-F238E27FC236}">
                  <a16:creationId xmlns:a16="http://schemas.microsoft.com/office/drawing/2014/main" id="{5E4AEBB3-060F-B288-1D41-06A1DA2373D5}"/>
                </a:ext>
              </a:extLst>
            </p:cNvPr>
            <p:cNvSpPr/>
            <p:nvPr/>
          </p:nvSpPr>
          <p:spPr>
            <a:xfrm rot="16200000">
              <a:off x="11357131" y="5748295"/>
              <a:ext cx="878400" cy="764041"/>
            </a:xfrm>
            <a:prstGeom prst="hexagon">
              <a:avLst/>
            </a:prstGeom>
            <a:solidFill>
              <a:srgbClr val="8ED973"/>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6" name="Hexágono 25">
              <a:extLst>
                <a:ext uri="{FF2B5EF4-FFF2-40B4-BE49-F238E27FC236}">
                  <a16:creationId xmlns:a16="http://schemas.microsoft.com/office/drawing/2014/main" id="{CC90C13E-7B5F-9E73-4882-4E1C3E082867}"/>
                </a:ext>
              </a:extLst>
            </p:cNvPr>
            <p:cNvSpPr/>
            <p:nvPr/>
          </p:nvSpPr>
          <p:spPr>
            <a:xfrm rot="16200000">
              <a:off x="10947814" y="6462331"/>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7" name="Hexágono 26">
              <a:extLst>
                <a:ext uri="{FF2B5EF4-FFF2-40B4-BE49-F238E27FC236}">
                  <a16:creationId xmlns:a16="http://schemas.microsoft.com/office/drawing/2014/main" id="{1E323EDD-E7B9-C176-6BD8-18FB6DBD17BC}"/>
                </a:ext>
              </a:extLst>
            </p:cNvPr>
            <p:cNvSpPr/>
            <p:nvPr/>
          </p:nvSpPr>
          <p:spPr>
            <a:xfrm rot="16200000">
              <a:off x="11752800" y="6483392"/>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8" name="Hexágono 27">
              <a:extLst>
                <a:ext uri="{FF2B5EF4-FFF2-40B4-BE49-F238E27FC236}">
                  <a16:creationId xmlns:a16="http://schemas.microsoft.com/office/drawing/2014/main" id="{4D332257-855F-7AD4-645D-045FA731AEB9}"/>
                </a:ext>
              </a:extLst>
            </p:cNvPr>
            <p:cNvSpPr/>
            <p:nvPr/>
          </p:nvSpPr>
          <p:spPr>
            <a:xfrm rot="16200000">
              <a:off x="11771114" y="5026120"/>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grpSp>
      <p:sp>
        <p:nvSpPr>
          <p:cNvPr id="8" name="2 CuadroTexto">
            <a:extLst>
              <a:ext uri="{FF2B5EF4-FFF2-40B4-BE49-F238E27FC236}">
                <a16:creationId xmlns:a16="http://schemas.microsoft.com/office/drawing/2014/main" id="{D97E486C-C032-1B58-8985-AB660F07AB73}"/>
              </a:ext>
            </a:extLst>
          </p:cNvPr>
          <p:cNvSpPr txBox="1"/>
          <p:nvPr/>
        </p:nvSpPr>
        <p:spPr>
          <a:xfrm>
            <a:off x="3477718" y="1153461"/>
            <a:ext cx="8722943" cy="369332"/>
          </a:xfrm>
          <a:prstGeom prst="rect">
            <a:avLst/>
          </a:prstGeom>
          <a:noFill/>
        </p:spPr>
        <p:txBody>
          <a:bodyPr wrap="square" rtlCol="0">
            <a:spAutoFit/>
          </a:bodyPr>
          <a:lstStyle/>
          <a:p>
            <a:pPr algn="ctr"/>
            <a:r>
              <a:rPr lang="es-ES">
                <a:solidFill>
                  <a:srgbClr val="275889"/>
                </a:solidFill>
                <a:latin typeface="ITC Kabel" panose="02000503000000000000" pitchFamily="50" charset="0"/>
              </a:rPr>
              <a:t>Variación % real anual de las importaciones CIF</a:t>
            </a:r>
          </a:p>
        </p:txBody>
      </p:sp>
      <p:graphicFrame>
        <p:nvGraphicFramePr>
          <p:cNvPr id="7" name="Tabla 6">
            <a:extLst>
              <a:ext uri="{FF2B5EF4-FFF2-40B4-BE49-F238E27FC236}">
                <a16:creationId xmlns:a16="http://schemas.microsoft.com/office/drawing/2014/main" id="{55EE81F7-8B55-A507-BA72-10C70F6FE0D2}"/>
              </a:ext>
            </a:extLst>
          </p:cNvPr>
          <p:cNvGraphicFramePr>
            <a:graphicFrameLocks noGrp="1"/>
          </p:cNvGraphicFramePr>
          <p:nvPr>
            <p:extLst>
              <p:ext uri="{D42A27DB-BD31-4B8C-83A1-F6EECF244321}">
                <p14:modId xmlns:p14="http://schemas.microsoft.com/office/powerpoint/2010/main" val="3071949582"/>
              </p:ext>
            </p:extLst>
          </p:nvPr>
        </p:nvGraphicFramePr>
        <p:xfrm>
          <a:off x="7216825" y="1544991"/>
          <a:ext cx="4378035" cy="1005840"/>
        </p:xfrm>
        <a:graphic>
          <a:graphicData uri="http://schemas.openxmlformats.org/drawingml/2006/table">
            <a:tbl>
              <a:tblPr firstRow="1" bandRow="1">
                <a:tableStyleId>{5C22544A-7EE6-4342-B048-85BDC9FD1C3A}</a:tableStyleId>
              </a:tblPr>
              <a:tblGrid>
                <a:gridCol w="2507672">
                  <a:extLst>
                    <a:ext uri="{9D8B030D-6E8A-4147-A177-3AD203B41FA5}">
                      <a16:colId xmlns:a16="http://schemas.microsoft.com/office/drawing/2014/main" val="461416117"/>
                    </a:ext>
                  </a:extLst>
                </a:gridCol>
                <a:gridCol w="969818">
                  <a:extLst>
                    <a:ext uri="{9D8B030D-6E8A-4147-A177-3AD203B41FA5}">
                      <a16:colId xmlns:a16="http://schemas.microsoft.com/office/drawing/2014/main" val="3173924315"/>
                    </a:ext>
                  </a:extLst>
                </a:gridCol>
                <a:gridCol w="900545">
                  <a:extLst>
                    <a:ext uri="{9D8B030D-6E8A-4147-A177-3AD203B41FA5}">
                      <a16:colId xmlns:a16="http://schemas.microsoft.com/office/drawing/2014/main" val="1619085503"/>
                    </a:ext>
                  </a:extLst>
                </a:gridCol>
              </a:tblGrid>
              <a:tr h="352206">
                <a:tc>
                  <a:txBody>
                    <a:bodyPr/>
                    <a:lstStyle/>
                    <a:p>
                      <a:r>
                        <a:rPr lang="es-ES" sz="1200">
                          <a:latin typeface="ITC Kabel" panose="02000503000000000000" pitchFamily="50" charset="0"/>
                        </a:rPr>
                        <a:t>Importaciones sector productivo</a:t>
                      </a:r>
                    </a:p>
                    <a:p>
                      <a:r>
                        <a:rPr lang="es-ES" sz="1200">
                          <a:latin typeface="ITC Kabel" panose="02000503000000000000" pitchFamily="50" charset="0"/>
                        </a:rPr>
                        <a:t>(primer semestre)</a:t>
                      </a:r>
                      <a:endParaRPr lang="es-CO" sz="1200">
                        <a:latin typeface="ITC Kabel" panose="02000503000000000000" pitchFamily="50" charset="0"/>
                      </a:endParaRPr>
                    </a:p>
                  </a:txBody>
                  <a:tcPr anchor="ctr"/>
                </a:tc>
                <a:tc>
                  <a:txBody>
                    <a:bodyPr/>
                    <a:lstStyle/>
                    <a:p>
                      <a:pPr algn="ctr"/>
                      <a:r>
                        <a:rPr lang="es-ES" sz="1200">
                          <a:latin typeface="ITC Kabel" panose="02000503000000000000" pitchFamily="50" charset="0"/>
                        </a:rPr>
                        <a:t>2023 vs. 2024</a:t>
                      </a:r>
                      <a:endParaRPr lang="es-CO" sz="1200">
                        <a:latin typeface="ITC Kabel" panose="02000503000000000000" pitchFamily="50" charset="0"/>
                      </a:endParaRPr>
                    </a:p>
                  </a:txBody>
                  <a:tcPr anchor="ctr"/>
                </a:tc>
                <a:tc>
                  <a:txBody>
                    <a:bodyPr/>
                    <a:lstStyle/>
                    <a:p>
                      <a:pPr algn="ctr"/>
                      <a:r>
                        <a:rPr lang="es-ES" sz="1200">
                          <a:latin typeface="ITC Kabel" panose="02000503000000000000" pitchFamily="50" charset="0"/>
                        </a:rPr>
                        <a:t>2019 vs. 2024</a:t>
                      </a:r>
                      <a:endParaRPr lang="es-CO" sz="1200">
                        <a:latin typeface="ITC Kabel" panose="02000503000000000000" pitchFamily="50" charset="0"/>
                      </a:endParaRPr>
                    </a:p>
                  </a:txBody>
                  <a:tcPr anchor="ctr"/>
                </a:tc>
                <a:extLst>
                  <a:ext uri="{0D108BD9-81ED-4DB2-BD59-A6C34878D82A}">
                    <a16:rowId xmlns:a16="http://schemas.microsoft.com/office/drawing/2014/main" val="3801064048"/>
                  </a:ext>
                </a:extLst>
              </a:tr>
              <a:tr h="270896">
                <a:tc>
                  <a:txBody>
                    <a:bodyPr/>
                    <a:lstStyle/>
                    <a:p>
                      <a:r>
                        <a:rPr lang="es-ES" sz="1200" b="1">
                          <a:latin typeface="ITC Kabel" panose="02000503000000000000" pitchFamily="50" charset="0"/>
                        </a:rPr>
                        <a:t>Productos intermedios</a:t>
                      </a:r>
                      <a:endParaRPr lang="es-CO" sz="1200" b="1">
                        <a:latin typeface="ITC Kabel" panose="02000503000000000000" pitchFamily="50" charset="0"/>
                      </a:endParaRPr>
                    </a:p>
                  </a:txBody>
                  <a:tcPr/>
                </a:tc>
                <a:tc>
                  <a:txBody>
                    <a:bodyPr/>
                    <a:lstStyle/>
                    <a:p>
                      <a:pPr algn="ctr"/>
                      <a:r>
                        <a:rPr lang="es-ES" sz="1200">
                          <a:latin typeface="ITC Kabel" panose="02000503000000000000" pitchFamily="50" charset="0"/>
                        </a:rPr>
                        <a:t>-4,5%</a:t>
                      </a:r>
                      <a:endParaRPr lang="es-CO" sz="1200">
                        <a:latin typeface="ITC Kabel" panose="02000503000000000000" pitchFamily="50" charset="0"/>
                      </a:endParaRPr>
                    </a:p>
                  </a:txBody>
                  <a:tcPr/>
                </a:tc>
                <a:tc>
                  <a:txBody>
                    <a:bodyPr/>
                    <a:lstStyle/>
                    <a:p>
                      <a:pPr algn="ctr"/>
                      <a:r>
                        <a:rPr lang="es-ES" sz="1200">
                          <a:latin typeface="ITC Kabel" panose="02000503000000000000" pitchFamily="50" charset="0"/>
                        </a:rPr>
                        <a:t>-27,2%</a:t>
                      </a:r>
                      <a:endParaRPr lang="es-CO" sz="1200">
                        <a:latin typeface="ITC Kabel" panose="02000503000000000000" pitchFamily="50" charset="0"/>
                      </a:endParaRPr>
                    </a:p>
                  </a:txBody>
                  <a:tcPr/>
                </a:tc>
                <a:extLst>
                  <a:ext uri="{0D108BD9-81ED-4DB2-BD59-A6C34878D82A}">
                    <a16:rowId xmlns:a16="http://schemas.microsoft.com/office/drawing/2014/main" val="2907839115"/>
                  </a:ext>
                </a:extLst>
              </a:tr>
              <a:tr h="270896">
                <a:tc>
                  <a:txBody>
                    <a:bodyPr/>
                    <a:lstStyle/>
                    <a:p>
                      <a:r>
                        <a:rPr lang="es-ES" sz="1200" b="1">
                          <a:latin typeface="ITC Kabel" panose="02000503000000000000" pitchFamily="50" charset="0"/>
                        </a:rPr>
                        <a:t>Bienes de capital</a:t>
                      </a:r>
                    </a:p>
                  </a:txBody>
                  <a:tcPr/>
                </a:tc>
                <a:tc>
                  <a:txBody>
                    <a:bodyPr/>
                    <a:lstStyle/>
                    <a:p>
                      <a:pPr algn="ctr"/>
                      <a:r>
                        <a:rPr lang="es-ES" sz="1200">
                          <a:latin typeface="ITC Kabel" panose="02000503000000000000" pitchFamily="50" charset="0"/>
                        </a:rPr>
                        <a:t>-8,6%</a:t>
                      </a:r>
                      <a:endParaRPr lang="es-CO" sz="1200">
                        <a:latin typeface="ITC Kabel" panose="02000503000000000000" pitchFamily="50" charset="0"/>
                      </a:endParaRPr>
                    </a:p>
                  </a:txBody>
                  <a:tcPr/>
                </a:tc>
                <a:tc>
                  <a:txBody>
                    <a:bodyPr/>
                    <a:lstStyle/>
                    <a:p>
                      <a:pPr algn="ctr"/>
                      <a:r>
                        <a:rPr lang="es-ES" sz="1200">
                          <a:latin typeface="ITC Kabel" panose="02000503000000000000" pitchFamily="50" charset="0"/>
                        </a:rPr>
                        <a:t>10,2%</a:t>
                      </a:r>
                      <a:endParaRPr lang="es-CO" sz="1200">
                        <a:latin typeface="ITC Kabel" panose="02000503000000000000" pitchFamily="50" charset="0"/>
                      </a:endParaRPr>
                    </a:p>
                  </a:txBody>
                  <a:tcPr/>
                </a:tc>
                <a:extLst>
                  <a:ext uri="{0D108BD9-81ED-4DB2-BD59-A6C34878D82A}">
                    <a16:rowId xmlns:a16="http://schemas.microsoft.com/office/drawing/2014/main" val="2501834341"/>
                  </a:ext>
                </a:extLst>
              </a:tr>
            </a:tbl>
          </a:graphicData>
        </a:graphic>
      </p:graphicFrame>
    </p:spTree>
    <p:extLst>
      <p:ext uri="{BB962C8B-B14F-4D97-AF65-F5344CB8AC3E}">
        <p14:creationId xmlns:p14="http://schemas.microsoft.com/office/powerpoint/2010/main" val="1824096495"/>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C59486-C7F1-C94D-54DA-932B2C7B044F}"/>
            </a:ext>
          </a:extLst>
        </p:cNvPr>
        <p:cNvGrpSpPr/>
        <p:nvPr/>
      </p:nvGrpSpPr>
      <p:grpSpPr>
        <a:xfrm>
          <a:off x="0" y="0"/>
          <a:ext cx="0" cy="0"/>
          <a:chOff x="0" y="0"/>
          <a:chExt cx="0" cy="0"/>
        </a:xfrm>
      </p:grpSpPr>
      <p:sp>
        <p:nvSpPr>
          <p:cNvPr id="7" name="Hexágono 6">
            <a:extLst>
              <a:ext uri="{FF2B5EF4-FFF2-40B4-BE49-F238E27FC236}">
                <a16:creationId xmlns:a16="http://schemas.microsoft.com/office/drawing/2014/main" id="{6683B951-CD87-81F5-6733-BE1B07954B91}"/>
              </a:ext>
            </a:extLst>
          </p:cNvPr>
          <p:cNvSpPr/>
          <p:nvPr/>
        </p:nvSpPr>
        <p:spPr>
          <a:xfrm rot="10800000">
            <a:off x="11321105" y="5783482"/>
            <a:ext cx="1231162" cy="1051920"/>
          </a:xfrm>
          <a:prstGeom prst="hexagon">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8" name="Hexágono 7">
            <a:extLst>
              <a:ext uri="{FF2B5EF4-FFF2-40B4-BE49-F238E27FC236}">
                <a16:creationId xmlns:a16="http://schemas.microsoft.com/office/drawing/2014/main" id="{C1C575A4-6202-80D3-E4EC-A68D726EAE66}"/>
              </a:ext>
            </a:extLst>
          </p:cNvPr>
          <p:cNvSpPr/>
          <p:nvPr/>
        </p:nvSpPr>
        <p:spPr>
          <a:xfrm rot="10800000">
            <a:off x="10958009" y="5450110"/>
            <a:ext cx="1231162" cy="1051920"/>
          </a:xfrm>
          <a:prstGeom prst="hexagon">
            <a:avLst/>
          </a:prstGeom>
          <a:solidFill>
            <a:srgbClr val="056BB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grpSp>
        <p:nvGrpSpPr>
          <p:cNvPr id="6" name="Grupo 5">
            <a:extLst>
              <a:ext uri="{FF2B5EF4-FFF2-40B4-BE49-F238E27FC236}">
                <a16:creationId xmlns:a16="http://schemas.microsoft.com/office/drawing/2014/main" id="{F943C976-4B1C-1923-FBAC-FBF99AB56568}"/>
              </a:ext>
            </a:extLst>
          </p:cNvPr>
          <p:cNvGrpSpPr/>
          <p:nvPr/>
        </p:nvGrpSpPr>
        <p:grpSpPr>
          <a:xfrm>
            <a:off x="2187419" y="-93312"/>
            <a:ext cx="7727708" cy="2340623"/>
            <a:chOff x="1097100" y="4080389"/>
            <a:chExt cx="7727708" cy="2340623"/>
          </a:xfrm>
        </p:grpSpPr>
        <p:sp>
          <p:nvSpPr>
            <p:cNvPr id="4" name="Diagrama de flujo: proceso alternativo 3">
              <a:extLst>
                <a:ext uri="{FF2B5EF4-FFF2-40B4-BE49-F238E27FC236}">
                  <a16:creationId xmlns:a16="http://schemas.microsoft.com/office/drawing/2014/main" id="{F5E7C09B-DC59-53BC-5719-A15C6686C350}"/>
                </a:ext>
              </a:extLst>
            </p:cNvPr>
            <p:cNvSpPr/>
            <p:nvPr/>
          </p:nvSpPr>
          <p:spPr>
            <a:xfrm>
              <a:off x="1179576" y="4080389"/>
              <a:ext cx="7645232" cy="1867126"/>
            </a:xfrm>
            <a:prstGeom prst="flowChartAlternateProcess">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3" name="CuadroTexto 2">
              <a:extLst>
                <a:ext uri="{FF2B5EF4-FFF2-40B4-BE49-F238E27FC236}">
                  <a16:creationId xmlns:a16="http://schemas.microsoft.com/office/drawing/2014/main" id="{53337CC9-0515-5B4E-753C-1062917620ED}"/>
                </a:ext>
              </a:extLst>
            </p:cNvPr>
            <p:cNvSpPr txBox="1"/>
            <p:nvPr/>
          </p:nvSpPr>
          <p:spPr>
            <a:xfrm>
              <a:off x="1097100" y="4759019"/>
              <a:ext cx="7263646" cy="1661993"/>
            </a:xfrm>
            <a:prstGeom prst="rect">
              <a:avLst/>
            </a:prstGeom>
            <a:noFill/>
          </p:spPr>
          <p:txBody>
            <a:bodyPr wrap="square" lIns="91440" tIns="45720" rIns="91440" bIns="45720" rtlCol="0" anchor="t">
              <a:spAutoFit/>
            </a:bodyPr>
            <a:lstStyle/>
            <a:p>
              <a:pPr algn="ctr"/>
              <a:r>
                <a:rPr lang="es-CO" sz="3400" b="1" dirty="0">
                  <a:solidFill>
                    <a:srgbClr val="275889"/>
                  </a:solidFill>
                  <a:latin typeface="ITC Kabel"/>
                </a:rPr>
                <a:t>3 mensajes para destacar HOY: </a:t>
              </a:r>
            </a:p>
            <a:p>
              <a:pPr algn="ctr"/>
              <a:endParaRPr lang="es-CO" sz="3400" b="1" dirty="0">
                <a:solidFill>
                  <a:srgbClr val="275889"/>
                </a:solidFill>
                <a:latin typeface="ITC Kabel"/>
              </a:endParaRPr>
            </a:p>
            <a:p>
              <a:pPr algn="ctr"/>
              <a:endParaRPr lang="es-CO" sz="3400" b="1" dirty="0">
                <a:solidFill>
                  <a:srgbClr val="275889"/>
                </a:solidFill>
                <a:latin typeface="ITC Kabel"/>
              </a:endParaRPr>
            </a:p>
          </p:txBody>
        </p:sp>
      </p:grpSp>
      <p:graphicFrame>
        <p:nvGraphicFramePr>
          <p:cNvPr id="5" name="Diagrama 4">
            <a:extLst>
              <a:ext uri="{FF2B5EF4-FFF2-40B4-BE49-F238E27FC236}">
                <a16:creationId xmlns:a16="http://schemas.microsoft.com/office/drawing/2014/main" id="{F129FA1C-F5EC-73D7-9C00-BB312582860B}"/>
              </a:ext>
            </a:extLst>
          </p:cNvPr>
          <p:cNvGraphicFramePr/>
          <p:nvPr>
            <p:extLst>
              <p:ext uri="{D42A27DB-BD31-4B8C-83A1-F6EECF244321}">
                <p14:modId xmlns:p14="http://schemas.microsoft.com/office/powerpoint/2010/main" val="516662896"/>
              </p:ext>
            </p:extLst>
          </p:nvPr>
        </p:nvGraphicFramePr>
        <p:xfrm>
          <a:off x="1876581" y="1586350"/>
          <a:ext cx="8718332" cy="439715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610131892"/>
      </p:ext>
    </p:extLst>
  </p:cSld>
  <p:clrMapOvr>
    <a:masterClrMapping/>
  </p:clrMapOvr>
  <p:transition spd="slow">
    <p:pull/>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B686A3E2-F2BD-8B1B-015A-9DDBA5DD02AB}"/>
              </a:ext>
            </a:extLst>
          </p:cNvPr>
          <p:cNvSpPr/>
          <p:nvPr/>
        </p:nvSpPr>
        <p:spPr>
          <a:xfrm>
            <a:off x="-14990" y="-1"/>
            <a:ext cx="3492708" cy="6858002"/>
          </a:xfrm>
          <a:prstGeom prst="rect">
            <a:avLst/>
          </a:prstGeom>
          <a:gradFill>
            <a:gsLst>
              <a:gs pos="51000">
                <a:srgbClr val="004D98"/>
              </a:gs>
              <a:gs pos="84000">
                <a:srgbClr val="004D98"/>
              </a:gs>
              <a:gs pos="16000">
                <a:srgbClr val="0C94D1"/>
              </a:gs>
            </a:gsLst>
            <a:lin ang="5400000" scaled="1"/>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4" name="Rectángulo 3">
            <a:extLst>
              <a:ext uri="{FF2B5EF4-FFF2-40B4-BE49-F238E27FC236}">
                <a16:creationId xmlns:a16="http://schemas.microsoft.com/office/drawing/2014/main" id="{BCA437FB-3A03-8306-87EF-EA8594B3A9DC}"/>
              </a:ext>
            </a:extLst>
          </p:cNvPr>
          <p:cNvSpPr/>
          <p:nvPr/>
        </p:nvSpPr>
        <p:spPr>
          <a:xfrm>
            <a:off x="3672686" y="138102"/>
            <a:ext cx="8212527" cy="106185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3600" b="1">
                <a:solidFill>
                  <a:srgbClr val="275889"/>
                </a:solidFill>
                <a:latin typeface="ITC Kabel" panose="02000503000000000000" pitchFamily="50" charset="0"/>
              </a:rPr>
              <a:t>Dinámica del gasto de los hogares en Barranquilla</a:t>
            </a:r>
            <a:endParaRPr lang="es-CO" sz="3600" b="1">
              <a:solidFill>
                <a:srgbClr val="275889"/>
              </a:solidFill>
              <a:latin typeface="ITC Kabel" panose="02000503000000000000" pitchFamily="50" charset="0"/>
            </a:endParaRPr>
          </a:p>
        </p:txBody>
      </p:sp>
      <p:pic>
        <p:nvPicPr>
          <p:cNvPr id="18" name="Imagen 17" descr="Logotipo, nombre de la empresa&#10;&#10;Descripción generada automáticamente">
            <a:extLst>
              <a:ext uri="{FF2B5EF4-FFF2-40B4-BE49-F238E27FC236}">
                <a16:creationId xmlns:a16="http://schemas.microsoft.com/office/drawing/2014/main" id="{E3B4E5EC-FD9E-8AD2-3D38-504DC617FF5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2417" y="-525392"/>
            <a:ext cx="2531620" cy="2531620"/>
          </a:xfrm>
          <a:prstGeom prst="rect">
            <a:avLst/>
          </a:prstGeom>
        </p:spPr>
      </p:pic>
      <p:sp>
        <p:nvSpPr>
          <p:cNvPr id="3" name="CuadroTexto 2">
            <a:extLst>
              <a:ext uri="{FF2B5EF4-FFF2-40B4-BE49-F238E27FC236}">
                <a16:creationId xmlns:a16="http://schemas.microsoft.com/office/drawing/2014/main" id="{CC538D5D-C574-69CE-81DD-743F5BA6AC34}"/>
              </a:ext>
            </a:extLst>
          </p:cNvPr>
          <p:cNvSpPr txBox="1"/>
          <p:nvPr/>
        </p:nvSpPr>
        <p:spPr>
          <a:xfrm>
            <a:off x="0" y="2667763"/>
            <a:ext cx="3426854" cy="2031325"/>
          </a:xfrm>
          <a:prstGeom prst="rect">
            <a:avLst/>
          </a:prstGeom>
          <a:noFill/>
          <a:ln>
            <a:noFill/>
          </a:ln>
        </p:spPr>
        <p:txBody>
          <a:bodyPr wrap="square" rtlCol="0">
            <a:spAutoFit/>
          </a:bodyPr>
          <a:lstStyle/>
          <a:p>
            <a:pPr algn="just"/>
            <a:r>
              <a:rPr lang="es-ES">
                <a:solidFill>
                  <a:schemeClr val="bg1"/>
                </a:solidFill>
                <a:latin typeface="ITC Kabel" panose="02000503000000000000" pitchFamily="50" charset="0"/>
              </a:rPr>
              <a:t>El poder adquisitivo de los hogares barranquilleros, sin embargo, se viene contrayendo desde finales de 2022. Esto es resultado principalmente de la elevada inflación en la ciudad y las altas tasas de interés.</a:t>
            </a:r>
            <a:endParaRPr lang="es-CO">
              <a:solidFill>
                <a:schemeClr val="bg1"/>
              </a:solidFill>
              <a:latin typeface="ITC Kabel" panose="02000503000000000000" pitchFamily="50" charset="0"/>
            </a:endParaRPr>
          </a:p>
        </p:txBody>
      </p:sp>
      <p:grpSp>
        <p:nvGrpSpPr>
          <p:cNvPr id="22" name="Grupo 21">
            <a:extLst>
              <a:ext uri="{FF2B5EF4-FFF2-40B4-BE49-F238E27FC236}">
                <a16:creationId xmlns:a16="http://schemas.microsoft.com/office/drawing/2014/main" id="{F1E8290B-326D-8B41-99AA-3972BE0DADF4}"/>
              </a:ext>
            </a:extLst>
          </p:cNvPr>
          <p:cNvGrpSpPr/>
          <p:nvPr/>
        </p:nvGrpSpPr>
        <p:grpSpPr>
          <a:xfrm>
            <a:off x="11173459" y="5461709"/>
            <a:ext cx="1372278" cy="1659643"/>
            <a:chOff x="11157509" y="5568150"/>
            <a:chExt cx="1372278" cy="1659643"/>
          </a:xfrm>
        </p:grpSpPr>
        <p:grpSp>
          <p:nvGrpSpPr>
            <p:cNvPr id="23" name="Grupo 22">
              <a:extLst>
                <a:ext uri="{FF2B5EF4-FFF2-40B4-BE49-F238E27FC236}">
                  <a16:creationId xmlns:a16="http://schemas.microsoft.com/office/drawing/2014/main" id="{9EF16021-0A95-5817-5023-C70189D5BA6D}"/>
                </a:ext>
              </a:extLst>
            </p:cNvPr>
            <p:cNvGrpSpPr/>
            <p:nvPr/>
          </p:nvGrpSpPr>
          <p:grpSpPr>
            <a:xfrm>
              <a:off x="11157509" y="5568150"/>
              <a:ext cx="1372278" cy="1659643"/>
              <a:chOff x="11004993" y="4968941"/>
              <a:chExt cx="1587341" cy="2335672"/>
            </a:xfrm>
          </p:grpSpPr>
          <p:sp>
            <p:nvSpPr>
              <p:cNvPr id="25" name="Hexágono 24">
                <a:extLst>
                  <a:ext uri="{FF2B5EF4-FFF2-40B4-BE49-F238E27FC236}">
                    <a16:creationId xmlns:a16="http://schemas.microsoft.com/office/drawing/2014/main" id="{5E4AEBB3-060F-B288-1D41-06A1DA2373D5}"/>
                  </a:ext>
                </a:extLst>
              </p:cNvPr>
              <p:cNvSpPr/>
              <p:nvPr/>
            </p:nvSpPr>
            <p:spPr>
              <a:xfrm rot="16200000">
                <a:off x="11357131" y="5748295"/>
                <a:ext cx="878400" cy="764041"/>
              </a:xfrm>
              <a:prstGeom prst="hexagon">
                <a:avLst/>
              </a:prstGeom>
              <a:solidFill>
                <a:srgbClr val="8ED973"/>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6" name="Hexágono 25">
                <a:extLst>
                  <a:ext uri="{FF2B5EF4-FFF2-40B4-BE49-F238E27FC236}">
                    <a16:creationId xmlns:a16="http://schemas.microsoft.com/office/drawing/2014/main" id="{CC90C13E-7B5F-9E73-4882-4E1C3E082867}"/>
                  </a:ext>
                </a:extLst>
              </p:cNvPr>
              <p:cNvSpPr/>
              <p:nvPr/>
            </p:nvSpPr>
            <p:spPr>
              <a:xfrm rot="16200000">
                <a:off x="10947814" y="6462331"/>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7" name="Hexágono 26">
                <a:extLst>
                  <a:ext uri="{FF2B5EF4-FFF2-40B4-BE49-F238E27FC236}">
                    <a16:creationId xmlns:a16="http://schemas.microsoft.com/office/drawing/2014/main" id="{1E323EDD-E7B9-C176-6BD8-18FB6DBD17BC}"/>
                  </a:ext>
                </a:extLst>
              </p:cNvPr>
              <p:cNvSpPr/>
              <p:nvPr/>
            </p:nvSpPr>
            <p:spPr>
              <a:xfrm rot="16200000">
                <a:off x="11752800" y="6483392"/>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8" name="Hexágono 27">
                <a:extLst>
                  <a:ext uri="{FF2B5EF4-FFF2-40B4-BE49-F238E27FC236}">
                    <a16:creationId xmlns:a16="http://schemas.microsoft.com/office/drawing/2014/main" id="{4D332257-855F-7AD4-645D-045FA731AEB9}"/>
                  </a:ext>
                </a:extLst>
              </p:cNvPr>
              <p:cNvSpPr/>
              <p:nvPr/>
            </p:nvSpPr>
            <p:spPr>
              <a:xfrm rot="16200000">
                <a:off x="11771114" y="5026120"/>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grpSp>
        <p:sp>
          <p:nvSpPr>
            <p:cNvPr id="24" name="CuadroTexto 23">
              <a:extLst>
                <a:ext uri="{FF2B5EF4-FFF2-40B4-BE49-F238E27FC236}">
                  <a16:creationId xmlns:a16="http://schemas.microsoft.com/office/drawing/2014/main" id="{9D01E35D-BAD8-618A-350D-3DE081ABB142}"/>
                </a:ext>
              </a:extLst>
            </p:cNvPr>
            <p:cNvSpPr txBox="1"/>
            <p:nvPr/>
          </p:nvSpPr>
          <p:spPr>
            <a:xfrm>
              <a:off x="11695611" y="6197920"/>
              <a:ext cx="296091" cy="400110"/>
            </a:xfrm>
            <a:prstGeom prst="rect">
              <a:avLst/>
            </a:prstGeom>
            <a:noFill/>
          </p:spPr>
          <p:txBody>
            <a:bodyPr wrap="square" rtlCol="0">
              <a:spAutoFit/>
            </a:bodyPr>
            <a:lstStyle/>
            <a:p>
              <a:endParaRPr lang="es-CO" sz="2000" b="1">
                <a:solidFill>
                  <a:srgbClr val="002060"/>
                </a:solidFill>
                <a:latin typeface="ITC Kabel" panose="02000503000000000000" pitchFamily="50" charset="0"/>
              </a:endParaRPr>
            </a:p>
          </p:txBody>
        </p:sp>
      </p:grpSp>
      <p:sp>
        <p:nvSpPr>
          <p:cNvPr id="5" name="2 CuadroTexto">
            <a:extLst>
              <a:ext uri="{FF2B5EF4-FFF2-40B4-BE49-F238E27FC236}">
                <a16:creationId xmlns:a16="http://schemas.microsoft.com/office/drawing/2014/main" id="{950A79FE-5AC3-6230-55C0-2BC3731CE6F8}"/>
              </a:ext>
            </a:extLst>
          </p:cNvPr>
          <p:cNvSpPr txBox="1"/>
          <p:nvPr/>
        </p:nvSpPr>
        <p:spPr>
          <a:xfrm>
            <a:off x="3464901" y="1140229"/>
            <a:ext cx="8722943" cy="369332"/>
          </a:xfrm>
          <a:prstGeom prst="rect">
            <a:avLst/>
          </a:prstGeom>
          <a:noFill/>
        </p:spPr>
        <p:txBody>
          <a:bodyPr wrap="square" rtlCol="0">
            <a:spAutoFit/>
          </a:bodyPr>
          <a:lstStyle/>
          <a:p>
            <a:pPr algn="ctr"/>
            <a:r>
              <a:rPr lang="es-ES">
                <a:solidFill>
                  <a:srgbClr val="275889"/>
                </a:solidFill>
                <a:latin typeface="ITC Kabel" panose="02000503000000000000" pitchFamily="50" charset="0"/>
              </a:rPr>
              <a:t>Variación real anual del gasto de los hogares</a:t>
            </a:r>
            <a:endParaRPr lang="es-CO">
              <a:solidFill>
                <a:srgbClr val="275889"/>
              </a:solidFill>
              <a:latin typeface="ITC Kabel" panose="02000503000000000000" pitchFamily="50" charset="0"/>
            </a:endParaRPr>
          </a:p>
        </p:txBody>
      </p:sp>
      <p:graphicFrame>
        <p:nvGraphicFramePr>
          <p:cNvPr id="6" name="Gráfico 5">
            <a:extLst>
              <a:ext uri="{FF2B5EF4-FFF2-40B4-BE49-F238E27FC236}">
                <a16:creationId xmlns:a16="http://schemas.microsoft.com/office/drawing/2014/main" id="{6BE32F52-88F6-341F-C7FE-5C63EB44C177}"/>
              </a:ext>
            </a:extLst>
          </p:cNvPr>
          <p:cNvGraphicFramePr>
            <a:graphicFrameLocks/>
          </p:cNvGraphicFramePr>
          <p:nvPr>
            <p:extLst>
              <p:ext uri="{D42A27DB-BD31-4B8C-83A1-F6EECF244321}">
                <p14:modId xmlns:p14="http://schemas.microsoft.com/office/powerpoint/2010/main" val="2859849181"/>
              </p:ext>
            </p:extLst>
          </p:nvPr>
        </p:nvGraphicFramePr>
        <p:xfrm>
          <a:off x="3639097" y="1584586"/>
          <a:ext cx="8322288" cy="4667476"/>
        </p:xfrm>
        <a:graphic>
          <a:graphicData uri="http://schemas.openxmlformats.org/drawingml/2006/chart">
            <c:chart xmlns:c="http://schemas.openxmlformats.org/drawingml/2006/chart" xmlns:r="http://schemas.openxmlformats.org/officeDocument/2006/relationships" r:id="rId3"/>
          </a:graphicData>
        </a:graphic>
      </p:graphicFrame>
      <p:sp>
        <p:nvSpPr>
          <p:cNvPr id="7" name="CuadroTexto 1">
            <a:extLst>
              <a:ext uri="{FF2B5EF4-FFF2-40B4-BE49-F238E27FC236}">
                <a16:creationId xmlns:a16="http://schemas.microsoft.com/office/drawing/2014/main" id="{80CF9BA8-2D2C-A603-31C7-7627E6A834C2}"/>
              </a:ext>
            </a:extLst>
          </p:cNvPr>
          <p:cNvSpPr txBox="1"/>
          <p:nvPr/>
        </p:nvSpPr>
        <p:spPr>
          <a:xfrm>
            <a:off x="6466089" y="5939539"/>
            <a:ext cx="1343700" cy="221631"/>
          </a:xfrm>
          <a:prstGeom prst="rect">
            <a:avLst/>
          </a:prstGeom>
          <a:solidFill>
            <a:schemeClr val="bg1"/>
          </a:solidFill>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s-ES" sz="1400">
                <a:solidFill>
                  <a:schemeClr val="tx1">
                    <a:lumMod val="65000"/>
                    <a:lumOff val="35000"/>
                  </a:schemeClr>
                </a:solidFill>
                <a:latin typeface="ITC Kabel" panose="02000503000000000000" pitchFamily="50" charset="0"/>
              </a:rPr>
              <a:t>Barranquilla</a:t>
            </a:r>
            <a:endParaRPr lang="es-CO" sz="1600">
              <a:solidFill>
                <a:schemeClr val="tx1">
                  <a:lumMod val="65000"/>
                  <a:lumOff val="35000"/>
                </a:schemeClr>
              </a:solidFill>
              <a:latin typeface="ITC Kabel" panose="02000503000000000000" pitchFamily="50" charset="0"/>
            </a:endParaRPr>
          </a:p>
        </p:txBody>
      </p:sp>
      <p:sp>
        <p:nvSpPr>
          <p:cNvPr id="8" name="CuadroTexto 1">
            <a:extLst>
              <a:ext uri="{FF2B5EF4-FFF2-40B4-BE49-F238E27FC236}">
                <a16:creationId xmlns:a16="http://schemas.microsoft.com/office/drawing/2014/main" id="{A695D74D-C8E1-3A00-7978-8E4CFFB690EC}"/>
              </a:ext>
            </a:extLst>
          </p:cNvPr>
          <p:cNvSpPr txBox="1"/>
          <p:nvPr/>
        </p:nvSpPr>
        <p:spPr>
          <a:xfrm>
            <a:off x="8116015" y="5931122"/>
            <a:ext cx="1680773" cy="238466"/>
          </a:xfrm>
          <a:prstGeom prst="rect">
            <a:avLst/>
          </a:prstGeom>
          <a:solidFill>
            <a:schemeClr val="bg1"/>
          </a:solidFill>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s-ES" sz="1400">
                <a:solidFill>
                  <a:schemeClr val="tx1">
                    <a:lumMod val="65000"/>
                    <a:lumOff val="35000"/>
                  </a:schemeClr>
                </a:solidFill>
                <a:latin typeface="ITC Kabel" panose="02000503000000000000" pitchFamily="50" charset="0"/>
              </a:rPr>
              <a:t>Colombia</a:t>
            </a:r>
            <a:endParaRPr lang="es-CO" sz="1400">
              <a:solidFill>
                <a:schemeClr val="tx1">
                  <a:lumMod val="65000"/>
                  <a:lumOff val="35000"/>
                </a:schemeClr>
              </a:solidFill>
              <a:latin typeface="ITC Kabel" panose="02000503000000000000" pitchFamily="50" charset="0"/>
            </a:endParaRPr>
          </a:p>
        </p:txBody>
      </p:sp>
      <p:sp>
        <p:nvSpPr>
          <p:cNvPr id="10" name="CuadroTexto 1">
            <a:extLst>
              <a:ext uri="{FF2B5EF4-FFF2-40B4-BE49-F238E27FC236}">
                <a16:creationId xmlns:a16="http://schemas.microsoft.com/office/drawing/2014/main" id="{E05159DE-28F4-3563-B9D4-DE504AF2BC18}"/>
              </a:ext>
            </a:extLst>
          </p:cNvPr>
          <p:cNvSpPr txBox="1"/>
          <p:nvPr/>
        </p:nvSpPr>
        <p:spPr>
          <a:xfrm>
            <a:off x="10137430" y="4141790"/>
            <a:ext cx="712539" cy="247758"/>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s-ES" sz="1400">
                <a:solidFill>
                  <a:srgbClr val="004D98"/>
                </a:solidFill>
                <a:latin typeface="ITC Kabel" panose="02000503000000000000" pitchFamily="50" charset="0"/>
              </a:rPr>
              <a:t>-1,6%</a:t>
            </a:r>
            <a:endParaRPr lang="es-CO" sz="1400">
              <a:solidFill>
                <a:srgbClr val="004D98"/>
              </a:solidFill>
              <a:latin typeface="ITC Kabel" panose="02000503000000000000" pitchFamily="50" charset="0"/>
            </a:endParaRPr>
          </a:p>
        </p:txBody>
      </p:sp>
      <p:sp>
        <p:nvSpPr>
          <p:cNvPr id="11" name="Rectángulo 10">
            <a:extLst>
              <a:ext uri="{FF2B5EF4-FFF2-40B4-BE49-F238E27FC236}">
                <a16:creationId xmlns:a16="http://schemas.microsoft.com/office/drawing/2014/main" id="{DDCDCC8E-3215-2984-1C87-AE177A65D4D5}"/>
              </a:ext>
            </a:extLst>
          </p:cNvPr>
          <p:cNvSpPr/>
          <p:nvPr/>
        </p:nvSpPr>
        <p:spPr>
          <a:xfrm>
            <a:off x="3540752" y="6327088"/>
            <a:ext cx="4744584" cy="48218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s-ES" sz="1200">
                <a:solidFill>
                  <a:srgbClr val="002060"/>
                </a:solidFill>
                <a:latin typeface="ITC Kabel" panose="02000503000000000000" pitchFamily="50" charset="0"/>
              </a:rPr>
              <a:t>Fuente: Cámara de Comercio de Barranquilla &amp; RADDAR</a:t>
            </a:r>
            <a:endParaRPr lang="es-CO" sz="1200">
              <a:solidFill>
                <a:srgbClr val="002060"/>
              </a:solidFill>
              <a:latin typeface="ITC Kabel" panose="02000503000000000000" pitchFamily="50" charset="0"/>
            </a:endParaRPr>
          </a:p>
        </p:txBody>
      </p:sp>
      <p:graphicFrame>
        <p:nvGraphicFramePr>
          <p:cNvPr id="13" name="Tabla 12">
            <a:extLst>
              <a:ext uri="{FF2B5EF4-FFF2-40B4-BE49-F238E27FC236}">
                <a16:creationId xmlns:a16="http://schemas.microsoft.com/office/drawing/2014/main" id="{D8627FE1-CF79-9583-8675-85C0A73FCEDC}"/>
              </a:ext>
            </a:extLst>
          </p:cNvPr>
          <p:cNvGraphicFramePr>
            <a:graphicFrameLocks noGrp="1"/>
          </p:cNvGraphicFramePr>
          <p:nvPr>
            <p:extLst>
              <p:ext uri="{D42A27DB-BD31-4B8C-83A1-F6EECF244321}">
                <p14:modId xmlns:p14="http://schemas.microsoft.com/office/powerpoint/2010/main" val="1242519385"/>
              </p:ext>
            </p:extLst>
          </p:nvPr>
        </p:nvGraphicFramePr>
        <p:xfrm>
          <a:off x="10136961" y="1739419"/>
          <a:ext cx="1981200" cy="1700733"/>
        </p:xfrm>
        <a:graphic>
          <a:graphicData uri="http://schemas.openxmlformats.org/drawingml/2006/table">
            <a:tbl>
              <a:tblPr firstRow="1" bandRow="1">
                <a:tableStyleId>{5C22544A-7EE6-4342-B048-85BDC9FD1C3A}</a:tableStyleId>
              </a:tblPr>
              <a:tblGrid>
                <a:gridCol w="969818">
                  <a:extLst>
                    <a:ext uri="{9D8B030D-6E8A-4147-A177-3AD203B41FA5}">
                      <a16:colId xmlns:a16="http://schemas.microsoft.com/office/drawing/2014/main" val="63725796"/>
                    </a:ext>
                  </a:extLst>
                </a:gridCol>
                <a:gridCol w="1011382">
                  <a:extLst>
                    <a:ext uri="{9D8B030D-6E8A-4147-A177-3AD203B41FA5}">
                      <a16:colId xmlns:a16="http://schemas.microsoft.com/office/drawing/2014/main" val="461416117"/>
                    </a:ext>
                  </a:extLst>
                </a:gridCol>
              </a:tblGrid>
              <a:tr h="511593">
                <a:tc>
                  <a:txBody>
                    <a:bodyPr/>
                    <a:lstStyle/>
                    <a:p>
                      <a:pPr algn="ctr"/>
                      <a:r>
                        <a:rPr lang="es-ES" sz="1100" b="1">
                          <a:solidFill>
                            <a:schemeClr val="bg1"/>
                          </a:solidFill>
                          <a:latin typeface="ITC Kabel"/>
                        </a:rPr>
                        <a:t>Ciudad</a:t>
                      </a:r>
                      <a:endParaRPr lang="es-CO" sz="1100" b="1">
                        <a:solidFill>
                          <a:schemeClr val="bg1"/>
                        </a:solidFill>
                        <a:latin typeface="ITC Kabel"/>
                      </a:endParaRPr>
                    </a:p>
                  </a:txBody>
                  <a:tcPr anchor="ctr">
                    <a:solidFill>
                      <a:srgbClr val="156082"/>
                    </a:solidFill>
                  </a:tcPr>
                </a:tc>
                <a:tc>
                  <a:txBody>
                    <a:bodyPr/>
                    <a:lstStyle/>
                    <a:p>
                      <a:pPr algn="ctr"/>
                      <a:r>
                        <a:rPr lang="es-ES" sz="1100" b="1" spc="-30" baseline="0">
                          <a:solidFill>
                            <a:schemeClr val="bg1"/>
                          </a:solidFill>
                          <a:latin typeface="ITC Kabel"/>
                        </a:rPr>
                        <a:t>Var. anual del gasto real</a:t>
                      </a:r>
                    </a:p>
                    <a:p>
                      <a:pPr algn="ctr"/>
                      <a:r>
                        <a:rPr lang="es-ES" sz="1100" b="1" spc="-30" baseline="0">
                          <a:solidFill>
                            <a:schemeClr val="bg1"/>
                          </a:solidFill>
                          <a:latin typeface="ITC Kabel"/>
                        </a:rPr>
                        <a:t>(Jul-24)</a:t>
                      </a:r>
                      <a:endParaRPr lang="es-CO" sz="1100" b="1" spc="-30" baseline="0">
                        <a:solidFill>
                          <a:schemeClr val="bg1"/>
                        </a:solidFill>
                        <a:latin typeface="ITC Kabel"/>
                      </a:endParaRPr>
                    </a:p>
                  </a:txBody>
                  <a:tcPr anchor="ctr">
                    <a:solidFill>
                      <a:srgbClr val="156082"/>
                    </a:solidFill>
                  </a:tcPr>
                </a:tc>
                <a:extLst>
                  <a:ext uri="{0D108BD9-81ED-4DB2-BD59-A6C34878D82A}">
                    <a16:rowId xmlns:a16="http://schemas.microsoft.com/office/drawing/2014/main" val="3801064048"/>
                  </a:ext>
                </a:extLst>
              </a:tr>
              <a:tr h="282431">
                <a:tc>
                  <a:txBody>
                    <a:bodyPr/>
                    <a:lstStyle/>
                    <a:p>
                      <a:r>
                        <a:rPr lang="es-ES" sz="1100" b="1">
                          <a:latin typeface="ITC Kabel"/>
                        </a:rPr>
                        <a:t>Cali</a:t>
                      </a:r>
                      <a:endParaRPr lang="es-CO" sz="1100" b="1">
                        <a:latin typeface="ITC Kabel"/>
                      </a:endParaRPr>
                    </a:p>
                  </a:txBody>
                  <a:tcPr/>
                </a:tc>
                <a:tc>
                  <a:txBody>
                    <a:bodyPr/>
                    <a:lstStyle/>
                    <a:p>
                      <a:pPr algn="ctr"/>
                      <a:r>
                        <a:rPr lang="es-ES" sz="1100" b="0">
                          <a:latin typeface="ITC Kabel"/>
                        </a:rPr>
                        <a:t>-1,9%</a:t>
                      </a:r>
                      <a:endParaRPr lang="es-CO" sz="1100" b="0">
                        <a:latin typeface="ITC Kabel"/>
                      </a:endParaRPr>
                    </a:p>
                  </a:txBody>
                  <a:tcPr/>
                </a:tc>
                <a:extLst>
                  <a:ext uri="{0D108BD9-81ED-4DB2-BD59-A6C34878D82A}">
                    <a16:rowId xmlns:a16="http://schemas.microsoft.com/office/drawing/2014/main" val="2907839115"/>
                  </a:ext>
                </a:extLst>
              </a:tr>
              <a:tr h="282431">
                <a:tc>
                  <a:txBody>
                    <a:bodyPr/>
                    <a:lstStyle/>
                    <a:p>
                      <a:r>
                        <a:rPr lang="es-ES" sz="1100" b="1">
                          <a:latin typeface="ITC Kabel"/>
                        </a:rPr>
                        <a:t>Bogotá</a:t>
                      </a:r>
                      <a:endParaRPr lang="es-CO" sz="1100" b="1">
                        <a:latin typeface="ITC Kabel"/>
                      </a:endParaRPr>
                    </a:p>
                  </a:txBody>
                  <a:tcPr/>
                </a:tc>
                <a:tc>
                  <a:txBody>
                    <a:bodyPr/>
                    <a:lstStyle/>
                    <a:p>
                      <a:pPr algn="ctr"/>
                      <a:r>
                        <a:rPr lang="es-ES" sz="1100" b="0">
                          <a:latin typeface="ITC Kabel"/>
                        </a:rPr>
                        <a:t>-1,9%</a:t>
                      </a:r>
                      <a:endParaRPr lang="es-CO" sz="1100" b="0">
                        <a:latin typeface="ITC Kabel"/>
                      </a:endParaRPr>
                    </a:p>
                  </a:txBody>
                  <a:tcPr/>
                </a:tc>
                <a:extLst>
                  <a:ext uri="{0D108BD9-81ED-4DB2-BD59-A6C34878D82A}">
                    <a16:rowId xmlns:a16="http://schemas.microsoft.com/office/drawing/2014/main" val="2501834341"/>
                  </a:ext>
                </a:extLst>
              </a:tr>
              <a:tr h="282431">
                <a:tc>
                  <a:txBody>
                    <a:bodyPr/>
                    <a:lstStyle/>
                    <a:p>
                      <a:r>
                        <a:rPr lang="es-ES" sz="1100" b="1">
                          <a:latin typeface="ITC Kabel"/>
                        </a:rPr>
                        <a:t>Medellín</a:t>
                      </a:r>
                      <a:endParaRPr lang="es-CO" sz="1100" b="1">
                        <a:latin typeface="ITC Kabel"/>
                      </a:endParaRPr>
                    </a:p>
                  </a:txBody>
                  <a:tcPr/>
                </a:tc>
                <a:tc>
                  <a:txBody>
                    <a:bodyPr/>
                    <a:lstStyle/>
                    <a:p>
                      <a:pPr algn="ctr"/>
                      <a:r>
                        <a:rPr lang="es-ES" sz="1100" b="0">
                          <a:latin typeface="ITC Kabel"/>
                        </a:rPr>
                        <a:t>-2,1%</a:t>
                      </a:r>
                      <a:endParaRPr lang="es-CO" sz="1100" b="0">
                        <a:latin typeface="ITC Kabel"/>
                      </a:endParaRPr>
                    </a:p>
                  </a:txBody>
                  <a:tcPr/>
                </a:tc>
                <a:extLst>
                  <a:ext uri="{0D108BD9-81ED-4DB2-BD59-A6C34878D82A}">
                    <a16:rowId xmlns:a16="http://schemas.microsoft.com/office/drawing/2014/main" val="1367533631"/>
                  </a:ext>
                </a:extLst>
              </a:tr>
              <a:tr h="206253">
                <a:tc>
                  <a:txBody>
                    <a:bodyPr/>
                    <a:lstStyle/>
                    <a:p>
                      <a:r>
                        <a:rPr lang="es-ES" sz="1100" b="1">
                          <a:solidFill>
                            <a:srgbClr val="004D98"/>
                          </a:solidFill>
                          <a:latin typeface="ITC Kabel"/>
                        </a:rPr>
                        <a:t>Barranquilla</a:t>
                      </a:r>
                      <a:endParaRPr lang="es-CO" sz="1100" b="1">
                        <a:solidFill>
                          <a:srgbClr val="004D98"/>
                        </a:solidFill>
                        <a:latin typeface="ITC Kabel"/>
                      </a:endParaRPr>
                    </a:p>
                  </a:txBody>
                  <a:tcPr/>
                </a:tc>
                <a:tc>
                  <a:txBody>
                    <a:bodyPr/>
                    <a:lstStyle/>
                    <a:p>
                      <a:pPr algn="ctr"/>
                      <a:r>
                        <a:rPr lang="es-ES" sz="1100" b="1">
                          <a:solidFill>
                            <a:srgbClr val="004D98"/>
                          </a:solidFill>
                          <a:latin typeface="ITC Kabel"/>
                        </a:rPr>
                        <a:t>-4,0%</a:t>
                      </a:r>
                      <a:endParaRPr lang="es-CO" sz="1100" b="1">
                        <a:solidFill>
                          <a:srgbClr val="004D98"/>
                        </a:solidFill>
                        <a:latin typeface="ITC Kabel"/>
                      </a:endParaRPr>
                    </a:p>
                  </a:txBody>
                  <a:tcPr/>
                </a:tc>
                <a:extLst>
                  <a:ext uri="{0D108BD9-81ED-4DB2-BD59-A6C34878D82A}">
                    <a16:rowId xmlns:a16="http://schemas.microsoft.com/office/drawing/2014/main" val="3574866811"/>
                  </a:ext>
                </a:extLst>
              </a:tr>
            </a:tbl>
          </a:graphicData>
        </a:graphic>
      </p:graphicFrame>
    </p:spTree>
    <p:extLst>
      <p:ext uri="{BB962C8B-B14F-4D97-AF65-F5344CB8AC3E}">
        <p14:creationId xmlns:p14="http://schemas.microsoft.com/office/powerpoint/2010/main" val="1667313535"/>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B686A3E2-F2BD-8B1B-015A-9DDBA5DD02AB}"/>
              </a:ext>
            </a:extLst>
          </p:cNvPr>
          <p:cNvSpPr/>
          <p:nvPr/>
        </p:nvSpPr>
        <p:spPr>
          <a:xfrm>
            <a:off x="-14990" y="-1"/>
            <a:ext cx="3492708" cy="6858002"/>
          </a:xfrm>
          <a:prstGeom prst="rect">
            <a:avLst/>
          </a:prstGeom>
          <a:gradFill>
            <a:gsLst>
              <a:gs pos="51000">
                <a:srgbClr val="004D98"/>
              </a:gs>
              <a:gs pos="84000">
                <a:srgbClr val="004D98"/>
              </a:gs>
              <a:gs pos="16000">
                <a:srgbClr val="0C94D1"/>
              </a:gs>
            </a:gsLst>
            <a:lin ang="5400000" scaled="1"/>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4" name="Rectángulo 3">
            <a:extLst>
              <a:ext uri="{FF2B5EF4-FFF2-40B4-BE49-F238E27FC236}">
                <a16:creationId xmlns:a16="http://schemas.microsoft.com/office/drawing/2014/main" id="{BCA437FB-3A03-8306-87EF-EA8594B3A9DC}"/>
              </a:ext>
            </a:extLst>
          </p:cNvPr>
          <p:cNvSpPr/>
          <p:nvPr/>
        </p:nvSpPr>
        <p:spPr>
          <a:xfrm>
            <a:off x="3775655" y="188129"/>
            <a:ext cx="8212527" cy="106185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3600" b="1">
                <a:solidFill>
                  <a:srgbClr val="275889"/>
                </a:solidFill>
                <a:latin typeface="ITC Kabel" panose="02000503000000000000" pitchFamily="50" charset="0"/>
              </a:rPr>
              <a:t>Inflación en Barranquilla AM</a:t>
            </a:r>
            <a:endParaRPr lang="es-CO" sz="3600" b="1">
              <a:solidFill>
                <a:srgbClr val="275889"/>
              </a:solidFill>
              <a:latin typeface="ITC Kabel" panose="02000503000000000000" pitchFamily="50" charset="0"/>
            </a:endParaRPr>
          </a:p>
        </p:txBody>
      </p:sp>
      <p:pic>
        <p:nvPicPr>
          <p:cNvPr id="18" name="Imagen 17" descr="Logotipo, nombre de la empresa&#10;&#10;Descripción generada automáticamente">
            <a:extLst>
              <a:ext uri="{FF2B5EF4-FFF2-40B4-BE49-F238E27FC236}">
                <a16:creationId xmlns:a16="http://schemas.microsoft.com/office/drawing/2014/main" id="{E3B4E5EC-FD9E-8AD2-3D38-504DC617FF5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2417" y="-525392"/>
            <a:ext cx="2531620" cy="2531620"/>
          </a:xfrm>
          <a:prstGeom prst="rect">
            <a:avLst/>
          </a:prstGeom>
        </p:spPr>
      </p:pic>
      <p:sp>
        <p:nvSpPr>
          <p:cNvPr id="9" name="Rectángulo 8">
            <a:extLst>
              <a:ext uri="{FF2B5EF4-FFF2-40B4-BE49-F238E27FC236}">
                <a16:creationId xmlns:a16="http://schemas.microsoft.com/office/drawing/2014/main" id="{3AA55800-F91B-B4B4-2966-6CAC34C667DA}"/>
              </a:ext>
            </a:extLst>
          </p:cNvPr>
          <p:cNvSpPr/>
          <p:nvPr/>
        </p:nvSpPr>
        <p:spPr>
          <a:xfrm>
            <a:off x="3595852" y="6087332"/>
            <a:ext cx="4484892" cy="48218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1200">
                <a:solidFill>
                  <a:srgbClr val="002060"/>
                </a:solidFill>
                <a:latin typeface="ITC Kabel" panose="02000503000000000000" pitchFamily="50" charset="0"/>
              </a:rPr>
              <a:t>Fuente: Cámara de Comercio de Barranquilla con base en DANE</a:t>
            </a:r>
            <a:endParaRPr lang="es-CO" sz="1200">
              <a:solidFill>
                <a:srgbClr val="002060"/>
              </a:solidFill>
              <a:latin typeface="ITC Kabel" panose="02000503000000000000" pitchFamily="50" charset="0"/>
            </a:endParaRPr>
          </a:p>
        </p:txBody>
      </p:sp>
      <p:sp>
        <p:nvSpPr>
          <p:cNvPr id="3" name="CuadroTexto 2">
            <a:extLst>
              <a:ext uri="{FF2B5EF4-FFF2-40B4-BE49-F238E27FC236}">
                <a16:creationId xmlns:a16="http://schemas.microsoft.com/office/drawing/2014/main" id="{CC538D5D-C574-69CE-81DD-743F5BA6AC34}"/>
              </a:ext>
            </a:extLst>
          </p:cNvPr>
          <p:cNvSpPr txBox="1"/>
          <p:nvPr/>
        </p:nvSpPr>
        <p:spPr>
          <a:xfrm>
            <a:off x="0" y="2828835"/>
            <a:ext cx="3426854" cy="1200329"/>
          </a:xfrm>
          <a:prstGeom prst="rect">
            <a:avLst/>
          </a:prstGeom>
          <a:noFill/>
          <a:ln>
            <a:noFill/>
          </a:ln>
        </p:spPr>
        <p:txBody>
          <a:bodyPr wrap="square" rtlCol="0">
            <a:spAutoFit/>
          </a:bodyPr>
          <a:lstStyle/>
          <a:p>
            <a:pPr algn="just"/>
            <a:r>
              <a:rPr lang="es-ES">
                <a:solidFill>
                  <a:schemeClr val="bg1"/>
                </a:solidFill>
                <a:latin typeface="ITC Kabel" panose="02000503000000000000" pitchFamily="50" charset="0"/>
              </a:rPr>
              <a:t>La inflación en Barranquilla completa ya más de 6 años creciendo por encima del promedio nacional. </a:t>
            </a:r>
            <a:endParaRPr lang="es-CO">
              <a:solidFill>
                <a:schemeClr val="bg1"/>
              </a:solidFill>
              <a:latin typeface="ITC Kabel" panose="02000503000000000000" pitchFamily="50" charset="0"/>
            </a:endParaRPr>
          </a:p>
        </p:txBody>
      </p:sp>
      <p:grpSp>
        <p:nvGrpSpPr>
          <p:cNvPr id="22" name="Grupo 21">
            <a:extLst>
              <a:ext uri="{FF2B5EF4-FFF2-40B4-BE49-F238E27FC236}">
                <a16:creationId xmlns:a16="http://schemas.microsoft.com/office/drawing/2014/main" id="{F1E8290B-326D-8B41-99AA-3972BE0DADF4}"/>
              </a:ext>
            </a:extLst>
          </p:cNvPr>
          <p:cNvGrpSpPr/>
          <p:nvPr/>
        </p:nvGrpSpPr>
        <p:grpSpPr>
          <a:xfrm>
            <a:off x="11173459" y="5461709"/>
            <a:ext cx="1372278" cy="1659643"/>
            <a:chOff x="11157509" y="5568150"/>
            <a:chExt cx="1372278" cy="1659643"/>
          </a:xfrm>
        </p:grpSpPr>
        <p:grpSp>
          <p:nvGrpSpPr>
            <p:cNvPr id="23" name="Grupo 22">
              <a:extLst>
                <a:ext uri="{FF2B5EF4-FFF2-40B4-BE49-F238E27FC236}">
                  <a16:creationId xmlns:a16="http://schemas.microsoft.com/office/drawing/2014/main" id="{9EF16021-0A95-5817-5023-C70189D5BA6D}"/>
                </a:ext>
              </a:extLst>
            </p:cNvPr>
            <p:cNvGrpSpPr/>
            <p:nvPr/>
          </p:nvGrpSpPr>
          <p:grpSpPr>
            <a:xfrm>
              <a:off x="11157509" y="5568150"/>
              <a:ext cx="1372278" cy="1659643"/>
              <a:chOff x="11004993" y="4968941"/>
              <a:chExt cx="1587341" cy="2335672"/>
            </a:xfrm>
          </p:grpSpPr>
          <p:sp>
            <p:nvSpPr>
              <p:cNvPr id="25" name="Hexágono 24">
                <a:extLst>
                  <a:ext uri="{FF2B5EF4-FFF2-40B4-BE49-F238E27FC236}">
                    <a16:creationId xmlns:a16="http://schemas.microsoft.com/office/drawing/2014/main" id="{5E4AEBB3-060F-B288-1D41-06A1DA2373D5}"/>
                  </a:ext>
                </a:extLst>
              </p:cNvPr>
              <p:cNvSpPr/>
              <p:nvPr/>
            </p:nvSpPr>
            <p:spPr>
              <a:xfrm rot="16200000">
                <a:off x="11357131" y="5748295"/>
                <a:ext cx="878400" cy="764041"/>
              </a:xfrm>
              <a:prstGeom prst="hexagon">
                <a:avLst/>
              </a:prstGeom>
              <a:solidFill>
                <a:srgbClr val="8ED973"/>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6" name="Hexágono 25">
                <a:extLst>
                  <a:ext uri="{FF2B5EF4-FFF2-40B4-BE49-F238E27FC236}">
                    <a16:creationId xmlns:a16="http://schemas.microsoft.com/office/drawing/2014/main" id="{CC90C13E-7B5F-9E73-4882-4E1C3E082867}"/>
                  </a:ext>
                </a:extLst>
              </p:cNvPr>
              <p:cNvSpPr/>
              <p:nvPr/>
            </p:nvSpPr>
            <p:spPr>
              <a:xfrm rot="16200000">
                <a:off x="10947814" y="6462331"/>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7" name="Hexágono 26">
                <a:extLst>
                  <a:ext uri="{FF2B5EF4-FFF2-40B4-BE49-F238E27FC236}">
                    <a16:creationId xmlns:a16="http://schemas.microsoft.com/office/drawing/2014/main" id="{1E323EDD-E7B9-C176-6BD8-18FB6DBD17BC}"/>
                  </a:ext>
                </a:extLst>
              </p:cNvPr>
              <p:cNvSpPr/>
              <p:nvPr/>
            </p:nvSpPr>
            <p:spPr>
              <a:xfrm rot="16200000">
                <a:off x="11752800" y="6483392"/>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8" name="Hexágono 27">
                <a:extLst>
                  <a:ext uri="{FF2B5EF4-FFF2-40B4-BE49-F238E27FC236}">
                    <a16:creationId xmlns:a16="http://schemas.microsoft.com/office/drawing/2014/main" id="{4D332257-855F-7AD4-645D-045FA731AEB9}"/>
                  </a:ext>
                </a:extLst>
              </p:cNvPr>
              <p:cNvSpPr/>
              <p:nvPr/>
            </p:nvSpPr>
            <p:spPr>
              <a:xfrm rot="16200000">
                <a:off x="11771114" y="5026120"/>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grpSp>
        <p:sp>
          <p:nvSpPr>
            <p:cNvPr id="24" name="CuadroTexto 23">
              <a:extLst>
                <a:ext uri="{FF2B5EF4-FFF2-40B4-BE49-F238E27FC236}">
                  <a16:creationId xmlns:a16="http://schemas.microsoft.com/office/drawing/2014/main" id="{9D01E35D-BAD8-618A-350D-3DE081ABB142}"/>
                </a:ext>
              </a:extLst>
            </p:cNvPr>
            <p:cNvSpPr txBox="1"/>
            <p:nvPr/>
          </p:nvSpPr>
          <p:spPr>
            <a:xfrm>
              <a:off x="11695611" y="6197920"/>
              <a:ext cx="296091" cy="400110"/>
            </a:xfrm>
            <a:prstGeom prst="rect">
              <a:avLst/>
            </a:prstGeom>
            <a:noFill/>
          </p:spPr>
          <p:txBody>
            <a:bodyPr wrap="square" rtlCol="0">
              <a:spAutoFit/>
            </a:bodyPr>
            <a:lstStyle/>
            <a:p>
              <a:endParaRPr lang="es-CO" sz="2000" b="1">
                <a:solidFill>
                  <a:srgbClr val="002060"/>
                </a:solidFill>
                <a:latin typeface="ITC Kabel" panose="02000503000000000000" pitchFamily="50" charset="0"/>
              </a:endParaRPr>
            </a:p>
          </p:txBody>
        </p:sp>
      </p:grpSp>
      <p:sp>
        <p:nvSpPr>
          <p:cNvPr id="5" name="2 CuadroTexto">
            <a:extLst>
              <a:ext uri="{FF2B5EF4-FFF2-40B4-BE49-F238E27FC236}">
                <a16:creationId xmlns:a16="http://schemas.microsoft.com/office/drawing/2014/main" id="{950A79FE-5AC3-6230-55C0-2BC3731CE6F8}"/>
              </a:ext>
            </a:extLst>
          </p:cNvPr>
          <p:cNvSpPr txBox="1"/>
          <p:nvPr/>
        </p:nvSpPr>
        <p:spPr>
          <a:xfrm>
            <a:off x="3595852" y="901644"/>
            <a:ext cx="8722943" cy="369332"/>
          </a:xfrm>
          <a:prstGeom prst="rect">
            <a:avLst/>
          </a:prstGeom>
          <a:noFill/>
        </p:spPr>
        <p:txBody>
          <a:bodyPr wrap="square" rtlCol="0">
            <a:spAutoFit/>
          </a:bodyPr>
          <a:lstStyle/>
          <a:p>
            <a:pPr algn="ctr"/>
            <a:r>
              <a:rPr lang="es-ES">
                <a:solidFill>
                  <a:srgbClr val="275889"/>
                </a:solidFill>
                <a:latin typeface="ITC Kabel" panose="02000503000000000000" pitchFamily="50" charset="0"/>
              </a:rPr>
              <a:t>Variación anual del IPC de Barranquilla AM</a:t>
            </a:r>
            <a:endParaRPr lang="es-CO">
              <a:solidFill>
                <a:srgbClr val="275889"/>
              </a:solidFill>
              <a:latin typeface="ITC Kabel" panose="02000503000000000000" pitchFamily="50" charset="0"/>
            </a:endParaRPr>
          </a:p>
        </p:txBody>
      </p:sp>
      <p:graphicFrame>
        <p:nvGraphicFramePr>
          <p:cNvPr id="11" name="1 Gráfico">
            <a:extLst>
              <a:ext uri="{FF2B5EF4-FFF2-40B4-BE49-F238E27FC236}">
                <a16:creationId xmlns:a16="http://schemas.microsoft.com/office/drawing/2014/main" id="{2C3B4A5B-8864-12D4-E3DF-D6F7A51D127A}"/>
              </a:ext>
            </a:extLst>
          </p:cNvPr>
          <p:cNvGraphicFramePr>
            <a:graphicFrameLocks/>
          </p:cNvGraphicFramePr>
          <p:nvPr>
            <p:extLst>
              <p:ext uri="{D42A27DB-BD31-4B8C-83A1-F6EECF244321}">
                <p14:modId xmlns:p14="http://schemas.microsoft.com/office/powerpoint/2010/main" val="3846938984"/>
              </p:ext>
            </p:extLst>
          </p:nvPr>
        </p:nvGraphicFramePr>
        <p:xfrm>
          <a:off x="3729075" y="1214061"/>
          <a:ext cx="7958747" cy="4982378"/>
        </p:xfrm>
        <a:graphic>
          <a:graphicData uri="http://schemas.openxmlformats.org/drawingml/2006/chart">
            <c:chart xmlns:c="http://schemas.openxmlformats.org/drawingml/2006/chart" xmlns:r="http://schemas.openxmlformats.org/officeDocument/2006/relationships" r:id="rId3"/>
          </a:graphicData>
        </a:graphic>
      </p:graphicFrame>
      <p:cxnSp>
        <p:nvCxnSpPr>
          <p:cNvPr id="13" name="Conector recto 12">
            <a:extLst>
              <a:ext uri="{FF2B5EF4-FFF2-40B4-BE49-F238E27FC236}">
                <a16:creationId xmlns:a16="http://schemas.microsoft.com/office/drawing/2014/main" id="{94D049A6-855A-511C-4B23-033B352BFCF3}"/>
              </a:ext>
            </a:extLst>
          </p:cNvPr>
          <p:cNvCxnSpPr/>
          <p:nvPr/>
        </p:nvCxnSpPr>
        <p:spPr>
          <a:xfrm>
            <a:off x="4122246" y="4159052"/>
            <a:ext cx="7446638" cy="0"/>
          </a:xfrm>
          <a:prstGeom prst="line">
            <a:avLst/>
          </a:prstGeom>
          <a:ln>
            <a:solidFill>
              <a:schemeClr val="accent6"/>
            </a:solidFill>
            <a:prstDash val="sysDot"/>
          </a:ln>
        </p:spPr>
        <p:style>
          <a:lnRef idx="2">
            <a:schemeClr val="accent1"/>
          </a:lnRef>
          <a:fillRef idx="0">
            <a:schemeClr val="accent1"/>
          </a:fillRef>
          <a:effectRef idx="1">
            <a:schemeClr val="accent1"/>
          </a:effectRef>
          <a:fontRef idx="minor">
            <a:schemeClr val="tx1"/>
          </a:fontRef>
        </p:style>
      </p:cxnSp>
      <p:sp>
        <p:nvSpPr>
          <p:cNvPr id="14" name="CuadroTexto 13">
            <a:extLst>
              <a:ext uri="{FF2B5EF4-FFF2-40B4-BE49-F238E27FC236}">
                <a16:creationId xmlns:a16="http://schemas.microsoft.com/office/drawing/2014/main" id="{A64CA8A0-7678-1B07-8CE5-74849486854A}"/>
              </a:ext>
            </a:extLst>
          </p:cNvPr>
          <p:cNvSpPr txBox="1"/>
          <p:nvPr/>
        </p:nvSpPr>
        <p:spPr>
          <a:xfrm>
            <a:off x="8963892" y="4277641"/>
            <a:ext cx="2539830" cy="276999"/>
          </a:xfrm>
          <a:prstGeom prst="rect">
            <a:avLst/>
          </a:prstGeom>
          <a:noFill/>
        </p:spPr>
        <p:txBody>
          <a:bodyPr wrap="square" rtlCol="0">
            <a:spAutoFit/>
          </a:bodyPr>
          <a:lstStyle/>
          <a:p>
            <a:r>
              <a:rPr lang="es-ES" sz="1200">
                <a:solidFill>
                  <a:srgbClr val="00B050"/>
                </a:solidFill>
                <a:latin typeface="ITC Kabel" panose="02000503000000000000" pitchFamily="50" charset="0"/>
              </a:rPr>
              <a:t>Rango-meta de inflación: 2%-4%</a:t>
            </a:r>
            <a:endParaRPr lang="es-CO" sz="1200">
              <a:solidFill>
                <a:srgbClr val="00B050"/>
              </a:solidFill>
              <a:latin typeface="ITC Kabel" panose="02000503000000000000" pitchFamily="50" charset="0"/>
            </a:endParaRPr>
          </a:p>
        </p:txBody>
      </p:sp>
      <p:cxnSp>
        <p:nvCxnSpPr>
          <p:cNvPr id="6" name="Conector recto 5">
            <a:extLst>
              <a:ext uri="{FF2B5EF4-FFF2-40B4-BE49-F238E27FC236}">
                <a16:creationId xmlns:a16="http://schemas.microsoft.com/office/drawing/2014/main" id="{413FB572-DC03-C75B-3876-BACC6AF1FAEF}"/>
              </a:ext>
            </a:extLst>
          </p:cNvPr>
          <p:cNvCxnSpPr/>
          <p:nvPr/>
        </p:nvCxnSpPr>
        <p:spPr>
          <a:xfrm>
            <a:off x="4122246" y="4611515"/>
            <a:ext cx="7446638" cy="0"/>
          </a:xfrm>
          <a:prstGeom prst="line">
            <a:avLst/>
          </a:prstGeom>
          <a:ln>
            <a:solidFill>
              <a:schemeClr val="accent6"/>
            </a:solidFill>
            <a:prstDash val="sysDot"/>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681221006"/>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B686A3E2-F2BD-8B1B-015A-9DDBA5DD02AB}"/>
              </a:ext>
            </a:extLst>
          </p:cNvPr>
          <p:cNvSpPr/>
          <p:nvPr/>
        </p:nvSpPr>
        <p:spPr>
          <a:xfrm>
            <a:off x="-14990" y="-1"/>
            <a:ext cx="3492708" cy="6858002"/>
          </a:xfrm>
          <a:prstGeom prst="rect">
            <a:avLst/>
          </a:prstGeom>
          <a:gradFill>
            <a:gsLst>
              <a:gs pos="51000">
                <a:srgbClr val="004D98"/>
              </a:gs>
              <a:gs pos="84000">
                <a:srgbClr val="004D98"/>
              </a:gs>
              <a:gs pos="16000">
                <a:srgbClr val="0C94D1"/>
              </a:gs>
            </a:gsLst>
            <a:lin ang="5400000" scaled="1"/>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4" name="Rectángulo 3">
            <a:extLst>
              <a:ext uri="{FF2B5EF4-FFF2-40B4-BE49-F238E27FC236}">
                <a16:creationId xmlns:a16="http://schemas.microsoft.com/office/drawing/2014/main" id="{BCA437FB-3A03-8306-87EF-EA8594B3A9DC}"/>
              </a:ext>
            </a:extLst>
          </p:cNvPr>
          <p:cNvSpPr/>
          <p:nvPr/>
        </p:nvSpPr>
        <p:spPr>
          <a:xfrm>
            <a:off x="4904301" y="398666"/>
            <a:ext cx="6100922" cy="55245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3600" b="1">
                <a:solidFill>
                  <a:srgbClr val="275889"/>
                </a:solidFill>
                <a:latin typeface="ITC Kabel" panose="02000503000000000000" pitchFamily="50" charset="0"/>
              </a:rPr>
              <a:t>Inflación en Barranquilla AM</a:t>
            </a:r>
            <a:endParaRPr lang="es-CO" sz="3600" b="1">
              <a:solidFill>
                <a:srgbClr val="275889"/>
              </a:solidFill>
              <a:latin typeface="ITC Kabel" panose="02000503000000000000" pitchFamily="50" charset="0"/>
            </a:endParaRPr>
          </a:p>
        </p:txBody>
      </p:sp>
      <p:pic>
        <p:nvPicPr>
          <p:cNvPr id="18" name="Imagen 17" descr="Logotipo, nombre de la empresa&#10;&#10;Descripción generada automáticamente">
            <a:extLst>
              <a:ext uri="{FF2B5EF4-FFF2-40B4-BE49-F238E27FC236}">
                <a16:creationId xmlns:a16="http://schemas.microsoft.com/office/drawing/2014/main" id="{E3B4E5EC-FD9E-8AD2-3D38-504DC617FF5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2417" y="-525392"/>
            <a:ext cx="2531620" cy="2531620"/>
          </a:xfrm>
          <a:prstGeom prst="rect">
            <a:avLst/>
          </a:prstGeom>
        </p:spPr>
      </p:pic>
      <p:sp>
        <p:nvSpPr>
          <p:cNvPr id="3" name="CuadroTexto 2">
            <a:extLst>
              <a:ext uri="{FF2B5EF4-FFF2-40B4-BE49-F238E27FC236}">
                <a16:creationId xmlns:a16="http://schemas.microsoft.com/office/drawing/2014/main" id="{CC538D5D-C574-69CE-81DD-743F5BA6AC34}"/>
              </a:ext>
            </a:extLst>
          </p:cNvPr>
          <p:cNvSpPr txBox="1"/>
          <p:nvPr/>
        </p:nvSpPr>
        <p:spPr>
          <a:xfrm>
            <a:off x="128890" y="2888622"/>
            <a:ext cx="3222213" cy="1477328"/>
          </a:xfrm>
          <a:prstGeom prst="rect">
            <a:avLst/>
          </a:prstGeom>
          <a:noFill/>
          <a:ln>
            <a:noFill/>
          </a:ln>
        </p:spPr>
        <p:txBody>
          <a:bodyPr wrap="square" lIns="91440" tIns="45720" rIns="91440" bIns="45720" rtlCol="0" anchor="t">
            <a:spAutoFit/>
          </a:bodyPr>
          <a:lstStyle/>
          <a:p>
            <a:pPr algn="just"/>
            <a:r>
              <a:rPr lang="es-ES">
                <a:solidFill>
                  <a:schemeClr val="bg1"/>
                </a:solidFill>
                <a:latin typeface="ITC Kabel"/>
              </a:rPr>
              <a:t>En los últimos años, se ha presenciado una marcada inflación de los componentes de alimentos, vivienda y transporte.</a:t>
            </a:r>
          </a:p>
        </p:txBody>
      </p:sp>
      <p:grpSp>
        <p:nvGrpSpPr>
          <p:cNvPr id="22" name="Grupo 21">
            <a:extLst>
              <a:ext uri="{FF2B5EF4-FFF2-40B4-BE49-F238E27FC236}">
                <a16:creationId xmlns:a16="http://schemas.microsoft.com/office/drawing/2014/main" id="{F1E8290B-326D-8B41-99AA-3972BE0DADF4}"/>
              </a:ext>
            </a:extLst>
          </p:cNvPr>
          <p:cNvGrpSpPr/>
          <p:nvPr/>
        </p:nvGrpSpPr>
        <p:grpSpPr>
          <a:xfrm>
            <a:off x="11173459" y="5461710"/>
            <a:ext cx="1372278" cy="1659643"/>
            <a:chOff x="11157509" y="5568151"/>
            <a:chExt cx="1372278" cy="1659643"/>
          </a:xfrm>
        </p:grpSpPr>
        <p:grpSp>
          <p:nvGrpSpPr>
            <p:cNvPr id="23" name="Grupo 22">
              <a:extLst>
                <a:ext uri="{FF2B5EF4-FFF2-40B4-BE49-F238E27FC236}">
                  <a16:creationId xmlns:a16="http://schemas.microsoft.com/office/drawing/2014/main" id="{9EF16021-0A95-5817-5023-C70189D5BA6D}"/>
                </a:ext>
              </a:extLst>
            </p:cNvPr>
            <p:cNvGrpSpPr/>
            <p:nvPr/>
          </p:nvGrpSpPr>
          <p:grpSpPr>
            <a:xfrm>
              <a:off x="11157509" y="5568151"/>
              <a:ext cx="1372278" cy="1659643"/>
              <a:chOff x="11004993" y="4968941"/>
              <a:chExt cx="1587341" cy="2335672"/>
            </a:xfrm>
          </p:grpSpPr>
          <p:sp>
            <p:nvSpPr>
              <p:cNvPr id="25" name="Hexágono 24">
                <a:extLst>
                  <a:ext uri="{FF2B5EF4-FFF2-40B4-BE49-F238E27FC236}">
                    <a16:creationId xmlns:a16="http://schemas.microsoft.com/office/drawing/2014/main" id="{5E4AEBB3-060F-B288-1D41-06A1DA2373D5}"/>
                  </a:ext>
                </a:extLst>
              </p:cNvPr>
              <p:cNvSpPr/>
              <p:nvPr/>
            </p:nvSpPr>
            <p:spPr>
              <a:xfrm rot="16200000">
                <a:off x="11357131" y="5748295"/>
                <a:ext cx="878400" cy="764041"/>
              </a:xfrm>
              <a:prstGeom prst="hexagon">
                <a:avLst/>
              </a:prstGeom>
              <a:solidFill>
                <a:srgbClr val="8ED973"/>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6" name="Hexágono 25">
                <a:extLst>
                  <a:ext uri="{FF2B5EF4-FFF2-40B4-BE49-F238E27FC236}">
                    <a16:creationId xmlns:a16="http://schemas.microsoft.com/office/drawing/2014/main" id="{CC90C13E-7B5F-9E73-4882-4E1C3E082867}"/>
                  </a:ext>
                </a:extLst>
              </p:cNvPr>
              <p:cNvSpPr/>
              <p:nvPr/>
            </p:nvSpPr>
            <p:spPr>
              <a:xfrm rot="16200000">
                <a:off x="10947814" y="6462331"/>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7" name="Hexágono 26">
                <a:extLst>
                  <a:ext uri="{FF2B5EF4-FFF2-40B4-BE49-F238E27FC236}">
                    <a16:creationId xmlns:a16="http://schemas.microsoft.com/office/drawing/2014/main" id="{1E323EDD-E7B9-C176-6BD8-18FB6DBD17BC}"/>
                  </a:ext>
                </a:extLst>
              </p:cNvPr>
              <p:cNvSpPr/>
              <p:nvPr/>
            </p:nvSpPr>
            <p:spPr>
              <a:xfrm rot="16200000">
                <a:off x="11752800" y="6483392"/>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sp>
            <p:nvSpPr>
              <p:cNvPr id="28" name="Hexágono 27">
                <a:extLst>
                  <a:ext uri="{FF2B5EF4-FFF2-40B4-BE49-F238E27FC236}">
                    <a16:creationId xmlns:a16="http://schemas.microsoft.com/office/drawing/2014/main" id="{4D332257-855F-7AD4-645D-045FA731AEB9}"/>
                  </a:ext>
                </a:extLst>
              </p:cNvPr>
              <p:cNvSpPr/>
              <p:nvPr/>
            </p:nvSpPr>
            <p:spPr>
              <a:xfrm rot="16200000">
                <a:off x="11771114" y="5026120"/>
                <a:ext cx="878400" cy="764041"/>
              </a:xfrm>
              <a:prstGeom prst="hexagon">
                <a:avLst/>
              </a:prstGeom>
              <a:gradFill flip="none" rotWithShape="1">
                <a:gsLst>
                  <a:gs pos="51000">
                    <a:srgbClr val="004D98"/>
                  </a:gs>
                  <a:gs pos="84000">
                    <a:srgbClr val="004D98"/>
                  </a:gs>
                  <a:gs pos="16000">
                    <a:srgbClr val="0C94D1"/>
                  </a:gs>
                </a:gsLst>
                <a:lin ang="108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b="1">
                  <a:solidFill>
                    <a:schemeClr val="bg1"/>
                  </a:solidFill>
                </a:endParaRPr>
              </a:p>
            </p:txBody>
          </p:sp>
        </p:grpSp>
        <p:sp>
          <p:nvSpPr>
            <p:cNvPr id="24" name="CuadroTexto 23">
              <a:extLst>
                <a:ext uri="{FF2B5EF4-FFF2-40B4-BE49-F238E27FC236}">
                  <a16:creationId xmlns:a16="http://schemas.microsoft.com/office/drawing/2014/main" id="{9D01E35D-BAD8-618A-350D-3DE081ABB142}"/>
                </a:ext>
              </a:extLst>
            </p:cNvPr>
            <p:cNvSpPr txBox="1"/>
            <p:nvPr/>
          </p:nvSpPr>
          <p:spPr>
            <a:xfrm>
              <a:off x="11695611" y="6197920"/>
              <a:ext cx="296091" cy="400110"/>
            </a:xfrm>
            <a:prstGeom prst="rect">
              <a:avLst/>
            </a:prstGeom>
            <a:noFill/>
          </p:spPr>
          <p:txBody>
            <a:bodyPr wrap="square" rtlCol="0">
              <a:spAutoFit/>
            </a:bodyPr>
            <a:lstStyle/>
            <a:p>
              <a:endParaRPr lang="es-CO" sz="2000" b="1">
                <a:solidFill>
                  <a:srgbClr val="002060"/>
                </a:solidFill>
                <a:latin typeface="ITC Kabel" panose="02000503000000000000" pitchFamily="50" charset="0"/>
              </a:endParaRPr>
            </a:p>
          </p:txBody>
        </p:sp>
      </p:grpSp>
      <p:sp>
        <p:nvSpPr>
          <p:cNvPr id="5" name="2 CuadroTexto">
            <a:extLst>
              <a:ext uri="{FF2B5EF4-FFF2-40B4-BE49-F238E27FC236}">
                <a16:creationId xmlns:a16="http://schemas.microsoft.com/office/drawing/2014/main" id="{C94CAA20-CD08-D2E1-1D08-927F09FF3230}"/>
              </a:ext>
            </a:extLst>
          </p:cNvPr>
          <p:cNvSpPr txBox="1"/>
          <p:nvPr/>
        </p:nvSpPr>
        <p:spPr>
          <a:xfrm>
            <a:off x="6365659" y="905340"/>
            <a:ext cx="3214364" cy="646331"/>
          </a:xfrm>
          <a:prstGeom prst="rect">
            <a:avLst/>
          </a:prstGeom>
          <a:noFill/>
        </p:spPr>
        <p:txBody>
          <a:bodyPr wrap="square" rtlCol="0">
            <a:spAutoFit/>
          </a:bodyPr>
          <a:lstStyle/>
          <a:p>
            <a:pPr algn="ctr"/>
            <a:r>
              <a:rPr lang="es-ES">
                <a:solidFill>
                  <a:srgbClr val="275889"/>
                </a:solidFill>
                <a:latin typeface="ITC Kabel" panose="02000503000000000000" pitchFamily="50" charset="0"/>
              </a:rPr>
              <a:t>IPC de Barranquilla por categoría</a:t>
            </a:r>
          </a:p>
          <a:p>
            <a:pPr algn="ctr"/>
            <a:r>
              <a:rPr lang="es-ES">
                <a:solidFill>
                  <a:srgbClr val="275889"/>
                </a:solidFill>
                <a:latin typeface="ITC Kabel" panose="02000503000000000000" pitchFamily="50" charset="0"/>
              </a:rPr>
              <a:t>(enero 2019=100)</a:t>
            </a:r>
            <a:endParaRPr lang="es-CO">
              <a:solidFill>
                <a:srgbClr val="275889"/>
              </a:solidFill>
              <a:latin typeface="ITC Kabel" panose="02000503000000000000" pitchFamily="50" charset="0"/>
            </a:endParaRPr>
          </a:p>
        </p:txBody>
      </p:sp>
      <p:graphicFrame>
        <p:nvGraphicFramePr>
          <p:cNvPr id="6" name="Gráfico 5">
            <a:extLst>
              <a:ext uri="{FF2B5EF4-FFF2-40B4-BE49-F238E27FC236}">
                <a16:creationId xmlns:a16="http://schemas.microsoft.com/office/drawing/2014/main" id="{A84406DC-D73C-8456-2DDF-589E3C1F91B5}"/>
              </a:ext>
            </a:extLst>
          </p:cNvPr>
          <p:cNvGraphicFramePr>
            <a:graphicFrameLocks/>
          </p:cNvGraphicFramePr>
          <p:nvPr>
            <p:extLst>
              <p:ext uri="{D42A27DB-BD31-4B8C-83A1-F6EECF244321}">
                <p14:modId xmlns:p14="http://schemas.microsoft.com/office/powerpoint/2010/main" val="3338847786"/>
              </p:ext>
            </p:extLst>
          </p:nvPr>
        </p:nvGraphicFramePr>
        <p:xfrm>
          <a:off x="3477718" y="1407636"/>
          <a:ext cx="8233843" cy="4678233"/>
        </p:xfrm>
        <a:graphic>
          <a:graphicData uri="http://schemas.openxmlformats.org/drawingml/2006/chart">
            <c:chart xmlns:c="http://schemas.openxmlformats.org/drawingml/2006/chart" xmlns:r="http://schemas.openxmlformats.org/officeDocument/2006/relationships" r:id="rId3"/>
          </a:graphicData>
        </a:graphic>
      </p:graphicFrame>
      <p:sp>
        <p:nvSpPr>
          <p:cNvPr id="10" name="CuadroTexto 1">
            <a:extLst>
              <a:ext uri="{FF2B5EF4-FFF2-40B4-BE49-F238E27FC236}">
                <a16:creationId xmlns:a16="http://schemas.microsoft.com/office/drawing/2014/main" id="{8DF8A267-F11F-60FD-2B8A-15315FFF7C72}"/>
              </a:ext>
            </a:extLst>
          </p:cNvPr>
          <p:cNvSpPr txBox="1"/>
          <p:nvPr/>
        </p:nvSpPr>
        <p:spPr>
          <a:xfrm>
            <a:off x="7067509" y="5271909"/>
            <a:ext cx="1814952" cy="217482"/>
          </a:xfrm>
          <a:prstGeom prst="rect">
            <a:avLst/>
          </a:prstGeom>
          <a:noFill/>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s-ES" sz="1400" spc="-50">
                <a:solidFill>
                  <a:schemeClr val="tx1">
                    <a:lumMod val="65000"/>
                    <a:lumOff val="35000"/>
                  </a:schemeClr>
                </a:solidFill>
                <a:latin typeface="ITC Kabel" panose="02000503000000000000" pitchFamily="50" charset="0"/>
              </a:rPr>
              <a:t>Alimento para el hogar</a:t>
            </a:r>
            <a:endParaRPr lang="es-CO" sz="1400" spc="-50">
              <a:solidFill>
                <a:schemeClr val="tx1">
                  <a:lumMod val="65000"/>
                  <a:lumOff val="35000"/>
                </a:schemeClr>
              </a:solidFill>
              <a:latin typeface="ITC Kabel" panose="02000503000000000000" pitchFamily="50" charset="0"/>
            </a:endParaRPr>
          </a:p>
        </p:txBody>
      </p:sp>
      <p:sp>
        <p:nvSpPr>
          <p:cNvPr id="12" name="CuadroTexto 1">
            <a:extLst>
              <a:ext uri="{FF2B5EF4-FFF2-40B4-BE49-F238E27FC236}">
                <a16:creationId xmlns:a16="http://schemas.microsoft.com/office/drawing/2014/main" id="{95B49B8D-330E-D2CD-E7DC-178C5020E337}"/>
              </a:ext>
            </a:extLst>
          </p:cNvPr>
          <p:cNvSpPr txBox="1"/>
          <p:nvPr/>
        </p:nvSpPr>
        <p:spPr>
          <a:xfrm>
            <a:off x="7063220" y="5586427"/>
            <a:ext cx="2326315" cy="344279"/>
          </a:xfrm>
          <a:prstGeom prst="rect">
            <a:avLst/>
          </a:prstGeom>
          <a:solidFill>
            <a:schemeClr val="bg1"/>
          </a:solidFill>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s-ES" sz="1400" spc="-50">
                <a:solidFill>
                  <a:schemeClr val="tx1">
                    <a:lumMod val="65000"/>
                    <a:lumOff val="35000"/>
                  </a:schemeClr>
                </a:solidFill>
                <a:latin typeface="ITC Kabel" panose="02000503000000000000" pitchFamily="50" charset="0"/>
              </a:rPr>
              <a:t>Transporte y comunicaciones</a:t>
            </a:r>
            <a:endParaRPr lang="es-CO" sz="1400" spc="-50">
              <a:solidFill>
                <a:schemeClr val="tx1">
                  <a:lumMod val="65000"/>
                  <a:lumOff val="35000"/>
                </a:schemeClr>
              </a:solidFill>
              <a:latin typeface="ITC Kabel" panose="02000503000000000000" pitchFamily="50" charset="0"/>
            </a:endParaRPr>
          </a:p>
        </p:txBody>
      </p:sp>
      <p:sp>
        <p:nvSpPr>
          <p:cNvPr id="13" name="CuadroTexto 1">
            <a:extLst>
              <a:ext uri="{FF2B5EF4-FFF2-40B4-BE49-F238E27FC236}">
                <a16:creationId xmlns:a16="http://schemas.microsoft.com/office/drawing/2014/main" id="{2EDC49DD-A926-D933-84B2-B73720571617}"/>
              </a:ext>
            </a:extLst>
          </p:cNvPr>
          <p:cNvSpPr txBox="1"/>
          <p:nvPr/>
        </p:nvSpPr>
        <p:spPr>
          <a:xfrm>
            <a:off x="4715304" y="5287107"/>
            <a:ext cx="1505715" cy="202284"/>
          </a:xfrm>
          <a:prstGeom prst="rect">
            <a:avLst/>
          </a:prstGeom>
          <a:noFill/>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s-ES" sz="1400" spc="-50">
                <a:solidFill>
                  <a:schemeClr val="tx1">
                    <a:lumMod val="65000"/>
                    <a:lumOff val="35000"/>
                  </a:schemeClr>
                </a:solidFill>
                <a:latin typeface="ITC Kabel" panose="02000503000000000000" pitchFamily="50" charset="0"/>
              </a:rPr>
              <a:t>Total</a:t>
            </a:r>
            <a:endParaRPr lang="es-CO" sz="1200" spc="-50">
              <a:solidFill>
                <a:schemeClr val="tx1">
                  <a:lumMod val="65000"/>
                  <a:lumOff val="35000"/>
                </a:schemeClr>
              </a:solidFill>
              <a:latin typeface="ITC Kabel" panose="02000503000000000000" pitchFamily="50" charset="0"/>
            </a:endParaRPr>
          </a:p>
        </p:txBody>
      </p:sp>
      <p:sp>
        <p:nvSpPr>
          <p:cNvPr id="14" name="CuadroTexto 1">
            <a:extLst>
              <a:ext uri="{FF2B5EF4-FFF2-40B4-BE49-F238E27FC236}">
                <a16:creationId xmlns:a16="http://schemas.microsoft.com/office/drawing/2014/main" id="{9C57E788-C8E5-79E7-A5CE-E8ECABF61C5C}"/>
              </a:ext>
            </a:extLst>
          </p:cNvPr>
          <p:cNvSpPr txBox="1"/>
          <p:nvPr/>
        </p:nvSpPr>
        <p:spPr>
          <a:xfrm>
            <a:off x="9389535" y="5271909"/>
            <a:ext cx="2137784" cy="287384"/>
          </a:xfrm>
          <a:prstGeom prst="rect">
            <a:avLst/>
          </a:prstGeom>
          <a:noFill/>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s-ES" sz="1400" spc="-50">
                <a:solidFill>
                  <a:schemeClr val="tx1">
                    <a:lumMod val="65000"/>
                    <a:lumOff val="35000"/>
                  </a:schemeClr>
                </a:solidFill>
                <a:latin typeface="ITC Kabel" panose="02000503000000000000" pitchFamily="50" charset="0"/>
              </a:rPr>
              <a:t>Comida fuera del hogar</a:t>
            </a:r>
            <a:endParaRPr lang="es-CO" sz="1400" spc="-50">
              <a:solidFill>
                <a:schemeClr val="tx1">
                  <a:lumMod val="65000"/>
                  <a:lumOff val="35000"/>
                </a:schemeClr>
              </a:solidFill>
              <a:latin typeface="ITC Kabel" panose="02000503000000000000" pitchFamily="50" charset="0"/>
            </a:endParaRPr>
          </a:p>
        </p:txBody>
      </p:sp>
      <p:sp>
        <p:nvSpPr>
          <p:cNvPr id="17" name="CuadroTexto 1">
            <a:extLst>
              <a:ext uri="{FF2B5EF4-FFF2-40B4-BE49-F238E27FC236}">
                <a16:creationId xmlns:a16="http://schemas.microsoft.com/office/drawing/2014/main" id="{20072523-99DA-5A66-A3BB-246476710B7B}"/>
              </a:ext>
            </a:extLst>
          </p:cNvPr>
          <p:cNvSpPr txBox="1"/>
          <p:nvPr/>
        </p:nvSpPr>
        <p:spPr>
          <a:xfrm>
            <a:off x="11252257" y="1718844"/>
            <a:ext cx="548640" cy="28738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s-ES" sz="1200">
                <a:solidFill>
                  <a:schemeClr val="accent6"/>
                </a:solidFill>
                <a:latin typeface="ITC Kabel" panose="02000503000000000000" pitchFamily="50" charset="0"/>
              </a:rPr>
              <a:t>173,8</a:t>
            </a:r>
            <a:endParaRPr lang="es-CO" sz="1200">
              <a:solidFill>
                <a:schemeClr val="accent6"/>
              </a:solidFill>
              <a:latin typeface="ITC Kabel" panose="02000503000000000000" pitchFamily="50" charset="0"/>
            </a:endParaRPr>
          </a:p>
        </p:txBody>
      </p:sp>
      <p:sp>
        <p:nvSpPr>
          <p:cNvPr id="19" name="CuadroTexto 1">
            <a:extLst>
              <a:ext uri="{FF2B5EF4-FFF2-40B4-BE49-F238E27FC236}">
                <a16:creationId xmlns:a16="http://schemas.microsoft.com/office/drawing/2014/main" id="{1162BB1C-890F-D117-6363-67F40871D470}"/>
              </a:ext>
            </a:extLst>
          </p:cNvPr>
          <p:cNvSpPr txBox="1"/>
          <p:nvPr/>
        </p:nvSpPr>
        <p:spPr>
          <a:xfrm>
            <a:off x="11252257" y="1883802"/>
            <a:ext cx="548640" cy="28738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s-ES" sz="1200">
                <a:solidFill>
                  <a:schemeClr val="accent2"/>
                </a:solidFill>
                <a:latin typeface="ITC Kabel" panose="02000503000000000000" pitchFamily="50" charset="0"/>
              </a:rPr>
              <a:t>170,7</a:t>
            </a:r>
            <a:endParaRPr lang="es-CO" sz="1200">
              <a:solidFill>
                <a:schemeClr val="accent2"/>
              </a:solidFill>
              <a:latin typeface="ITC Kabel" panose="02000503000000000000" pitchFamily="50" charset="0"/>
            </a:endParaRPr>
          </a:p>
        </p:txBody>
      </p:sp>
      <p:sp>
        <p:nvSpPr>
          <p:cNvPr id="20" name="CuadroTexto 1">
            <a:extLst>
              <a:ext uri="{FF2B5EF4-FFF2-40B4-BE49-F238E27FC236}">
                <a16:creationId xmlns:a16="http://schemas.microsoft.com/office/drawing/2014/main" id="{73866F4F-70FC-9DC7-F01B-E126280BE546}"/>
              </a:ext>
            </a:extLst>
          </p:cNvPr>
          <p:cNvSpPr txBox="1"/>
          <p:nvPr/>
        </p:nvSpPr>
        <p:spPr>
          <a:xfrm>
            <a:off x="11263295" y="2531619"/>
            <a:ext cx="548640" cy="28738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s-ES" sz="1200">
                <a:solidFill>
                  <a:srgbClr val="004D98"/>
                </a:solidFill>
                <a:latin typeface="ITC Kabel" panose="02000503000000000000" pitchFamily="50" charset="0"/>
              </a:rPr>
              <a:t>147,9</a:t>
            </a:r>
            <a:endParaRPr lang="es-CO" sz="1200">
              <a:solidFill>
                <a:srgbClr val="004D98"/>
              </a:solidFill>
              <a:latin typeface="ITC Kabel" panose="02000503000000000000" pitchFamily="50" charset="0"/>
            </a:endParaRPr>
          </a:p>
        </p:txBody>
      </p:sp>
      <p:sp>
        <p:nvSpPr>
          <p:cNvPr id="29" name="CuadroTexto 1">
            <a:extLst>
              <a:ext uri="{FF2B5EF4-FFF2-40B4-BE49-F238E27FC236}">
                <a16:creationId xmlns:a16="http://schemas.microsoft.com/office/drawing/2014/main" id="{BC8AF25A-F404-D405-2141-3B3A79B99AA8}"/>
              </a:ext>
            </a:extLst>
          </p:cNvPr>
          <p:cNvSpPr txBox="1"/>
          <p:nvPr/>
        </p:nvSpPr>
        <p:spPr>
          <a:xfrm>
            <a:off x="11252257" y="2910019"/>
            <a:ext cx="548640" cy="28738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s-ES" sz="1200">
                <a:solidFill>
                  <a:srgbClr val="0C94D1"/>
                </a:solidFill>
                <a:latin typeface="ITC Kabel" panose="02000503000000000000" pitchFamily="50" charset="0"/>
              </a:rPr>
              <a:t>145,8</a:t>
            </a:r>
            <a:endParaRPr lang="es-CO" sz="1200">
              <a:solidFill>
                <a:srgbClr val="0C94D1"/>
              </a:solidFill>
              <a:latin typeface="ITC Kabel" panose="02000503000000000000" pitchFamily="50" charset="0"/>
            </a:endParaRPr>
          </a:p>
        </p:txBody>
      </p:sp>
      <p:sp>
        <p:nvSpPr>
          <p:cNvPr id="30" name="CuadroTexto 1">
            <a:extLst>
              <a:ext uri="{FF2B5EF4-FFF2-40B4-BE49-F238E27FC236}">
                <a16:creationId xmlns:a16="http://schemas.microsoft.com/office/drawing/2014/main" id="{2E74FDCE-8CDF-D6AA-AD9A-88C85A2D31E0}"/>
              </a:ext>
            </a:extLst>
          </p:cNvPr>
          <p:cNvSpPr txBox="1"/>
          <p:nvPr/>
        </p:nvSpPr>
        <p:spPr>
          <a:xfrm>
            <a:off x="11263295" y="2744641"/>
            <a:ext cx="548640" cy="28738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s-ES" sz="1200">
                <a:solidFill>
                  <a:srgbClr val="FFC000"/>
                </a:solidFill>
                <a:latin typeface="ITC Kabel" panose="02000503000000000000" pitchFamily="50" charset="0"/>
              </a:rPr>
              <a:t>146,6</a:t>
            </a:r>
            <a:endParaRPr lang="es-CO" sz="1200">
              <a:solidFill>
                <a:srgbClr val="FFC000"/>
              </a:solidFill>
              <a:latin typeface="ITC Kabel" panose="02000503000000000000" pitchFamily="50" charset="0"/>
            </a:endParaRPr>
          </a:p>
        </p:txBody>
      </p:sp>
      <p:sp>
        <p:nvSpPr>
          <p:cNvPr id="7" name="Rectángulo 6">
            <a:extLst>
              <a:ext uri="{FF2B5EF4-FFF2-40B4-BE49-F238E27FC236}">
                <a16:creationId xmlns:a16="http://schemas.microsoft.com/office/drawing/2014/main" id="{2940CFFF-E2BE-3B7E-338A-00DF1CD15F91}"/>
              </a:ext>
            </a:extLst>
          </p:cNvPr>
          <p:cNvSpPr/>
          <p:nvPr/>
        </p:nvSpPr>
        <p:spPr>
          <a:xfrm>
            <a:off x="3595852" y="6087332"/>
            <a:ext cx="4744584" cy="48218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s-ES" sz="1200">
                <a:solidFill>
                  <a:srgbClr val="002060"/>
                </a:solidFill>
                <a:latin typeface="ITC Kabel" panose="02000503000000000000" pitchFamily="50" charset="0"/>
              </a:rPr>
              <a:t>Fuente: Cámara de Comercio de Barranquilla &amp; RADDAR</a:t>
            </a:r>
            <a:endParaRPr lang="es-CO" sz="1200">
              <a:solidFill>
                <a:srgbClr val="002060"/>
              </a:solidFill>
              <a:latin typeface="ITC Kabel" panose="02000503000000000000" pitchFamily="50" charset="0"/>
            </a:endParaRPr>
          </a:p>
        </p:txBody>
      </p:sp>
    </p:spTree>
    <p:extLst>
      <p:ext uri="{BB962C8B-B14F-4D97-AF65-F5344CB8AC3E}">
        <p14:creationId xmlns:p14="http://schemas.microsoft.com/office/powerpoint/2010/main" val="4185046845"/>
      </p:ext>
    </p:extLst>
  </p:cSld>
  <p:clrMapOvr>
    <a:masterClrMapping/>
  </p:clrMapOvr>
  <p:transition/>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1_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otalTime>61</TotalTime>
  <Words>4253</Words>
  <Application>Microsoft Macintosh PowerPoint</Application>
  <PresentationFormat>Panorámica</PresentationFormat>
  <Paragraphs>743</Paragraphs>
  <Slides>54</Slides>
  <Notes>31</Notes>
  <HiddenSlides>25</HiddenSlides>
  <MMClips>0</MMClips>
  <ScaleCrop>false</ScaleCrop>
  <HeadingPairs>
    <vt:vector size="6" baseType="variant">
      <vt:variant>
        <vt:lpstr>Fuentes usadas</vt:lpstr>
      </vt:variant>
      <vt:variant>
        <vt:i4>7</vt:i4>
      </vt:variant>
      <vt:variant>
        <vt:lpstr>Tema</vt:lpstr>
      </vt:variant>
      <vt:variant>
        <vt:i4>2</vt:i4>
      </vt:variant>
      <vt:variant>
        <vt:lpstr>Títulos de diapositiva</vt:lpstr>
      </vt:variant>
      <vt:variant>
        <vt:i4>54</vt:i4>
      </vt:variant>
    </vt:vector>
  </HeadingPairs>
  <TitlesOfParts>
    <vt:vector size="63" baseType="lpstr">
      <vt:lpstr>Aptos</vt:lpstr>
      <vt:lpstr>Aptos Display</vt:lpstr>
      <vt:lpstr>Arial</vt:lpstr>
      <vt:lpstr>ITC Kabel</vt:lpstr>
      <vt:lpstr>League Spartan</vt:lpstr>
      <vt:lpstr>Microsoft New Tai Lue</vt:lpstr>
      <vt:lpstr>Wingdings</vt:lpstr>
      <vt:lpstr>Tema de Office</vt:lpstr>
      <vt:lpstr>1_Tema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Desafiar límites,  desatar el crecimiento y generar confianza es una misión compartida de todos, para mantener una economía sana y pulsando a buen ritmo.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Juan Sebastian Joya Ramirez</dc:creator>
  <cp:lastModifiedBy>Manuel Fernandez Ariza</cp:lastModifiedBy>
  <cp:revision>8</cp:revision>
  <dcterms:created xsi:type="dcterms:W3CDTF">2024-09-02T17:04:30Z</dcterms:created>
  <dcterms:modified xsi:type="dcterms:W3CDTF">2024-09-19T06:22:39Z</dcterms:modified>
</cp:coreProperties>
</file>