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59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EFE5F7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205831-0F6E-4B86-B209-704BB8F9CC03}" v="10" dt="2025-02-17T19:44:22.3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D816FB-D743-5503-BB70-A1A83DBDA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AD3C82-8617-997A-87DC-49A73308B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137309-7510-84CA-1B01-A80D99331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36486B-2C4D-6E85-01EF-3DE2B6CF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F1DED7-0E9E-427A-609E-B23E042A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F2321B2F-71F6-8609-BF08-77FFE8CA6E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029" y="208498"/>
            <a:ext cx="1404256" cy="56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71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A1D25F-5F7C-860E-D7A2-FF0AB063F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7ACBC0-39BD-DD78-0409-0AF8BBADD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9FC2A7-44C8-EA18-0E12-67DC18D71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B90649-432D-C17A-220B-07DDF24B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1E65BE-0296-8FA0-C847-8B2D242F6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421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D27679-A2DE-4978-D0F1-1CC84263E4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250682-E409-2B03-E106-153135BC4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E34602-5B1C-9A93-2917-A95B33A6D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6DC298-8ECB-0242-CC9A-6DFC79500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FB761B-BAB0-A097-7EC6-79EB7B1A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510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FBC36-1817-223A-6856-204FF6A45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F06AF1-BEC8-739A-16B6-3F3372E69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395EDD-104F-90ED-7C65-295E5E6C0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C5BF14-F84D-0499-247F-154ECAC13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AC1CD-C52C-49B3-2F94-058CAD2C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2905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527DD7-478C-3254-F1EB-972E50AEB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E8F553-54A7-D26D-CD65-A2F93F9FE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DD5BBE-929D-B234-39F2-5BAEFDA8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579705-1F8B-2C2D-95B0-2323ADD7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2B7753-3EE1-C471-E86B-DB08E5AFD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496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9F6209-8016-A1C1-0D1F-22B509BD6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F1A8B2-33A5-DCE4-A433-58592A5983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FAFFC2-EE88-0AE6-3D7C-D60235A63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EC1FB8-D9F8-67F3-96B5-1BB28C2CC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372410-0562-6AD8-9BF1-BE679A24D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87AD72-0CF2-3439-5DA1-A0A0CB735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006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039756-8AD6-FD74-10BB-4EE5DD7CA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3A1CE1-6C48-BD6D-2188-4E7430B28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DE2896-2972-4E9C-18E6-6EB3804E9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C79E704-B9A9-0BC1-F222-2008B7712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770EC3-3009-538B-036E-895C3C7B5D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B271E6E-2BCE-1686-61B4-F43DE74A6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DE6056-E2D6-BADE-EBF4-7066D3A8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6107D9E-9C90-BA4A-C4EF-4FB05B0FB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470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4A383-28E3-0AD4-5246-7BA2FCD05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0B52B2-1C4E-1EF2-09BC-BDE3E91B4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7A9EC54-A629-DB4D-EF5F-AA08CA531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E4BC127-582E-FC56-6784-4A963AC5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585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8A55D9-FD28-42EB-55A2-83597A406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726B76-565E-6D75-6C61-1045D4F52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DD70F71-7B2D-62B5-DEF6-072C0542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29A0CF83-3E18-1061-1C8C-7B7800A4E2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029" y="208498"/>
            <a:ext cx="1404256" cy="56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14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D320BD-B221-0EB7-6A77-CF4CD686B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52BC67-8A15-4F01-DC59-02E26079E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87E3C7-21B8-14AE-0F51-F8B145BE1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516A12-BB72-A225-89B1-5CDC9522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0803D7-02E6-5E73-2E3A-B62BA4FF3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05F986-C291-AAAE-7A26-689AD4F8F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343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DB082-E5A9-FB7B-452F-2018D3E13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5520E2A-8C5B-DACC-7C0F-ACB0F90135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948F81-A592-7D65-5C2B-337AECC48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855C95-BF4B-52F7-1EA8-898E81F9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92FAEE-CF56-82B3-9A24-EBD0B567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4CD1BD-57D3-29C5-D9A1-BAE5E4F6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141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545A414-1DB8-7080-F2CB-C64B7345B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AD1A09-0824-4F6D-213C-3CEA8CECD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1910CE-74D1-9D8B-FC53-4A8D2F2BB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BEFF-9B8C-4F0E-A87D-4D92228C3FC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A70FC1-FD13-6B04-3140-1E5CDF5BE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77840F-ED08-BB3B-3C12-2F905E2F57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640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FE651EC4-7A54-5F74-0664-3D9B7CFD478B}"/>
              </a:ext>
            </a:extLst>
          </p:cNvPr>
          <p:cNvSpPr/>
          <p:nvPr/>
        </p:nvSpPr>
        <p:spPr>
          <a:xfrm>
            <a:off x="0" y="2028497"/>
            <a:ext cx="12192000" cy="742109"/>
          </a:xfrm>
          <a:prstGeom prst="rect">
            <a:avLst/>
          </a:prstGeom>
          <a:solidFill>
            <a:srgbClr val="EF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A5180D1-63ED-558E-6AF0-BB2903D00215}"/>
              </a:ext>
            </a:extLst>
          </p:cNvPr>
          <p:cNvSpPr txBox="1"/>
          <p:nvPr/>
        </p:nvSpPr>
        <p:spPr>
          <a:xfrm>
            <a:off x="3465786" y="3120830"/>
            <a:ext cx="52604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CO"/>
            </a:defPPr>
            <a:lvl1pPr>
              <a:defRPr sz="2400" b="1">
                <a:latin typeface="ITC Kabel" panose="02000503000000000000" pitchFamily="50" charset="0"/>
              </a:defRPr>
            </a:lvl1pPr>
          </a:lstStyle>
          <a:p>
            <a:pPr algn="ctr"/>
            <a:r>
              <a:rPr lang="es-MX" sz="4500" dirty="0">
                <a:solidFill>
                  <a:srgbClr val="002060"/>
                </a:solidFill>
              </a:rPr>
              <a:t>Informe Trimestral</a:t>
            </a:r>
          </a:p>
          <a:p>
            <a:pPr algn="ctr"/>
            <a:r>
              <a:rPr lang="es-MX" sz="4500" dirty="0">
                <a:solidFill>
                  <a:srgbClr val="002060"/>
                </a:solidFill>
              </a:rPr>
              <a:t>PQRSDF 2024</a:t>
            </a:r>
            <a:endParaRPr lang="es-ES" sz="4500" dirty="0">
              <a:solidFill>
                <a:srgbClr val="002060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DC1370F-B151-1C98-FBFB-CBF4651EFA96}"/>
              </a:ext>
            </a:extLst>
          </p:cNvPr>
          <p:cNvSpPr/>
          <p:nvPr/>
        </p:nvSpPr>
        <p:spPr>
          <a:xfrm>
            <a:off x="3571117" y="4704120"/>
            <a:ext cx="5155096" cy="185530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500">
              <a:latin typeface="ITC Kabel" panose="02000503000000000000" pitchFamily="50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E00D6D3-F5DD-3112-80FC-DB991451899B}"/>
              </a:ext>
            </a:extLst>
          </p:cNvPr>
          <p:cNvSpPr txBox="1"/>
          <p:nvPr/>
        </p:nvSpPr>
        <p:spPr>
          <a:xfrm>
            <a:off x="2969877" y="4948382"/>
            <a:ext cx="60960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500" dirty="0">
                <a:solidFill>
                  <a:srgbClr val="002060"/>
                </a:solidFill>
                <a:latin typeface="ITC Kabel" panose="02000503000000000000" pitchFamily="50" charset="0"/>
              </a:rPr>
              <a:t>Enero – Junio 2024</a:t>
            </a:r>
          </a:p>
        </p:txBody>
      </p:sp>
      <p:pic>
        <p:nvPicPr>
          <p:cNvPr id="2050" name="Picture 2" descr="Peticiones, quejas, reclamos y sugerencias - Instituto Nacional de  Vigilancia de Medicamentos y Alimentos">
            <a:extLst>
              <a:ext uri="{FF2B5EF4-FFF2-40B4-BE49-F238E27FC236}">
                <a16:creationId xmlns:a16="http://schemas.microsoft.com/office/drawing/2014/main" id="{21EB0072-0352-00AC-E252-BFFF25040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1" y="933677"/>
            <a:ext cx="12170979" cy="15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5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4AD33-E5B7-9212-0157-9A0AC6FE5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CBF60244-C700-B0D8-53BA-924E75B8C105}"/>
              </a:ext>
            </a:extLst>
          </p:cNvPr>
          <p:cNvSpPr/>
          <p:nvPr/>
        </p:nvSpPr>
        <p:spPr>
          <a:xfrm>
            <a:off x="363512" y="809351"/>
            <a:ext cx="5732483" cy="6029901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CC0B2C1-77A6-10C9-30BA-AAE0E2B740DC}"/>
              </a:ext>
            </a:extLst>
          </p:cNvPr>
          <p:cNvSpPr txBox="1"/>
          <p:nvPr/>
        </p:nvSpPr>
        <p:spPr>
          <a:xfrm>
            <a:off x="494375" y="18748"/>
            <a:ext cx="72731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500" b="1" dirty="0">
                <a:solidFill>
                  <a:srgbClr val="002060"/>
                </a:solidFill>
                <a:latin typeface="ITC Kabel" panose="02000503000000000000" pitchFamily="50" charset="0"/>
              </a:rPr>
              <a:t>Informe trimestral: Julio – Diciembre 2024</a:t>
            </a:r>
            <a:endParaRPr lang="es-CO" sz="2500" b="1" dirty="0">
              <a:solidFill>
                <a:srgbClr val="002060"/>
              </a:solidFill>
              <a:latin typeface="ITC Kabel" panose="02000503000000000000" pitchFamily="50" charset="0"/>
            </a:endParaRPr>
          </a:p>
        </p:txBody>
      </p:sp>
      <p:sp>
        <p:nvSpPr>
          <p:cNvPr id="21" name="Rectangle 56">
            <a:extLst>
              <a:ext uri="{FF2B5EF4-FFF2-40B4-BE49-F238E27FC236}">
                <a16:creationId xmlns:a16="http://schemas.microsoft.com/office/drawing/2014/main" id="{AD800F20-0AE3-26B0-8B5A-EA723B1C9556}"/>
              </a:ext>
            </a:extLst>
          </p:cNvPr>
          <p:cNvSpPr/>
          <p:nvPr/>
        </p:nvSpPr>
        <p:spPr>
          <a:xfrm>
            <a:off x="0" y="881583"/>
            <a:ext cx="281682" cy="4879937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55592C6A-1E8F-033F-D3B2-5E629BCC755F}"/>
              </a:ext>
            </a:extLst>
          </p:cNvPr>
          <p:cNvGrpSpPr/>
          <p:nvPr/>
        </p:nvGrpSpPr>
        <p:grpSpPr>
          <a:xfrm>
            <a:off x="1406563" y="519222"/>
            <a:ext cx="3529883" cy="381483"/>
            <a:chOff x="1602739" y="1080000"/>
            <a:chExt cx="3529883" cy="381483"/>
          </a:xfrm>
        </p:grpSpPr>
        <p:sp>
          <p:nvSpPr>
            <p:cNvPr id="27" name="Rectangle: Rounded Corners 80">
              <a:extLst>
                <a:ext uri="{FF2B5EF4-FFF2-40B4-BE49-F238E27FC236}">
                  <a16:creationId xmlns:a16="http://schemas.microsoft.com/office/drawing/2014/main" id="{7B3FEC4E-FC8B-CB42-4268-67DBDCA680F7}"/>
                </a:ext>
              </a:extLst>
            </p:cNvPr>
            <p:cNvSpPr/>
            <p:nvPr/>
          </p:nvSpPr>
          <p:spPr>
            <a:xfrm>
              <a:off x="1604622" y="10800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28" name="CuadroTexto 17">
              <a:extLst>
                <a:ext uri="{FF2B5EF4-FFF2-40B4-BE49-F238E27FC236}">
                  <a16:creationId xmlns:a16="http://schemas.microsoft.com/office/drawing/2014/main" id="{ECB5333E-A405-0EE3-F05F-680ECEEBE893}"/>
                </a:ext>
              </a:extLst>
            </p:cNvPr>
            <p:cNvSpPr txBox="1"/>
            <p:nvPr/>
          </p:nvSpPr>
          <p:spPr>
            <a:xfrm>
              <a:off x="1602739" y="1116000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Atendidas</a:t>
              </a:r>
            </a:p>
          </p:txBody>
        </p:sp>
      </p:grp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3770AC1F-028D-A0E9-0091-FC18E93BC516}"/>
              </a:ext>
            </a:extLst>
          </p:cNvPr>
          <p:cNvSpPr/>
          <p:nvPr/>
        </p:nvSpPr>
        <p:spPr>
          <a:xfrm>
            <a:off x="6596447" y="809351"/>
            <a:ext cx="5528441" cy="5900145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3CBF98CB-7BB3-F8F7-6D44-0F694C7F0F10}"/>
              </a:ext>
            </a:extLst>
          </p:cNvPr>
          <p:cNvCxnSpPr/>
          <p:nvPr/>
        </p:nvCxnSpPr>
        <p:spPr>
          <a:xfrm>
            <a:off x="6274676" y="1207401"/>
            <a:ext cx="0" cy="536400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CB88026F-05AD-C2F2-0AF3-6EB3C2849B26}"/>
              </a:ext>
            </a:extLst>
          </p:cNvPr>
          <p:cNvSpPr txBox="1"/>
          <p:nvPr/>
        </p:nvSpPr>
        <p:spPr>
          <a:xfrm>
            <a:off x="2227120" y="1009230"/>
            <a:ext cx="2062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chemeClr val="accent5">
                    <a:lumMod val="50000"/>
                  </a:schemeClr>
                </a:solidFill>
                <a:latin typeface="ITC Kabel" panose="02000503000000000000" pitchFamily="50" charset="0"/>
              </a:rPr>
              <a:t>Tercer Trimestre</a:t>
            </a:r>
            <a:endParaRPr lang="es-CO" b="1" dirty="0">
              <a:solidFill>
                <a:schemeClr val="accent5">
                  <a:lumMod val="50000"/>
                </a:schemeClr>
              </a:solidFill>
              <a:latin typeface="ITC Kabel" panose="02000503000000000000" pitchFamily="50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18EAF8D-4973-1D7C-A9FA-6155ACE0A06E}"/>
              </a:ext>
            </a:extLst>
          </p:cNvPr>
          <p:cNvSpPr txBox="1"/>
          <p:nvPr/>
        </p:nvSpPr>
        <p:spPr>
          <a:xfrm>
            <a:off x="8381014" y="1738570"/>
            <a:ext cx="1899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chemeClr val="accent5">
                    <a:lumMod val="50000"/>
                  </a:schemeClr>
                </a:solidFill>
                <a:latin typeface="ITC Kabel" panose="02000503000000000000" pitchFamily="50" charset="0"/>
              </a:rPr>
              <a:t>Tercer Trimestre</a:t>
            </a:r>
            <a:endParaRPr lang="es-CO" b="1" dirty="0">
              <a:solidFill>
                <a:schemeClr val="accent5">
                  <a:lumMod val="50000"/>
                </a:schemeClr>
              </a:solidFill>
              <a:latin typeface="ITC Kabel" panose="02000503000000000000" pitchFamily="50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3663FD6-B7E6-8B48-739E-3893E7E7B89F}"/>
              </a:ext>
            </a:extLst>
          </p:cNvPr>
          <p:cNvSpPr txBox="1"/>
          <p:nvPr/>
        </p:nvSpPr>
        <p:spPr>
          <a:xfrm>
            <a:off x="2340000" y="3852871"/>
            <a:ext cx="2185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chemeClr val="accent5">
                    <a:lumMod val="50000"/>
                  </a:schemeClr>
                </a:solidFill>
                <a:latin typeface="ITC Kabel" panose="02000503000000000000" pitchFamily="50" charset="0"/>
              </a:rPr>
              <a:t>Cuarto Trimestre</a:t>
            </a:r>
            <a:endParaRPr lang="es-CO" b="1" dirty="0">
              <a:solidFill>
                <a:schemeClr val="accent5">
                  <a:lumMod val="50000"/>
                </a:schemeClr>
              </a:solidFill>
              <a:latin typeface="ITC Kabel" panose="02000503000000000000" pitchFamily="50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54132F7-0B6E-BB72-B4C8-32799BB1F5B1}"/>
              </a:ext>
            </a:extLst>
          </p:cNvPr>
          <p:cNvSpPr txBox="1"/>
          <p:nvPr/>
        </p:nvSpPr>
        <p:spPr>
          <a:xfrm>
            <a:off x="8355187" y="3833735"/>
            <a:ext cx="2185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chemeClr val="accent5">
                    <a:lumMod val="50000"/>
                  </a:schemeClr>
                </a:solidFill>
                <a:latin typeface="ITC Kabel" panose="02000503000000000000" pitchFamily="50" charset="0"/>
              </a:rPr>
              <a:t>Cuarto Trimestre</a:t>
            </a:r>
            <a:endParaRPr lang="es-CO" b="1" dirty="0">
              <a:solidFill>
                <a:schemeClr val="accent5">
                  <a:lumMod val="50000"/>
                </a:schemeClr>
              </a:solidFill>
              <a:latin typeface="ITC Kabel" panose="02000503000000000000" pitchFamily="50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B4ECE93-6856-A05D-4D68-78FB7039AD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10798"/>
              </p:ext>
            </p:extLst>
          </p:nvPr>
        </p:nvGraphicFramePr>
        <p:xfrm>
          <a:off x="534189" y="1395161"/>
          <a:ext cx="5354259" cy="1161042"/>
        </p:xfrm>
        <a:graphic>
          <a:graphicData uri="http://schemas.openxmlformats.org/drawingml/2006/table">
            <a:tbl>
              <a:tblPr/>
              <a:tblGrid>
                <a:gridCol w="744394">
                  <a:extLst>
                    <a:ext uri="{9D8B030D-6E8A-4147-A177-3AD203B41FA5}">
                      <a16:colId xmlns:a16="http://schemas.microsoft.com/office/drawing/2014/main" val="2740890509"/>
                    </a:ext>
                  </a:extLst>
                </a:gridCol>
                <a:gridCol w="618834">
                  <a:extLst>
                    <a:ext uri="{9D8B030D-6E8A-4147-A177-3AD203B41FA5}">
                      <a16:colId xmlns:a16="http://schemas.microsoft.com/office/drawing/2014/main" val="3401617497"/>
                    </a:ext>
                  </a:extLst>
                </a:gridCol>
                <a:gridCol w="430494">
                  <a:extLst>
                    <a:ext uri="{9D8B030D-6E8A-4147-A177-3AD203B41FA5}">
                      <a16:colId xmlns:a16="http://schemas.microsoft.com/office/drawing/2014/main" val="1494484066"/>
                    </a:ext>
                  </a:extLst>
                </a:gridCol>
                <a:gridCol w="573991">
                  <a:extLst>
                    <a:ext uri="{9D8B030D-6E8A-4147-A177-3AD203B41FA5}">
                      <a16:colId xmlns:a16="http://schemas.microsoft.com/office/drawing/2014/main" val="1696794740"/>
                    </a:ext>
                  </a:extLst>
                </a:gridCol>
                <a:gridCol w="663677">
                  <a:extLst>
                    <a:ext uri="{9D8B030D-6E8A-4147-A177-3AD203B41FA5}">
                      <a16:colId xmlns:a16="http://schemas.microsoft.com/office/drawing/2014/main" val="1588238904"/>
                    </a:ext>
                  </a:extLst>
                </a:gridCol>
                <a:gridCol w="726457">
                  <a:extLst>
                    <a:ext uri="{9D8B030D-6E8A-4147-A177-3AD203B41FA5}">
                      <a16:colId xmlns:a16="http://schemas.microsoft.com/office/drawing/2014/main" val="2233330883"/>
                    </a:ext>
                  </a:extLst>
                </a:gridCol>
                <a:gridCol w="547085">
                  <a:extLst>
                    <a:ext uri="{9D8B030D-6E8A-4147-A177-3AD203B41FA5}">
                      <a16:colId xmlns:a16="http://schemas.microsoft.com/office/drawing/2014/main" val="1629676916"/>
                    </a:ext>
                  </a:extLst>
                </a:gridCol>
                <a:gridCol w="699551">
                  <a:extLst>
                    <a:ext uri="{9D8B030D-6E8A-4147-A177-3AD203B41FA5}">
                      <a16:colId xmlns:a16="http://schemas.microsoft.com/office/drawing/2014/main" val="4023252774"/>
                    </a:ext>
                  </a:extLst>
                </a:gridCol>
                <a:gridCol w="349776">
                  <a:extLst>
                    <a:ext uri="{9D8B030D-6E8A-4147-A177-3AD203B41FA5}">
                      <a16:colId xmlns:a16="http://schemas.microsoft.com/office/drawing/2014/main" val="3261914736"/>
                    </a:ext>
                  </a:extLst>
                </a:gridCol>
              </a:tblGrid>
              <a:tr h="30849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PETICIONES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SUGERENCIAS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ASPECTOS POSITIVOS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NEGADAS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TRASLADADAS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54094"/>
                  </a:ext>
                </a:extLst>
              </a:tr>
              <a:tr h="21313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Julio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481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506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325717"/>
                  </a:ext>
                </a:extLst>
              </a:tr>
              <a:tr h="21313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Agosto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469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522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114476"/>
                  </a:ext>
                </a:extLst>
              </a:tr>
              <a:tr h="21313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Septiembre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444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475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755050"/>
                  </a:ext>
                </a:extLst>
              </a:tr>
              <a:tr h="21313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1.394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1.503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162930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49D9BB8-895E-F8D4-26FE-D29482804C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843"/>
              </p:ext>
            </p:extLst>
          </p:nvPr>
        </p:nvGraphicFramePr>
        <p:xfrm>
          <a:off x="2136079" y="2673888"/>
          <a:ext cx="2387600" cy="1099960"/>
        </p:xfrm>
        <a:graphic>
          <a:graphicData uri="http://schemas.openxmlformats.org/drawingml/2006/table">
            <a:tbl>
              <a:tblPr/>
              <a:tblGrid>
                <a:gridCol w="863600">
                  <a:extLst>
                    <a:ext uri="{9D8B030D-6E8A-4147-A177-3AD203B41FA5}">
                      <a16:colId xmlns:a16="http://schemas.microsoft.com/office/drawing/2014/main" val="346515863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18564232"/>
                    </a:ext>
                  </a:extLst>
                </a:gridCol>
              </a:tblGrid>
              <a:tr h="29226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SOLICITUDES ACCESO A INFORMACIÓN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11527"/>
                  </a:ext>
                </a:extLst>
              </a:tr>
              <a:tr h="20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Julio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118956"/>
                  </a:ext>
                </a:extLst>
              </a:tr>
              <a:tr h="20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Agosto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227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978908"/>
                  </a:ext>
                </a:extLst>
              </a:tr>
              <a:tr h="20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Septiembre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232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2005892"/>
                  </a:ext>
                </a:extLst>
              </a:tr>
              <a:tr h="201925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680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971615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5DD3FF1-61BE-C4BC-59D9-BE2B924AE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423844"/>
              </p:ext>
            </p:extLst>
          </p:nvPr>
        </p:nvGraphicFramePr>
        <p:xfrm>
          <a:off x="534189" y="4201562"/>
          <a:ext cx="5354258" cy="1319231"/>
        </p:xfrm>
        <a:graphic>
          <a:graphicData uri="http://schemas.openxmlformats.org/drawingml/2006/table">
            <a:tbl>
              <a:tblPr/>
              <a:tblGrid>
                <a:gridCol w="744394">
                  <a:extLst>
                    <a:ext uri="{9D8B030D-6E8A-4147-A177-3AD203B41FA5}">
                      <a16:colId xmlns:a16="http://schemas.microsoft.com/office/drawing/2014/main" val="3375485007"/>
                    </a:ext>
                  </a:extLst>
                </a:gridCol>
                <a:gridCol w="618834">
                  <a:extLst>
                    <a:ext uri="{9D8B030D-6E8A-4147-A177-3AD203B41FA5}">
                      <a16:colId xmlns:a16="http://schemas.microsoft.com/office/drawing/2014/main" val="3691792489"/>
                    </a:ext>
                  </a:extLst>
                </a:gridCol>
                <a:gridCol w="430493">
                  <a:extLst>
                    <a:ext uri="{9D8B030D-6E8A-4147-A177-3AD203B41FA5}">
                      <a16:colId xmlns:a16="http://schemas.microsoft.com/office/drawing/2014/main" val="1820320631"/>
                    </a:ext>
                  </a:extLst>
                </a:gridCol>
                <a:gridCol w="573991">
                  <a:extLst>
                    <a:ext uri="{9D8B030D-6E8A-4147-A177-3AD203B41FA5}">
                      <a16:colId xmlns:a16="http://schemas.microsoft.com/office/drawing/2014/main" val="1696442398"/>
                    </a:ext>
                  </a:extLst>
                </a:gridCol>
                <a:gridCol w="663677">
                  <a:extLst>
                    <a:ext uri="{9D8B030D-6E8A-4147-A177-3AD203B41FA5}">
                      <a16:colId xmlns:a16="http://schemas.microsoft.com/office/drawing/2014/main" val="2644526035"/>
                    </a:ext>
                  </a:extLst>
                </a:gridCol>
                <a:gridCol w="726457">
                  <a:extLst>
                    <a:ext uri="{9D8B030D-6E8A-4147-A177-3AD203B41FA5}">
                      <a16:colId xmlns:a16="http://schemas.microsoft.com/office/drawing/2014/main" val="747999940"/>
                    </a:ext>
                  </a:extLst>
                </a:gridCol>
                <a:gridCol w="547085">
                  <a:extLst>
                    <a:ext uri="{9D8B030D-6E8A-4147-A177-3AD203B41FA5}">
                      <a16:colId xmlns:a16="http://schemas.microsoft.com/office/drawing/2014/main" val="220661447"/>
                    </a:ext>
                  </a:extLst>
                </a:gridCol>
                <a:gridCol w="699552">
                  <a:extLst>
                    <a:ext uri="{9D8B030D-6E8A-4147-A177-3AD203B41FA5}">
                      <a16:colId xmlns:a16="http://schemas.microsoft.com/office/drawing/2014/main" val="4185521903"/>
                    </a:ext>
                  </a:extLst>
                </a:gridCol>
                <a:gridCol w="349775">
                  <a:extLst>
                    <a:ext uri="{9D8B030D-6E8A-4147-A177-3AD203B41FA5}">
                      <a16:colId xmlns:a16="http://schemas.microsoft.com/office/drawing/2014/main" val="576361798"/>
                    </a:ext>
                  </a:extLst>
                </a:gridCol>
              </a:tblGrid>
              <a:tr h="3456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PETICIONES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SUGERENCIAS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ASPECTOS POSITIVOS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NEGADAS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TRASLADADAS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939969"/>
                  </a:ext>
                </a:extLst>
              </a:tr>
              <a:tr h="209329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Octubre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479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501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0832211"/>
                  </a:ext>
                </a:extLst>
              </a:tr>
              <a:tr h="209329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Noviembre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420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439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748904"/>
                  </a:ext>
                </a:extLst>
              </a:tr>
              <a:tr h="209329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Diciembre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308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322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7509401"/>
                  </a:ext>
                </a:extLst>
              </a:tr>
              <a:tr h="345622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1.207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1.262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788813"/>
                  </a:ext>
                </a:extLst>
              </a:tr>
            </a:tbl>
          </a:graphicData>
        </a:graphic>
      </p:graphicFrame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1ECF5263-DBEF-E7E8-94E1-FBB299DED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962563"/>
              </p:ext>
            </p:extLst>
          </p:nvPr>
        </p:nvGraphicFramePr>
        <p:xfrm>
          <a:off x="2136560" y="5626338"/>
          <a:ext cx="2387600" cy="1099960"/>
        </p:xfrm>
        <a:graphic>
          <a:graphicData uri="http://schemas.openxmlformats.org/drawingml/2006/table">
            <a:tbl>
              <a:tblPr/>
              <a:tblGrid>
                <a:gridCol w="863600">
                  <a:extLst>
                    <a:ext uri="{9D8B030D-6E8A-4147-A177-3AD203B41FA5}">
                      <a16:colId xmlns:a16="http://schemas.microsoft.com/office/drawing/2014/main" val="212198955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818953385"/>
                    </a:ext>
                  </a:extLst>
                </a:gridCol>
              </a:tblGrid>
              <a:tr h="3075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SOLICITUDES ACCESO A INFORMACIÓN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759977"/>
                  </a:ext>
                </a:extLst>
              </a:tr>
              <a:tr h="198097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Octubre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246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496000"/>
                  </a:ext>
                </a:extLst>
              </a:tr>
              <a:tr h="198097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Noviembre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289127"/>
                  </a:ext>
                </a:extLst>
              </a:tr>
              <a:tr h="198097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Diciembre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175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958723"/>
                  </a:ext>
                </a:extLst>
              </a:tr>
              <a:tr h="198097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642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543492"/>
                  </a:ext>
                </a:extLst>
              </a:tr>
            </a:tbl>
          </a:graphicData>
        </a:graphic>
      </p:graphicFrame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6FC5334B-918A-FCB8-1659-334E0D47F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700169"/>
              </p:ext>
            </p:extLst>
          </p:nvPr>
        </p:nvGraphicFramePr>
        <p:xfrm>
          <a:off x="6653842" y="2209383"/>
          <a:ext cx="5354259" cy="1171680"/>
        </p:xfrm>
        <a:graphic>
          <a:graphicData uri="http://schemas.openxmlformats.org/drawingml/2006/table">
            <a:tbl>
              <a:tblPr/>
              <a:tblGrid>
                <a:gridCol w="925841">
                  <a:extLst>
                    <a:ext uri="{9D8B030D-6E8A-4147-A177-3AD203B41FA5}">
                      <a16:colId xmlns:a16="http://schemas.microsoft.com/office/drawing/2014/main" val="3414173554"/>
                    </a:ext>
                  </a:extLst>
                </a:gridCol>
                <a:gridCol w="769675">
                  <a:extLst>
                    <a:ext uri="{9D8B030D-6E8A-4147-A177-3AD203B41FA5}">
                      <a16:colId xmlns:a16="http://schemas.microsoft.com/office/drawing/2014/main" val="3086274875"/>
                    </a:ext>
                  </a:extLst>
                </a:gridCol>
                <a:gridCol w="535426">
                  <a:extLst>
                    <a:ext uri="{9D8B030D-6E8A-4147-A177-3AD203B41FA5}">
                      <a16:colId xmlns:a16="http://schemas.microsoft.com/office/drawing/2014/main" val="3000157757"/>
                    </a:ext>
                  </a:extLst>
                </a:gridCol>
                <a:gridCol w="713901">
                  <a:extLst>
                    <a:ext uri="{9D8B030D-6E8A-4147-A177-3AD203B41FA5}">
                      <a16:colId xmlns:a16="http://schemas.microsoft.com/office/drawing/2014/main" val="3003691057"/>
                    </a:ext>
                  </a:extLst>
                </a:gridCol>
                <a:gridCol w="825448">
                  <a:extLst>
                    <a:ext uri="{9D8B030D-6E8A-4147-A177-3AD203B41FA5}">
                      <a16:colId xmlns:a16="http://schemas.microsoft.com/office/drawing/2014/main" val="4258817312"/>
                    </a:ext>
                  </a:extLst>
                </a:gridCol>
                <a:gridCol w="903531">
                  <a:extLst>
                    <a:ext uri="{9D8B030D-6E8A-4147-A177-3AD203B41FA5}">
                      <a16:colId xmlns:a16="http://schemas.microsoft.com/office/drawing/2014/main" val="1028887559"/>
                    </a:ext>
                  </a:extLst>
                </a:gridCol>
                <a:gridCol w="680437">
                  <a:extLst>
                    <a:ext uri="{9D8B030D-6E8A-4147-A177-3AD203B41FA5}">
                      <a16:colId xmlns:a16="http://schemas.microsoft.com/office/drawing/2014/main" val="2143210013"/>
                    </a:ext>
                  </a:extLst>
                </a:gridCol>
              </a:tblGrid>
              <a:tr h="3154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PETICIONES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SUGERENCIAS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ASPECTOS POSITIVOS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3554"/>
                  </a:ext>
                </a:extLst>
              </a:tr>
              <a:tr h="214057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Julio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4,84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3,70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5,56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384662"/>
                  </a:ext>
                </a:extLst>
              </a:tr>
              <a:tr h="214057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Agosto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5,43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7,29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0,00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5,47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2958613"/>
                  </a:ext>
                </a:extLst>
              </a:tr>
              <a:tr h="214057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Septiembre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9,36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5,87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1,75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5,49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4169348"/>
                  </a:ext>
                </a:extLst>
              </a:tr>
              <a:tr h="214057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5,71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6,39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0,00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1,78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072723"/>
                  </a:ext>
                </a:extLst>
              </a:tr>
            </a:tbl>
          </a:graphicData>
        </a:graphic>
      </p:graphicFrame>
      <p:grpSp>
        <p:nvGrpSpPr>
          <p:cNvPr id="40" name="Grupo 39">
            <a:extLst>
              <a:ext uri="{FF2B5EF4-FFF2-40B4-BE49-F238E27FC236}">
                <a16:creationId xmlns:a16="http://schemas.microsoft.com/office/drawing/2014/main" id="{B47A4810-797D-00D5-3CDF-630A70390B5B}"/>
              </a:ext>
            </a:extLst>
          </p:cNvPr>
          <p:cNvGrpSpPr/>
          <p:nvPr/>
        </p:nvGrpSpPr>
        <p:grpSpPr>
          <a:xfrm>
            <a:off x="7767534" y="544548"/>
            <a:ext cx="2773050" cy="411197"/>
            <a:chOff x="6829402" y="1111651"/>
            <a:chExt cx="3529883" cy="399032"/>
          </a:xfrm>
        </p:grpSpPr>
        <p:sp>
          <p:nvSpPr>
            <p:cNvPr id="29" name="Rectangle: Rounded Corners 80">
              <a:extLst>
                <a:ext uri="{FF2B5EF4-FFF2-40B4-BE49-F238E27FC236}">
                  <a16:creationId xmlns:a16="http://schemas.microsoft.com/office/drawing/2014/main" id="{76622977-66E7-A3EF-3993-456CBC73BD16}"/>
                </a:ext>
              </a:extLst>
            </p:cNvPr>
            <p:cNvSpPr/>
            <p:nvPr/>
          </p:nvSpPr>
          <p:spPr>
            <a:xfrm>
              <a:off x="6831285" y="11292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0" name="CuadroTexto 17">
              <a:extLst>
                <a:ext uri="{FF2B5EF4-FFF2-40B4-BE49-F238E27FC236}">
                  <a16:creationId xmlns:a16="http://schemas.microsoft.com/office/drawing/2014/main" id="{1DC11994-8C29-1426-4B13-A85ABFE4A930}"/>
                </a:ext>
              </a:extLst>
            </p:cNvPr>
            <p:cNvSpPr txBox="1"/>
            <p:nvPr/>
          </p:nvSpPr>
          <p:spPr>
            <a:xfrm>
              <a:off x="6829402" y="1111651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Tiempo promedio de respuesta</a:t>
              </a:r>
            </a:p>
          </p:txBody>
        </p:sp>
      </p:grpSp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4AE7DBC6-C8B8-41A5-C907-A363EC8E1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408060"/>
              </p:ext>
            </p:extLst>
          </p:nvPr>
        </p:nvGraphicFramePr>
        <p:xfrm>
          <a:off x="6653840" y="4341329"/>
          <a:ext cx="5354259" cy="1133487"/>
        </p:xfrm>
        <a:graphic>
          <a:graphicData uri="http://schemas.openxmlformats.org/drawingml/2006/table">
            <a:tbl>
              <a:tblPr/>
              <a:tblGrid>
                <a:gridCol w="925841">
                  <a:extLst>
                    <a:ext uri="{9D8B030D-6E8A-4147-A177-3AD203B41FA5}">
                      <a16:colId xmlns:a16="http://schemas.microsoft.com/office/drawing/2014/main" val="1509996744"/>
                    </a:ext>
                  </a:extLst>
                </a:gridCol>
                <a:gridCol w="769675">
                  <a:extLst>
                    <a:ext uri="{9D8B030D-6E8A-4147-A177-3AD203B41FA5}">
                      <a16:colId xmlns:a16="http://schemas.microsoft.com/office/drawing/2014/main" val="1877327703"/>
                    </a:ext>
                  </a:extLst>
                </a:gridCol>
                <a:gridCol w="535426">
                  <a:extLst>
                    <a:ext uri="{9D8B030D-6E8A-4147-A177-3AD203B41FA5}">
                      <a16:colId xmlns:a16="http://schemas.microsoft.com/office/drawing/2014/main" val="2535682272"/>
                    </a:ext>
                  </a:extLst>
                </a:gridCol>
                <a:gridCol w="713901">
                  <a:extLst>
                    <a:ext uri="{9D8B030D-6E8A-4147-A177-3AD203B41FA5}">
                      <a16:colId xmlns:a16="http://schemas.microsoft.com/office/drawing/2014/main" val="2665437491"/>
                    </a:ext>
                  </a:extLst>
                </a:gridCol>
                <a:gridCol w="825448">
                  <a:extLst>
                    <a:ext uri="{9D8B030D-6E8A-4147-A177-3AD203B41FA5}">
                      <a16:colId xmlns:a16="http://schemas.microsoft.com/office/drawing/2014/main" val="394982498"/>
                    </a:ext>
                  </a:extLst>
                </a:gridCol>
                <a:gridCol w="903531">
                  <a:extLst>
                    <a:ext uri="{9D8B030D-6E8A-4147-A177-3AD203B41FA5}">
                      <a16:colId xmlns:a16="http://schemas.microsoft.com/office/drawing/2014/main" val="1980053182"/>
                    </a:ext>
                  </a:extLst>
                </a:gridCol>
                <a:gridCol w="680437">
                  <a:extLst>
                    <a:ext uri="{9D8B030D-6E8A-4147-A177-3AD203B41FA5}">
                      <a16:colId xmlns:a16="http://schemas.microsoft.com/office/drawing/2014/main" val="940077773"/>
                    </a:ext>
                  </a:extLst>
                </a:gridCol>
              </a:tblGrid>
              <a:tr h="29631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PETICIONES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SUGERENCIAS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ASPECTOS POSITIVOS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301064"/>
                  </a:ext>
                </a:extLst>
              </a:tr>
              <a:tr h="209293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Octubre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4,07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4,08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948264"/>
                  </a:ext>
                </a:extLst>
              </a:tr>
              <a:tr h="209293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Noviembre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2,50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10,00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251945"/>
                  </a:ext>
                </a:extLst>
              </a:tr>
              <a:tr h="209293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Diciembre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2,55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4,40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2,60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5805799"/>
                  </a:ext>
                </a:extLst>
              </a:tr>
              <a:tr h="209293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3,32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4,09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3,39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8,20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066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9212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38541</TotalTime>
  <Words>220</Words>
  <Application>Microsoft Office PowerPoint</Application>
  <PresentationFormat>Panorámica</PresentationFormat>
  <Paragraphs>190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ITC Kabel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Sonia Angulo Angulo</dc:creator>
  <cp:lastModifiedBy>Maria Andrea Serrano Castillo</cp:lastModifiedBy>
  <cp:revision>7</cp:revision>
  <dcterms:created xsi:type="dcterms:W3CDTF">2022-09-26T16:23:37Z</dcterms:created>
  <dcterms:modified xsi:type="dcterms:W3CDTF">2025-02-24T15:55:36Z</dcterms:modified>
</cp:coreProperties>
</file>