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0" r:id="rId5"/>
    <p:sldId id="262" r:id="rId6"/>
    <p:sldId id="263" r:id="rId7"/>
    <p:sldId id="264" r:id="rId8"/>
    <p:sldId id="267" r:id="rId9"/>
    <p:sldId id="265" r:id="rId10"/>
    <p:sldId id="266" r:id="rId11"/>
  </p:sldIdLst>
  <p:sldSz cx="9144000" cy="6858000" type="screen4x3"/>
  <p:notesSz cx="7315200" cy="96012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74"/>
  </p:normalViewPr>
  <p:slideViewPr>
    <p:cSldViewPr snapToGrid="0" snapToObjects="1">
      <p:cViewPr varScale="1">
        <p:scale>
          <a:sx n="105" d="100"/>
          <a:sy n="105" d="100"/>
        </p:scale>
        <p:origin x="1656" y="9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9964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554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666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280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5271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4119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1590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119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478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21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246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6A705-EDBE-6640-B8A7-62679FD5E1E9}" type="datetimeFigureOut">
              <a:rPr lang="es-CO" smtClean="0"/>
              <a:t>19/08/2025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BB886-94FF-DF41-A8E2-DCE815D8F99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235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CD7663A-DF9D-7D42-AA5C-48025BBAA467}"/>
              </a:ext>
            </a:extLst>
          </p:cNvPr>
          <p:cNvSpPr txBox="1"/>
          <p:nvPr/>
        </p:nvSpPr>
        <p:spPr>
          <a:xfrm>
            <a:off x="311017" y="240171"/>
            <a:ext cx="52295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B0F0"/>
                </a:solidFill>
                <a:latin typeface="ITCKabel LT Bold" panose="02000806040000020004" pitchFamily="2" charset="0"/>
              </a:rPr>
              <a:t>Descripción de la Estructura Orgánica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F3585FC-0599-0643-82F8-ACD7FA227DE5}"/>
              </a:ext>
            </a:extLst>
          </p:cNvPr>
          <p:cNvCxnSpPr>
            <a:cxnSpLocks/>
          </p:cNvCxnSpPr>
          <p:nvPr/>
        </p:nvCxnSpPr>
        <p:spPr>
          <a:xfrm>
            <a:off x="639790" y="1301328"/>
            <a:ext cx="4572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C7FDB731-3C6B-B84D-9A48-D2D60182B4A3}"/>
              </a:ext>
            </a:extLst>
          </p:cNvPr>
          <p:cNvSpPr txBox="1"/>
          <p:nvPr/>
        </p:nvSpPr>
        <p:spPr>
          <a:xfrm>
            <a:off x="922979" y="1457881"/>
            <a:ext cx="79100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latin typeface="ITCKabel LT Book" panose="02000506020000020004" pitchFamily="2" charset="0"/>
              </a:rPr>
              <a:t>Presidencia Ejecutiva</a:t>
            </a:r>
            <a:r>
              <a:rPr lang="es-MX" sz="1600" dirty="0">
                <a:latin typeface="ITCKabel LT Book" panose="02000506020000020004" pitchFamily="2" charset="0"/>
              </a:rPr>
              <a:t>: </a:t>
            </a:r>
            <a:r>
              <a:rPr lang="es-ES" sz="1600" dirty="0">
                <a:latin typeface="ITCKabel LT Book" panose="02000506020000020004" pitchFamily="2" charset="0"/>
              </a:rPr>
              <a:t>Planifica y Gerencia  las actividades derivadas de su responsabilidad y aquellas designadas por la Junta Directiva , de acuerdo con las disposiciones de ley, para  dar cumplimiento al rol de la organización, impartiendo las instrucciones necesarias para lograr el buen funcionamiento de esta y ejerciendo su representación judicial y extrajudicial con el fin de contribuir como Agencia de desarrollo a elevar el nivel de productividad y competitividad de las empresas. </a:t>
            </a:r>
            <a:endParaRPr lang="es-MX" sz="1600" b="1" dirty="0">
              <a:latin typeface="ITCKabel LT Book" panose="02000506020000020004" pitchFamily="2" charset="0"/>
            </a:endParaRPr>
          </a:p>
        </p:txBody>
      </p:sp>
      <p:pic>
        <p:nvPicPr>
          <p:cNvPr id="17" name="Gráfico 16" descr="Lluvia de ideas de grupo">
            <a:extLst>
              <a:ext uri="{FF2B5EF4-FFF2-40B4-BE49-F238E27FC236}">
                <a16:creationId xmlns:a16="http://schemas.microsoft.com/office/drawing/2014/main" id="{1B9A4D86-CA36-4EDF-B973-E83D6F96B8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6704" y="3184093"/>
            <a:ext cx="660271" cy="660271"/>
          </a:xfrm>
          <a:prstGeom prst="rect">
            <a:avLst/>
          </a:prstGeom>
        </p:spPr>
      </p:pic>
      <p:pic>
        <p:nvPicPr>
          <p:cNvPr id="2" name="Gráfico 1" descr="Cabeza con engranajes">
            <a:extLst>
              <a:ext uri="{FF2B5EF4-FFF2-40B4-BE49-F238E27FC236}">
                <a16:creationId xmlns:a16="http://schemas.microsoft.com/office/drawing/2014/main" id="{63DACFAC-2F23-CA3C-DEC4-28239A19BA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1017" y="1621752"/>
            <a:ext cx="745958" cy="745958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3D8B6E9-2FDA-ABAB-22E8-E88E9AF9F36F}"/>
              </a:ext>
            </a:extLst>
          </p:cNvPr>
          <p:cNvSpPr txBox="1"/>
          <p:nvPr/>
        </p:nvSpPr>
        <p:spPr>
          <a:xfrm>
            <a:off x="922979" y="3191412"/>
            <a:ext cx="781819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ITCKabel LT Book" panose="02000506020000020004" pitchFamily="2" charset="0"/>
              </a:rPr>
              <a:t>Líderes a cargo: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Secretaria general  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Director de control Interno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Gerente de comunicaciones 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Vicepresidencia Ejecutiva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Vicepresidente de Registros y Transformación Digital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Vicepresidenta Administrativa y Financiera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Directora de conexiones empresariales </a:t>
            </a:r>
          </a:p>
        </p:txBody>
      </p:sp>
    </p:spTree>
    <p:extLst>
      <p:ext uri="{BB962C8B-B14F-4D97-AF65-F5344CB8AC3E}">
        <p14:creationId xmlns:p14="http://schemas.microsoft.com/office/powerpoint/2010/main" val="368889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CD7663A-DF9D-7D42-AA5C-48025BBAA467}"/>
              </a:ext>
            </a:extLst>
          </p:cNvPr>
          <p:cNvSpPr txBox="1"/>
          <p:nvPr/>
        </p:nvSpPr>
        <p:spPr>
          <a:xfrm>
            <a:off x="311017" y="240171"/>
            <a:ext cx="52295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B0F0"/>
                </a:solidFill>
                <a:latin typeface="ITCKabel LT Bold" panose="02000806040000020004" pitchFamily="2" charset="0"/>
              </a:rPr>
              <a:t>Descripción de la Estructura Orgánica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F3585FC-0599-0643-82F8-ACD7FA227DE5}"/>
              </a:ext>
            </a:extLst>
          </p:cNvPr>
          <p:cNvCxnSpPr>
            <a:cxnSpLocks/>
          </p:cNvCxnSpPr>
          <p:nvPr/>
        </p:nvCxnSpPr>
        <p:spPr>
          <a:xfrm>
            <a:off x="639790" y="1301328"/>
            <a:ext cx="4572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C7FDB731-3C6B-B84D-9A48-D2D60182B4A3}"/>
              </a:ext>
            </a:extLst>
          </p:cNvPr>
          <p:cNvSpPr txBox="1"/>
          <p:nvPr/>
        </p:nvSpPr>
        <p:spPr>
          <a:xfrm>
            <a:off x="1233996" y="1408379"/>
            <a:ext cx="79100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ITCKabel LT Book" panose="02000506020000020004" pitchFamily="2" charset="0"/>
              </a:rPr>
              <a:t>Vicepresidencia de registros y transformación digital</a:t>
            </a:r>
            <a:r>
              <a:rPr lang="es-MX" sz="1600" dirty="0">
                <a:latin typeface="ITCKabel LT Book" panose="02000506020000020004" pitchFamily="2" charset="0"/>
              </a:rPr>
              <a:t>: </a:t>
            </a:r>
            <a:r>
              <a:rPr lang="es-MX" sz="1600" i="1" dirty="0">
                <a:latin typeface="ITCKabel LT Book" panose="02000506020000020004" pitchFamily="2" charset="0"/>
              </a:rPr>
              <a:t>“De un trámite obligatorio a instrumentos de competitividad” </a:t>
            </a:r>
            <a:r>
              <a:rPr lang="es-MX" sz="1600" dirty="0">
                <a:latin typeface="ITCKabel LT Book" panose="02000506020000020004" pitchFamily="2" charset="0"/>
              </a:rPr>
              <a:t>con el fin de posicionarnos más como una entidad que facilita el hacer negocios y menos tramites. Tiene como objetivo estratégico: lograr que los registros se conviertan en un instrumento de competitividad.</a:t>
            </a:r>
            <a:endParaRPr lang="es-CO" sz="1600" dirty="0">
              <a:latin typeface="ITCKabel LT Book" panose="02000506020000020004" pitchFamily="2" charset="0"/>
            </a:endParaRPr>
          </a:p>
          <a:p>
            <a:endParaRPr lang="es-MX" sz="1600" b="1" dirty="0">
              <a:latin typeface="ITCKabel LT Book" panose="02000506020000020004" pitchFamily="2" charset="0"/>
            </a:endParaRPr>
          </a:p>
          <a:p>
            <a:endParaRPr lang="es-MX" sz="1600" b="1" dirty="0">
              <a:latin typeface="ITCKabel LT Book" panose="02000506020000020004" pitchFamily="2" charset="0"/>
            </a:endParaRPr>
          </a:p>
          <a:p>
            <a:r>
              <a:rPr lang="es-MX" sz="1600" b="1" dirty="0">
                <a:latin typeface="ITCKabel LT Book" panose="02000506020000020004" pitchFamily="2" charset="0"/>
              </a:rPr>
              <a:t>Líderes a cargo: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Gerente de servicios registrales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Gerente de infraestructura y ciberseguridad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Jefe de departamento de  promoción de servicios registrales </a:t>
            </a:r>
          </a:p>
          <a:p>
            <a:r>
              <a:rPr lang="es-ES" sz="1600" dirty="0">
                <a:latin typeface="ITCKabel LT Book" panose="02000506020000020004" pitchFamily="2" charset="0"/>
              </a:rPr>
              <a:t>Jefe de departamento de proyectos de transformación digital</a:t>
            </a:r>
          </a:p>
          <a:p>
            <a:r>
              <a:rPr lang="es-ES" sz="1600" dirty="0">
                <a:latin typeface="ITCKabel LT Book" panose="02000506020000020004" pitchFamily="2" charset="0"/>
              </a:rPr>
              <a:t>Jefe de departamento de servicios digitales </a:t>
            </a:r>
            <a:endParaRPr lang="es-MX" sz="1600" dirty="0">
              <a:latin typeface="ITCKabel LT Book" panose="02000506020000020004" pitchFamily="2" charset="0"/>
            </a:endParaRPr>
          </a:p>
          <a:p>
            <a:r>
              <a:rPr lang="es-CO" sz="1600" dirty="0">
                <a:latin typeface="ITCKabel LT Book" panose="02000506020000020004" pitchFamily="2" charset="0"/>
              </a:rPr>
              <a:t>Jefe de sección de procesos </a:t>
            </a:r>
          </a:p>
          <a:p>
            <a:r>
              <a:rPr lang="es-CO" sz="1600" dirty="0">
                <a:latin typeface="ITCKabel LT Book" panose="02000506020000020004" pitchFamily="2" charset="0"/>
              </a:rPr>
              <a:t>Jefe de sección de operaciones</a:t>
            </a:r>
          </a:p>
          <a:p>
            <a:r>
              <a:rPr lang="es-CO" sz="1600" dirty="0">
                <a:latin typeface="ITCKabel LT Book" panose="02000506020000020004" pitchFamily="2" charset="0"/>
              </a:rPr>
              <a:t>Jefe de departamento de soluciones de información  </a:t>
            </a:r>
          </a:p>
          <a:p>
            <a:endParaRPr lang="es-CO" sz="1600" dirty="0">
              <a:latin typeface="ITCKabel LT Book" panose="02000506020000020004" pitchFamily="2" charset="0"/>
            </a:endParaRPr>
          </a:p>
        </p:txBody>
      </p:sp>
      <p:pic>
        <p:nvPicPr>
          <p:cNvPr id="9" name="Gráfico 8" descr="Engranajes">
            <a:extLst>
              <a:ext uri="{FF2B5EF4-FFF2-40B4-BE49-F238E27FC236}">
                <a16:creationId xmlns:a16="http://schemas.microsoft.com/office/drawing/2014/main" id="{5C385429-351E-4CDA-82FD-3B94C92490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1685" y="1548830"/>
            <a:ext cx="687103" cy="687103"/>
          </a:xfrm>
          <a:prstGeom prst="rect">
            <a:avLst/>
          </a:prstGeom>
        </p:spPr>
      </p:pic>
      <p:pic>
        <p:nvPicPr>
          <p:cNvPr id="17" name="Gráfico 16" descr="Lluvia de ideas de grupo">
            <a:extLst>
              <a:ext uri="{FF2B5EF4-FFF2-40B4-BE49-F238E27FC236}">
                <a16:creationId xmlns:a16="http://schemas.microsoft.com/office/drawing/2014/main" id="{1B9A4D86-CA36-4EDF-B973-E83D6F96B8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2157" y="2954459"/>
            <a:ext cx="660271" cy="66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5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CD7663A-DF9D-7D42-AA5C-48025BBAA467}"/>
              </a:ext>
            </a:extLst>
          </p:cNvPr>
          <p:cNvSpPr txBox="1"/>
          <p:nvPr/>
        </p:nvSpPr>
        <p:spPr>
          <a:xfrm>
            <a:off x="311017" y="240171"/>
            <a:ext cx="52295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B0F0"/>
                </a:solidFill>
                <a:latin typeface="ITCKabel LT Bold" panose="02000806040000020004" pitchFamily="2" charset="0"/>
              </a:rPr>
              <a:t>Descripción de la Estructura Orgánica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F3585FC-0599-0643-82F8-ACD7FA227DE5}"/>
              </a:ext>
            </a:extLst>
          </p:cNvPr>
          <p:cNvCxnSpPr>
            <a:cxnSpLocks/>
          </p:cNvCxnSpPr>
          <p:nvPr/>
        </p:nvCxnSpPr>
        <p:spPr>
          <a:xfrm>
            <a:off x="639790" y="1301328"/>
            <a:ext cx="4572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C7FDB731-3C6B-B84D-9A48-D2D60182B4A3}"/>
              </a:ext>
            </a:extLst>
          </p:cNvPr>
          <p:cNvSpPr txBox="1"/>
          <p:nvPr/>
        </p:nvSpPr>
        <p:spPr>
          <a:xfrm>
            <a:off x="967666" y="1369313"/>
            <a:ext cx="791000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ITCKabel LT Book" panose="02000506020000020004" pitchFamily="2" charset="0"/>
              </a:rPr>
              <a:t>Vicepresidencia ejecutiva y estrategia</a:t>
            </a:r>
            <a:r>
              <a:rPr lang="es-MX" sz="1600" dirty="0">
                <a:latin typeface="ITCKabel LT Book" panose="02000506020000020004" pitchFamily="2" charset="0"/>
              </a:rPr>
              <a:t>: “</a:t>
            </a:r>
            <a:r>
              <a:rPr lang="es-MX" sz="1600" i="1" dirty="0">
                <a:latin typeface="ITCKabel LT Book" panose="02000506020000020004" pitchFamily="2" charset="0"/>
              </a:rPr>
              <a:t>Reconectando la CCB con la estrategia y articular el desarrollo a partir de una visión prospectiva”. </a:t>
            </a:r>
            <a:r>
              <a:rPr lang="es-MX" sz="1600" dirty="0">
                <a:latin typeface="ITCKabel LT Book" panose="02000506020000020004" pitchFamily="2" charset="0"/>
              </a:rPr>
              <a:t>Tiene como objetivos estratégicos: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1600" dirty="0">
                <a:latin typeface="ITCKabel LT Book" panose="02000506020000020004" pitchFamily="2" charset="0"/>
              </a:rPr>
              <a:t>Enfocar las conversaciones, las métricas y los procesos hacia el impacto y la coherencia estratégica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1600" dirty="0">
                <a:latin typeface="ITCKabel LT Book" panose="02000506020000020004" pitchFamily="2" charset="0"/>
              </a:rPr>
              <a:t>Articular el desarrollo de la institución a partir de una visión prospectiva.</a:t>
            </a:r>
          </a:p>
          <a:p>
            <a:r>
              <a:rPr lang="es-CO" sz="1600" b="1" dirty="0">
                <a:latin typeface="ITCKabel LT Book" panose="02000506020000020004" pitchFamily="2" charset="0"/>
              </a:rPr>
              <a:t>Líderes a cargo: 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Director de proyectos de Alto impacto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Director de relacionamiento empresarial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Director de relacionamiento institucional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Director de Desarrollo y Prospectiva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Director de relacionamiento para la economía solidaria</a:t>
            </a:r>
          </a:p>
          <a:p>
            <a:r>
              <a:rPr lang="es-CO" sz="1600" dirty="0">
                <a:latin typeface="ITCKabel LT Book" panose="02000506020000020004" pitchFamily="2" charset="0"/>
              </a:rPr>
              <a:t>Directora de Activos empresariales</a:t>
            </a:r>
          </a:p>
          <a:p>
            <a:r>
              <a:rPr lang="es-CO" sz="1600" dirty="0">
                <a:latin typeface="ITCKabel LT Book" panose="02000506020000020004" pitchFamily="2" charset="0"/>
              </a:rPr>
              <a:t>Gerente de investigaciones económicas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Gerente de Departamento clúster TEN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Gerente de División clúster de salud y  </a:t>
            </a:r>
            <a:r>
              <a:rPr lang="es-MX" sz="1600" dirty="0" err="1">
                <a:latin typeface="ITCKabel LT Book" panose="02000506020000020004" pitchFamily="2" charset="0"/>
              </a:rPr>
              <a:t>Farma</a:t>
            </a:r>
            <a:endParaRPr lang="es-MX" sz="1600" dirty="0">
              <a:latin typeface="ITCKabel LT Book" panose="02000506020000020004" pitchFamily="2" charset="0"/>
            </a:endParaRPr>
          </a:p>
          <a:p>
            <a:r>
              <a:rPr lang="es-CO" sz="1600" dirty="0">
                <a:latin typeface="ITCKabel LT Book" panose="02000506020000020004" pitchFamily="2" charset="0"/>
              </a:rPr>
              <a:t>Jefe de división de diseño de productos y servicios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Jefe de división  </a:t>
            </a:r>
            <a:r>
              <a:rPr lang="es-MX" sz="1600" dirty="0" err="1">
                <a:latin typeface="ITCKabel LT Book" panose="02000506020000020004" pitchFamily="2" charset="0"/>
              </a:rPr>
              <a:t>cluster</a:t>
            </a:r>
            <a:r>
              <a:rPr lang="es-MX" sz="1600" dirty="0">
                <a:latin typeface="ITCKabel LT Book" panose="02000506020000020004" pitchFamily="2" charset="0"/>
              </a:rPr>
              <a:t> de agro industrial y alimentos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Jefe de Departamento clúster de espacios habitables y energía 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Jefe relacionamiento institucional</a:t>
            </a:r>
          </a:p>
        </p:txBody>
      </p:sp>
      <p:pic>
        <p:nvPicPr>
          <p:cNvPr id="9" name="Gráfico 8" descr="Engranajes">
            <a:extLst>
              <a:ext uri="{FF2B5EF4-FFF2-40B4-BE49-F238E27FC236}">
                <a16:creationId xmlns:a16="http://schemas.microsoft.com/office/drawing/2014/main" id="{5C385429-351E-4CDA-82FD-3B94C92490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1685" y="1548830"/>
            <a:ext cx="687103" cy="687103"/>
          </a:xfrm>
          <a:prstGeom prst="rect">
            <a:avLst/>
          </a:prstGeom>
        </p:spPr>
      </p:pic>
      <p:pic>
        <p:nvPicPr>
          <p:cNvPr id="17" name="Gráfico 16" descr="Lluvia de ideas de grupo">
            <a:extLst>
              <a:ext uri="{FF2B5EF4-FFF2-40B4-BE49-F238E27FC236}">
                <a16:creationId xmlns:a16="http://schemas.microsoft.com/office/drawing/2014/main" id="{1B9A4D86-CA36-4EDF-B973-E83D6F96B8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9975" y="2590485"/>
            <a:ext cx="660271" cy="66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30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CD7663A-DF9D-7D42-AA5C-48025BBAA467}"/>
              </a:ext>
            </a:extLst>
          </p:cNvPr>
          <p:cNvSpPr txBox="1"/>
          <p:nvPr/>
        </p:nvSpPr>
        <p:spPr>
          <a:xfrm>
            <a:off x="311017" y="240171"/>
            <a:ext cx="52295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B0F0"/>
                </a:solidFill>
                <a:latin typeface="ITCKabel LT Bold" panose="02000806040000020004" pitchFamily="2" charset="0"/>
              </a:rPr>
              <a:t>Descripción de la Estructura Orgánica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F3585FC-0599-0643-82F8-ACD7FA227DE5}"/>
              </a:ext>
            </a:extLst>
          </p:cNvPr>
          <p:cNvCxnSpPr>
            <a:cxnSpLocks/>
          </p:cNvCxnSpPr>
          <p:nvPr/>
        </p:nvCxnSpPr>
        <p:spPr>
          <a:xfrm>
            <a:off x="639790" y="1301328"/>
            <a:ext cx="4572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C7FDB731-3C6B-B84D-9A48-D2D60182B4A3}"/>
              </a:ext>
            </a:extLst>
          </p:cNvPr>
          <p:cNvSpPr txBox="1"/>
          <p:nvPr/>
        </p:nvSpPr>
        <p:spPr>
          <a:xfrm>
            <a:off x="967666" y="1442571"/>
            <a:ext cx="790464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ITCKabel LT Book" panose="02000506020000020004" pitchFamily="2" charset="0"/>
              </a:rPr>
              <a:t>Unidad de Conexiones Empresariales: </a:t>
            </a:r>
            <a:r>
              <a:rPr lang="es-MX" sz="1600" i="1" dirty="0">
                <a:latin typeface="ITCKabel LT Book" panose="02000506020000020004" pitchFamily="2" charset="0"/>
              </a:rPr>
              <a:t>“Construyendo una relación cercana, permanente y relevante con el empresario”. </a:t>
            </a:r>
            <a:r>
              <a:rPr lang="es-MX" sz="1600" dirty="0">
                <a:latin typeface="ITCKabel LT Book" panose="02000506020000020004" pitchFamily="2" charset="0"/>
              </a:rPr>
              <a:t>Tiene como objetivo estratégico: establecer una relación cercana, permanente y relevante con el empresario.</a:t>
            </a:r>
          </a:p>
          <a:p>
            <a:endParaRPr lang="es-MX" sz="1600" b="1" dirty="0">
              <a:latin typeface="ITCKabel LT Book" panose="02000506020000020004" pitchFamily="2" charset="0"/>
            </a:endParaRPr>
          </a:p>
          <a:p>
            <a:r>
              <a:rPr lang="es-MX" sz="1600" b="1" dirty="0">
                <a:latin typeface="ITCKabel LT Book" panose="02000506020000020004" pitchFamily="2" charset="0"/>
              </a:rPr>
              <a:t>Líderes a cargo: 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Jefe de Departamento de canales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Jefe de Departamento Mercadeo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Jefe de Departamento Inteligencia de mercados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Jefe de Sección experiencia del servicio</a:t>
            </a:r>
          </a:p>
          <a:p>
            <a:r>
              <a:rPr lang="es-MX" sz="1600" dirty="0">
                <a:latin typeface="ITCKabel LT Book" panose="02000506020000020004" pitchFamily="2" charset="0"/>
              </a:rPr>
              <a:t>Jefe de División eventos y networking</a:t>
            </a:r>
          </a:p>
          <a:p>
            <a:endParaRPr lang="es-CO" sz="1600" dirty="0">
              <a:latin typeface="ITCKabel LT Book" panose="02000506020000020004" pitchFamily="2" charset="0"/>
            </a:endParaRPr>
          </a:p>
        </p:txBody>
      </p:sp>
      <p:pic>
        <p:nvPicPr>
          <p:cNvPr id="9" name="Gráfico 8" descr="Engranajes">
            <a:extLst>
              <a:ext uri="{FF2B5EF4-FFF2-40B4-BE49-F238E27FC236}">
                <a16:creationId xmlns:a16="http://schemas.microsoft.com/office/drawing/2014/main" id="{5C385429-351E-4CDA-82FD-3B94C92490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1685" y="1408379"/>
            <a:ext cx="687103" cy="687103"/>
          </a:xfrm>
          <a:prstGeom prst="rect">
            <a:avLst/>
          </a:prstGeom>
        </p:spPr>
      </p:pic>
      <p:pic>
        <p:nvPicPr>
          <p:cNvPr id="17" name="Gráfico 16" descr="Lluvia de ideas de grupo">
            <a:extLst>
              <a:ext uri="{FF2B5EF4-FFF2-40B4-BE49-F238E27FC236}">
                <a16:creationId xmlns:a16="http://schemas.microsoft.com/office/drawing/2014/main" id="{1B9A4D86-CA36-4EDF-B973-E83D6F96B8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1017" y="2377175"/>
            <a:ext cx="660271" cy="66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D073016-B734-483B-8953-5BADEE14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8950" y="0"/>
            <a:ext cx="6118093" cy="6858000"/>
          </a:xfrm>
          <a:prstGeom prst="rect">
            <a:avLst/>
          </a:prstGeom>
          <a:gradFill>
            <a:gsLst>
              <a:gs pos="2000">
                <a:schemeClr val="accent1"/>
              </a:gs>
              <a:gs pos="78000">
                <a:schemeClr val="accent1">
                  <a:lumMod val="50000"/>
                </a:schemeClr>
              </a:gs>
              <a:gs pos="100000">
                <a:srgbClr val="000000">
                  <a:alpha val="85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0A7EAB6-59D3-4325-8DE6-E0CA4009C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5902" y="1839884"/>
            <a:ext cx="6118095" cy="5017687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100000">
                <a:srgbClr val="000000">
                  <a:alpha val="4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190134" y="832294"/>
            <a:ext cx="6857999" cy="5192552"/>
          </a:xfrm>
          <a:prstGeom prst="rect">
            <a:avLst/>
          </a:prstGeom>
          <a:gradFill>
            <a:gsLst>
              <a:gs pos="56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686CA8-257D-BB10-4617-B427CA306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0166BB7-73D9-A065-537C-208E5E4E42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52" y="529307"/>
            <a:ext cx="8055864" cy="6106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9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CD7663A-DF9D-7D42-AA5C-48025BBAA467}"/>
              </a:ext>
            </a:extLst>
          </p:cNvPr>
          <p:cNvSpPr txBox="1"/>
          <p:nvPr/>
        </p:nvSpPr>
        <p:spPr>
          <a:xfrm>
            <a:off x="311017" y="240171"/>
            <a:ext cx="52295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B0F0"/>
                </a:solidFill>
                <a:latin typeface="ITCKabel LT Bold" panose="02000806040000020004" pitchFamily="2" charset="0"/>
              </a:rPr>
              <a:t>Descripción de la Estructura Orgánica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F3585FC-0599-0643-82F8-ACD7FA227DE5}"/>
              </a:ext>
            </a:extLst>
          </p:cNvPr>
          <p:cNvCxnSpPr>
            <a:cxnSpLocks/>
          </p:cNvCxnSpPr>
          <p:nvPr/>
        </p:nvCxnSpPr>
        <p:spPr>
          <a:xfrm>
            <a:off x="639790" y="1301328"/>
            <a:ext cx="4572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áfico 8" descr="Engranajes">
            <a:extLst>
              <a:ext uri="{FF2B5EF4-FFF2-40B4-BE49-F238E27FC236}">
                <a16:creationId xmlns:a16="http://schemas.microsoft.com/office/drawing/2014/main" id="{5C385429-351E-4CDA-82FD-3B94C92490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3417" y="1301328"/>
            <a:ext cx="687103" cy="687103"/>
          </a:xfrm>
          <a:prstGeom prst="rect">
            <a:avLst/>
          </a:prstGeom>
        </p:spPr>
      </p:pic>
      <p:pic>
        <p:nvPicPr>
          <p:cNvPr id="17" name="Gráfico 16" descr="Lluvia de ideas de grupo">
            <a:extLst>
              <a:ext uri="{FF2B5EF4-FFF2-40B4-BE49-F238E27FC236}">
                <a16:creationId xmlns:a16="http://schemas.microsoft.com/office/drawing/2014/main" id="{1B9A4D86-CA36-4EDF-B973-E83D6F96B8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3871038"/>
            <a:ext cx="660271" cy="66027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FB8D9A4-1B5D-F238-F459-DCCA4EC026FE}"/>
              </a:ext>
            </a:extLst>
          </p:cNvPr>
          <p:cNvSpPr txBox="1"/>
          <p:nvPr/>
        </p:nvSpPr>
        <p:spPr>
          <a:xfrm>
            <a:off x="945371" y="1366563"/>
            <a:ext cx="742138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1" dirty="0">
                <a:latin typeface="ITCKabel LT Book" panose="02000506020000020004" pitchFamily="2" charset="0"/>
              </a:rPr>
              <a:t>Unidades Corporativas de Apoyo:</a:t>
            </a:r>
          </a:p>
          <a:p>
            <a:r>
              <a:rPr lang="es-MX" sz="1200" b="1" dirty="0">
                <a:latin typeface="ITCKabel LT Book" panose="02000506020000020004" pitchFamily="2" charset="0"/>
              </a:rPr>
              <a:t>Vicepresidencia Administrativa y Financiera, Comunicaciones, Secretaría General y control interno: </a:t>
            </a:r>
            <a:r>
              <a:rPr lang="es-MX" sz="1200" i="1" dirty="0">
                <a:latin typeface="ITCKabel LT Book" panose="02000506020000020004" pitchFamily="2" charset="0"/>
              </a:rPr>
              <a:t>“Configurando procesos eficientes”. </a:t>
            </a:r>
            <a:r>
              <a:rPr lang="es-MX" sz="1200" dirty="0">
                <a:latin typeface="ITCKabel LT Book" panose="02000506020000020004" pitchFamily="2" charset="0"/>
              </a:rPr>
              <a:t>Tiene como objetivos estratégicos:</a:t>
            </a:r>
            <a:r>
              <a:rPr lang="es-MX" sz="1200" b="1" dirty="0">
                <a:latin typeface="ITCKabel LT Book" panose="02000506020000020004" pitchFamily="2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1200" dirty="0">
                <a:latin typeface="ITCKabel LT Book" panose="02000506020000020004" pitchFamily="2" charset="0"/>
              </a:rPr>
              <a:t>Satisfacer las necesidades, expectativas y requerimientos de los clientes internos para hacer de la CCB una institución eficiente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1200" dirty="0">
                <a:latin typeface="ITCKabel LT Book" panose="02000506020000020004" pitchFamily="2" charset="0"/>
              </a:rPr>
              <a:t>Brindar soporte y acompañamiento a las Unidades Estratégicas de Negocio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1200" dirty="0">
                <a:latin typeface="ITCKabel LT Book" panose="02000506020000020004" pitchFamily="2" charset="0"/>
              </a:rPr>
              <a:t>Posicionar a la CCB de acuerdo a la estrategia planteada.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C069C867-FDBF-5055-BB7A-E2834D2FD4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019224"/>
              </p:ext>
            </p:extLst>
          </p:nvPr>
        </p:nvGraphicFramePr>
        <p:xfrm>
          <a:off x="945372" y="2816792"/>
          <a:ext cx="7019052" cy="3765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8579">
                  <a:extLst>
                    <a:ext uri="{9D8B030D-6E8A-4147-A177-3AD203B41FA5}">
                      <a16:colId xmlns:a16="http://schemas.microsoft.com/office/drawing/2014/main" val="644048130"/>
                    </a:ext>
                  </a:extLst>
                </a:gridCol>
                <a:gridCol w="2111582">
                  <a:extLst>
                    <a:ext uri="{9D8B030D-6E8A-4147-A177-3AD203B41FA5}">
                      <a16:colId xmlns:a16="http://schemas.microsoft.com/office/drawing/2014/main" val="773435475"/>
                    </a:ext>
                  </a:extLst>
                </a:gridCol>
                <a:gridCol w="2228891">
                  <a:extLst>
                    <a:ext uri="{9D8B030D-6E8A-4147-A177-3AD203B41FA5}">
                      <a16:colId xmlns:a16="http://schemas.microsoft.com/office/drawing/2014/main" val="2244269351"/>
                    </a:ext>
                  </a:extLst>
                </a:gridCol>
              </a:tblGrid>
              <a:tr h="64059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ITC Kabel" panose="02000503000000000000" pitchFamily="50" charset="0"/>
                        </a:rPr>
                        <a:t>Administrativa y Financiera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ITC Kabel" panose="02000503000000000000" pitchFamily="50" charset="0"/>
                        </a:rPr>
                        <a:t>Secretaría General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ITC Kabel" panose="02000503000000000000" pitchFamily="50" charset="0"/>
                        </a:rPr>
                        <a:t>Control interno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44357091"/>
                  </a:ext>
                </a:extLst>
              </a:tr>
              <a:tr h="57905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Jefe de Departamento Gestión </a:t>
                      </a:r>
                      <a:r>
                        <a:rPr lang="es-CO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Humana- Katherine Almanza- kalmanza@camarabaq.org.co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Secretaria general</a:t>
                      </a:r>
                    </a:p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Adriana Garcia- agarcia@camarabaq.org.co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Director de control interno- David Fontalvo</a:t>
                      </a:r>
                    </a:p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dfontalvo@camarabaq.org.co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02775278"/>
                  </a:ext>
                </a:extLst>
              </a:tr>
              <a:tr h="5077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u="none" strike="noStrike" dirty="0">
                          <a:effectLst/>
                          <a:latin typeface="ITC Kabel" panose="02000503000000000000" pitchFamily="50" charset="0"/>
                        </a:rPr>
                        <a:t>Jefe de Departamento compras y CAD- </a:t>
                      </a:r>
                    </a:p>
                    <a:p>
                      <a:pPr algn="l" rtl="0" fontAlgn="b"/>
                      <a:r>
                        <a:rPr lang="es-ES" sz="1100" u="none" strike="noStrike" dirty="0">
                          <a:effectLst/>
                          <a:latin typeface="ITC Kabel" panose="02000503000000000000" pitchFamily="50" charset="0"/>
                        </a:rPr>
                        <a:t>Olga Gerlein</a:t>
                      </a:r>
                    </a:p>
                    <a:p>
                      <a:pPr algn="l" rtl="0" fontAlgn="b"/>
                      <a:r>
                        <a:rPr lang="es-ES" sz="1100" u="none" strike="noStrike" dirty="0">
                          <a:effectLst/>
                          <a:latin typeface="ITC Kabel" panose="02000503000000000000" pitchFamily="50" charset="0"/>
                        </a:rPr>
                        <a:t>ogerlein@camarabaq.org.co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Gerente de asuntos legales</a:t>
                      </a:r>
                    </a:p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Luis Felipe Juliao ljuliao@camarabaq.org.co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ITC Kabel" panose="02000503000000000000" pitchFamily="50" charset="0"/>
                        </a:rPr>
                        <a:t>Comunicaciones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015159"/>
                  </a:ext>
                </a:extLst>
              </a:tr>
              <a:tr h="487838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Jefe de Sección servicios Generales</a:t>
                      </a:r>
                    </a:p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Alberto Chartuni</a:t>
                      </a:r>
                    </a:p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 achartuni@camarabaq.org.co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Director conciliación y arbitraje- Juan Carlos Aguancha- jaguancha@camarabaq.org.co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Gerente de comunicaciones </a:t>
                      </a:r>
                    </a:p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Adriana Vásquez avasquez@camarabaq.org.co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98159142"/>
                  </a:ext>
                </a:extLst>
              </a:tr>
              <a:tr h="36583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Coordinador seguridad</a:t>
                      </a:r>
                    </a:p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Felix Mena</a:t>
                      </a:r>
                    </a:p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fmena@camarabaq.org.co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Coordinador de secretaría general- Stefany Santis ssantis@camarabaq.org.co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35155885"/>
                  </a:ext>
                </a:extLst>
              </a:tr>
              <a:tr h="26221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Director de contabilidad</a:t>
                      </a:r>
                    </a:p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Rober Donado</a:t>
                      </a:r>
                    </a:p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rdonado@camarabaq.org.co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Oriana Gentiles </a:t>
                      </a:r>
                    </a:p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Jefe de asuntos regulatorios </a:t>
                      </a:r>
                    </a:p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ogentile@camarabaq.org.co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8993757"/>
                  </a:ext>
                </a:extLst>
              </a:tr>
              <a:tr h="274409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Directora de  presupuesto y tesorería </a:t>
                      </a:r>
                    </a:p>
                    <a:p>
                      <a:pPr algn="l" rtl="0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Maria Isabel Camargo mcamargo@camarabaq.org.co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99137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61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0F519-8DAC-BB1A-A64A-67E031772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570970" cy="961505"/>
          </a:xfrm>
        </p:spPr>
        <p:txBody>
          <a:bodyPr>
            <a:normAutofit fontScale="90000"/>
          </a:bodyPr>
          <a:lstStyle/>
          <a:p>
            <a:r>
              <a:rPr lang="es-ES" dirty="0"/>
              <a:t>	</a:t>
            </a:r>
            <a:br>
              <a:rPr lang="es-CO" dirty="0"/>
            </a:br>
            <a:r>
              <a:rPr lang="es-CO" sz="3600" b="1" dirty="0">
                <a:solidFill>
                  <a:schemeClr val="dk1"/>
                </a:solidFill>
                <a:latin typeface="ITC Kabel" panose="02000503000000000000" pitchFamily="50" charset="0"/>
                <a:ea typeface="+mn-ea"/>
                <a:cs typeface="+mn-cs"/>
              </a:rPr>
              <a:t>Nuestras Diferentes Dependencias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4BB481F-0A06-5E31-83DC-3518ED7862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120755"/>
              </p:ext>
            </p:extLst>
          </p:nvPr>
        </p:nvGraphicFramePr>
        <p:xfrm>
          <a:off x="1019331" y="2278504"/>
          <a:ext cx="7225259" cy="3474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9277">
                  <a:extLst>
                    <a:ext uri="{9D8B030D-6E8A-4147-A177-3AD203B41FA5}">
                      <a16:colId xmlns:a16="http://schemas.microsoft.com/office/drawing/2014/main" val="849420888"/>
                    </a:ext>
                  </a:extLst>
                </a:gridCol>
                <a:gridCol w="2594110">
                  <a:extLst>
                    <a:ext uri="{9D8B030D-6E8A-4147-A177-3AD203B41FA5}">
                      <a16:colId xmlns:a16="http://schemas.microsoft.com/office/drawing/2014/main" val="427070776"/>
                    </a:ext>
                  </a:extLst>
                </a:gridCol>
                <a:gridCol w="3061872">
                  <a:extLst>
                    <a:ext uri="{9D8B030D-6E8A-4147-A177-3AD203B41FA5}">
                      <a16:colId xmlns:a16="http://schemas.microsoft.com/office/drawing/2014/main" val="3954201146"/>
                    </a:ext>
                  </a:extLst>
                </a:gridCol>
              </a:tblGrid>
              <a:tr h="437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800" b="0" u="none" strike="noStrike" dirty="0">
                          <a:effectLst/>
                          <a:latin typeface="ITC Kabel" panose="02000503000000000000" pitchFamily="50" charset="0"/>
                        </a:rPr>
                        <a:t>Gina Barraza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Presidencia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gbarraza@camarabaq.org.co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2135601"/>
                  </a:ext>
                </a:extLst>
              </a:tr>
              <a:tr h="464695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Janny Rangel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VP Dec. Y Jurídica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jrangel@camarabaq.org.co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6784975"/>
                  </a:ext>
                </a:extLst>
              </a:tr>
              <a:tr h="5045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Erika Villalobos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Desarrollo Empresarial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evillalobos@camarabaq.org.co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5048272"/>
                  </a:ext>
                </a:extLst>
              </a:tr>
              <a:tr h="464695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Laura Olivo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ES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VP Registro y Transformación Digital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lolivo@camarabaq.org.co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2284"/>
                  </a:ext>
                </a:extLst>
              </a:tr>
              <a:tr h="464695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Maria teresa Peña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Servicios Registrales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mpena@camarabaq.org.co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9638131"/>
                  </a:ext>
                </a:extLst>
              </a:tr>
              <a:tr h="28676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Julieth de Alba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VP Administrativa y Financiera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jdealbap@camarabaq.org.co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4200007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Astrid Hurtado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Conexiones Empresariales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s-CO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ITC Kabel" panose="02000503000000000000" pitchFamily="50" charset="0"/>
                          <a:ea typeface="+mn-ea"/>
                          <a:cs typeface="+mn-cs"/>
                        </a:rPr>
                        <a:t>ahurtado@camarabaq.org.co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932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5152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2E002A4842274799E482F0C2888918" ma:contentTypeVersion="0" ma:contentTypeDescription="Crear nuevo documento." ma:contentTypeScope="" ma:versionID="ad8fe06de71e41818beb6fd85f8a603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f6edc329ff236629c56e3b879b320d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C462E8-F2C2-4E1F-AE75-82D16BF8ED35}">
  <ds:schemaRefs>
    <ds:schemaRef ds:uri="http://www.w3.org/XML/1998/namespace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3FD068B-1E2A-4CCD-9703-70238D217A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6263402-966B-45AB-BA57-B6E784E16B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10060</TotalTime>
  <Words>781</Words>
  <Application>Microsoft Office PowerPoint</Application>
  <PresentationFormat>Presentación en pantalla (4:3)</PresentationFormat>
  <Paragraphs>114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ITC Kabel</vt:lpstr>
      <vt:lpstr>ITCKabel LT Bold</vt:lpstr>
      <vt:lpstr>ITCKabel LT Book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Nuestras Diferentes Dependencias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Avendaño Avila</dc:creator>
  <cp:lastModifiedBy>Yulieth Paola Lopez Moreno</cp:lastModifiedBy>
  <cp:revision>59</cp:revision>
  <cp:lastPrinted>2019-08-27T20:28:41Z</cp:lastPrinted>
  <dcterms:created xsi:type="dcterms:W3CDTF">2018-02-22T16:05:38Z</dcterms:created>
  <dcterms:modified xsi:type="dcterms:W3CDTF">2025-08-19T15:12:12Z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0x010100B72E002A4842274799E482F0C2888918</vt:lpwstr>
  </property>
</Properties>
</file>